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0"/>
  </p:notesMasterIdLst>
  <p:sldIdLst>
    <p:sldId id="256" r:id="rId2"/>
    <p:sldId id="257" r:id="rId3"/>
    <p:sldId id="269" r:id="rId4"/>
    <p:sldId id="276" r:id="rId5"/>
    <p:sldId id="258" r:id="rId6"/>
    <p:sldId id="260" r:id="rId7"/>
    <p:sldId id="277" r:id="rId8"/>
    <p:sldId id="261" r:id="rId9"/>
    <p:sldId id="280" r:id="rId10"/>
    <p:sldId id="262" r:id="rId11"/>
    <p:sldId id="279" r:id="rId12"/>
    <p:sldId id="266" r:id="rId13"/>
    <p:sldId id="265" r:id="rId14"/>
    <p:sldId id="267" r:id="rId15"/>
    <p:sldId id="268" r:id="rId16"/>
    <p:sldId id="274" r:id="rId17"/>
    <p:sldId id="278" r:id="rId18"/>
    <p:sldId id="26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60"/>
  </p:normalViewPr>
  <p:slideViewPr>
    <p:cSldViewPr>
      <p:cViewPr>
        <p:scale>
          <a:sx n="38" d="100"/>
          <a:sy n="38" d="100"/>
        </p:scale>
        <p:origin x="-504" y="1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662112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20433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5096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081873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5230254" y="-37339"/>
            <a:ext cx="19217708" cy="13716001"/>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solidFill>
          <a:srgbClr val="FFFFFF"/>
        </a:solidFill>
        <a:effectLst/>
      </p:bgPr>
    </p:bg>
    <p:spTree>
      <p:nvGrpSpPr>
        <p:cNvPr id="1" name=""/>
        <p:cNvGrpSpPr/>
        <p:nvPr/>
      </p:nvGrpSpPr>
      <p:grpSpPr>
        <a:xfrm>
          <a:off x="0" y="0"/>
          <a:ext cx="0" cy="0"/>
          <a:chOff x="0" y="0"/>
          <a:chExt cx="0" cy="0"/>
        </a:xfrm>
      </p:grpSpPr>
      <p:sp>
        <p:nvSpPr>
          <p:cNvPr id="44" name="Изображение"/>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solidFill>
          <a:srgbClr val="FFFFFF"/>
        </a:solidFill>
        <a:effectLst/>
      </p:bgPr>
    </p:bg>
    <p:spTree>
      <p:nvGrpSpPr>
        <p:cNvPr id="1" name=""/>
        <p:cNvGrpSpPr/>
        <p:nvPr/>
      </p:nvGrpSpPr>
      <p:grpSpPr>
        <a:xfrm>
          <a:off x="0" y="0"/>
          <a:ext cx="0" cy="0"/>
          <a:chOff x="0" y="0"/>
          <a:chExt cx="0" cy="0"/>
        </a:xfrm>
      </p:grpSpPr>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solidFill>
          <a:srgbClr val="FFFFFF"/>
        </a:solidFill>
        <a:effectLst/>
      </p:bgPr>
    </p:bg>
    <p:spTree>
      <p:nvGrpSpPr>
        <p:cNvPr id="1" name=""/>
        <p:cNvGrpSpPr/>
        <p:nvPr/>
      </p:nvGrpSpPr>
      <p:grpSpPr>
        <a:xfrm>
          <a:off x="0" y="0"/>
          <a:ext cx="0" cy="0"/>
          <a:chOff x="0" y="0"/>
          <a:chExt cx="0" cy="0"/>
        </a:xfrm>
      </p:grpSpPr>
      <p:sp>
        <p:nvSpPr>
          <p:cNvPr id="9" name="Изображение"/>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10" name="Текст заголовка"/>
          <p:cNvSpPr txBox="1">
            <a:spLocks noGrp="1"/>
          </p:cNvSpPr>
          <p:nvPr>
            <p:ph type="title"/>
          </p:nvPr>
        </p:nvSpPr>
        <p:spPr>
          <a:xfrm>
            <a:off x="4833937" y="9447609"/>
            <a:ext cx="14716126" cy="2000251"/>
          </a:xfrm>
          <a:prstGeom prst="rect">
            <a:avLst/>
          </a:prstGeom>
        </p:spPr>
        <p:txBody>
          <a:bodyPr anchor="b"/>
          <a:lstStyle/>
          <a:p>
            <a:r>
              <a:t>Текст заголовка</a:t>
            </a:r>
          </a:p>
        </p:txBody>
      </p:sp>
      <p:sp>
        <p:nvSpPr>
          <p:cNvPr id="11" name="Уровень текста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Номер слайда"/>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18" name="Уровень текста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hdr="0" ftr="0" dt="0"/>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0.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a:p>
        </p:txBody>
      </p:sp>
      <p:sp>
        <p:nvSpPr>
          <p:cNvPr id="52" name="Очень крутой…"/>
          <p:cNvSpPr txBox="1"/>
          <p:nvPr/>
        </p:nvSpPr>
        <p:spPr>
          <a:xfrm>
            <a:off x="7103593" y="2653512"/>
            <a:ext cx="11483798" cy="4156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p>
            <a:pPr algn="l">
              <a:defRPr sz="7000" b="1" cap="all">
                <a:solidFill>
                  <a:srgbClr val="253957"/>
                </a:solidFill>
                <a:latin typeface="+mn-lt"/>
                <a:ea typeface="+mn-ea"/>
                <a:cs typeface="+mn-cs"/>
                <a:sym typeface="Arial Narrow"/>
              </a:defRPr>
            </a:pPr>
            <a:r>
              <a:rPr lang="ru-RU" sz="4800" dirty="0" smtClean="0"/>
              <a:t>Математическое моделирование </a:t>
            </a:r>
            <a:r>
              <a:rPr lang="ru-RU" sz="4800" dirty="0" err="1" smtClean="0"/>
              <a:t>энергозатратности</a:t>
            </a:r>
            <a:r>
              <a:rPr lang="ru-RU" sz="4800" dirty="0" smtClean="0"/>
              <a:t> </a:t>
            </a:r>
            <a:r>
              <a:rPr lang="ru-RU" sz="4900" dirty="0" smtClean="0"/>
              <a:t>графических</a:t>
            </a:r>
            <a:r>
              <a:rPr lang="ru-RU" sz="4800" dirty="0" smtClean="0"/>
              <a:t> интерфейсов на мобильных устройствах</a:t>
            </a:r>
            <a:endParaRPr sz="4800" dirty="0"/>
          </a:p>
        </p:txBody>
      </p:sp>
      <p:sp>
        <p:nvSpPr>
          <p:cNvPr id="53" name="Очень крутой подзаголовок презентации"/>
          <p:cNvSpPr txBox="1"/>
          <p:nvPr/>
        </p:nvSpPr>
        <p:spPr>
          <a:xfrm>
            <a:off x="12047984" y="8082136"/>
            <a:ext cx="11483797" cy="1173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1pPr algn="l">
              <a:defRPr sz="4200">
                <a:solidFill>
                  <a:srgbClr val="253957"/>
                </a:solidFill>
                <a:latin typeface="+mn-lt"/>
                <a:ea typeface="+mn-ea"/>
                <a:cs typeface="+mn-cs"/>
                <a:sym typeface="Arial Narrow"/>
              </a:defRPr>
            </a:lvl1pPr>
          </a:lstStyle>
          <a:p>
            <a:pPr algn="r"/>
            <a:r>
              <a:rPr lang="ru-RU" sz="3200" b="1" dirty="0" smtClean="0"/>
              <a:t>Работу выполнили</a:t>
            </a:r>
          </a:p>
          <a:p>
            <a:pPr algn="r"/>
            <a:r>
              <a:rPr lang="ru-RU" sz="3200" dirty="0"/>
              <a:t>с</a:t>
            </a:r>
            <a:r>
              <a:rPr lang="ru-RU" sz="3200" dirty="0" smtClean="0"/>
              <a:t>тудентки 4 курса группы БПМ151:</a:t>
            </a:r>
            <a:br>
              <a:rPr lang="ru-RU" sz="3200" dirty="0" smtClean="0"/>
            </a:br>
            <a:r>
              <a:rPr lang="ru-RU" sz="3200" dirty="0" smtClean="0"/>
              <a:t>Сапрыкина С. Ю.</a:t>
            </a:r>
            <a:br>
              <a:rPr lang="ru-RU" sz="3200" dirty="0" smtClean="0"/>
            </a:br>
            <a:r>
              <a:rPr lang="ru-RU" sz="3200" dirty="0" smtClean="0"/>
              <a:t>Федотова Е.В</a:t>
            </a:r>
          </a:p>
          <a:p>
            <a:pPr algn="r"/>
            <a:r>
              <a:rPr lang="ru-RU" sz="3200" b="1" dirty="0" smtClean="0"/>
              <a:t>Научный </a:t>
            </a:r>
            <a:r>
              <a:rPr lang="ru-RU" sz="3200" b="1" dirty="0" smtClean="0"/>
              <a:t>руководитель</a:t>
            </a:r>
            <a:endParaRPr lang="ru-RU" sz="3200" b="1" dirty="0" smtClean="0"/>
          </a:p>
          <a:p>
            <a:pPr algn="r"/>
            <a:r>
              <a:rPr lang="ru-RU" sz="3200" dirty="0" err="1" smtClean="0"/>
              <a:t>Ролич</a:t>
            </a:r>
            <a:r>
              <a:rPr lang="ru-RU" sz="3200" dirty="0" smtClean="0"/>
              <a:t>  А. </a:t>
            </a:r>
            <a:r>
              <a:rPr lang="ru-RU" sz="3200" dirty="0"/>
              <a:t>Ю.</a:t>
            </a:r>
          </a:p>
        </p:txBody>
      </p:sp>
      <p:sp>
        <p:nvSpPr>
          <p:cNvPr id="54" name="Название подразделения,  лаборатории, факультета и т.д."/>
          <p:cNvSpPr txBox="1"/>
          <p:nvPr/>
        </p:nvSpPr>
        <p:spPr>
          <a:xfrm>
            <a:off x="7116915" y="1604166"/>
            <a:ext cx="9443423" cy="7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defRPr sz="4200">
                <a:solidFill>
                  <a:srgbClr val="253957"/>
                </a:solidFill>
                <a:latin typeface="+mn-lt"/>
                <a:ea typeface="+mn-ea"/>
                <a:cs typeface="+mn-cs"/>
                <a:sym typeface="Arial Narrow"/>
              </a:defRPr>
            </a:pPr>
            <a:r>
              <a:rPr lang="ru-RU" dirty="0" smtClean="0"/>
              <a:t>МИЭМ НИУ ВШЭ </a:t>
            </a:r>
            <a:r>
              <a:rPr dirty="0" smtClean="0"/>
              <a:t> </a:t>
            </a:r>
            <a:endParaRPr dirty="0"/>
          </a:p>
        </p:txBody>
      </p:sp>
      <p:sp>
        <p:nvSpPr>
          <p:cNvPr id="55" name="Москва, 2017"/>
          <p:cNvSpPr txBox="1"/>
          <p:nvPr/>
        </p:nvSpPr>
        <p:spPr>
          <a:xfrm>
            <a:off x="10370343" y="11892516"/>
            <a:ext cx="9443424" cy="575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pPr algn="ctr"/>
            <a:r>
              <a:rPr dirty="0" err="1"/>
              <a:t>Москва</a:t>
            </a:r>
            <a:r>
              <a:rPr dirty="0"/>
              <a:t>, </a:t>
            </a:r>
            <a:r>
              <a:rPr dirty="0" smtClean="0"/>
              <a:t>201</a:t>
            </a:r>
            <a:r>
              <a:rPr lang="ru-RU" dirty="0" smtClean="0"/>
              <a:t>9</a:t>
            </a:r>
            <a:endParaRPr dirty="0"/>
          </a:p>
        </p:txBody>
      </p:sp>
      <p:pic>
        <p:nvPicPr>
          <p:cNvPr id="56" name="Изображение" descr="Изображение"/>
          <p:cNvPicPr>
            <a:picLocks noChangeAspect="1"/>
          </p:cNvPicPr>
          <p:nvPr/>
        </p:nvPicPr>
        <p:blipFill>
          <a:blip r:embed="rId2">
            <a:extLst/>
          </a:blip>
          <a:stretch>
            <a:fillRect/>
          </a:stretch>
        </p:blipFill>
        <p:spPr>
          <a:xfrm>
            <a:off x="1221970" y="1330739"/>
            <a:ext cx="2736119" cy="264554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86744" y="7506072"/>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algn="l">
              <a:spcBef>
                <a:spcPts val="2800"/>
              </a:spcBef>
              <a:buSzPct val="100000"/>
              <a:defRPr sz="2800">
                <a:solidFill>
                  <a:srgbClr val="253957"/>
                </a:solidFill>
                <a:latin typeface="+mn-lt"/>
                <a:ea typeface="+mn-ea"/>
                <a:cs typeface="+mn-cs"/>
                <a:sym typeface="Arial Narrow"/>
              </a:defRPr>
            </a:pPr>
            <a:r>
              <a:rPr dirty="0" smtClean="0"/>
              <a:t> </a:t>
            </a:r>
            <a:endParaRPr dirty="0"/>
          </a:p>
        </p:txBody>
      </p:sp>
      <p:sp>
        <p:nvSpPr>
          <p:cNvPr id="94" name="Очень крутой заголовок…"/>
          <p:cNvSpPr txBox="1"/>
          <p:nvPr/>
        </p:nvSpPr>
        <p:spPr>
          <a:xfrm>
            <a:off x="2851486" y="519277"/>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Тестируемые элементы </a:t>
            </a:r>
            <a:endParaRPr dirty="0"/>
          </a:p>
        </p:txBody>
      </p:sp>
      <p:sp>
        <p:nvSpPr>
          <p:cNvPr id="95" name="Заголовок основного текста"/>
          <p:cNvSpPr txBox="1"/>
          <p:nvPr/>
        </p:nvSpPr>
        <p:spPr>
          <a:xfrm>
            <a:off x="1177619" y="5820994"/>
            <a:ext cx="6621893"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8" name="Рисунок 7"/>
          <p:cNvPicPr/>
          <p:nvPr/>
        </p:nvPicPr>
        <p:blipFill>
          <a:blip r:embed="rId3"/>
          <a:stretch>
            <a:fillRect/>
          </a:stretch>
        </p:blipFill>
        <p:spPr>
          <a:xfrm>
            <a:off x="11395275" y="4707052"/>
            <a:ext cx="4402028" cy="3638833"/>
          </a:xfrm>
          <a:prstGeom prst="rect">
            <a:avLst/>
          </a:prstGeom>
        </p:spPr>
      </p:pic>
      <p:pic>
        <p:nvPicPr>
          <p:cNvPr id="9" name="Рисунок 8"/>
          <p:cNvPicPr/>
          <p:nvPr/>
        </p:nvPicPr>
        <p:blipFill>
          <a:blip r:embed="rId4"/>
          <a:stretch>
            <a:fillRect/>
          </a:stretch>
        </p:blipFill>
        <p:spPr>
          <a:xfrm>
            <a:off x="14408675" y="2574698"/>
            <a:ext cx="2191385" cy="2244090"/>
          </a:xfrm>
          <a:prstGeom prst="rect">
            <a:avLst/>
          </a:prstGeom>
        </p:spPr>
      </p:pic>
      <p:pic>
        <p:nvPicPr>
          <p:cNvPr id="10" name="Рисунок 9"/>
          <p:cNvPicPr/>
          <p:nvPr/>
        </p:nvPicPr>
        <p:blipFill>
          <a:blip r:embed="rId5"/>
          <a:stretch>
            <a:fillRect/>
          </a:stretch>
        </p:blipFill>
        <p:spPr>
          <a:xfrm>
            <a:off x="16080432" y="5229848"/>
            <a:ext cx="2686050" cy="1628775"/>
          </a:xfrm>
          <a:prstGeom prst="rect">
            <a:avLst/>
          </a:prstGeom>
        </p:spPr>
      </p:pic>
      <p:pic>
        <p:nvPicPr>
          <p:cNvPr id="11" name="Рисунок 10"/>
          <p:cNvPicPr/>
          <p:nvPr/>
        </p:nvPicPr>
        <p:blipFill>
          <a:blip r:embed="rId6"/>
          <a:stretch>
            <a:fillRect/>
          </a:stretch>
        </p:blipFill>
        <p:spPr>
          <a:xfrm>
            <a:off x="16628136" y="3822790"/>
            <a:ext cx="2705100" cy="1676400"/>
          </a:xfrm>
          <a:prstGeom prst="rect">
            <a:avLst/>
          </a:prstGeom>
        </p:spPr>
      </p:pic>
      <p:pic>
        <p:nvPicPr>
          <p:cNvPr id="12" name="Рисунок 11"/>
          <p:cNvPicPr/>
          <p:nvPr/>
        </p:nvPicPr>
        <p:blipFill>
          <a:blip r:embed="rId7"/>
          <a:stretch>
            <a:fillRect/>
          </a:stretch>
        </p:blipFill>
        <p:spPr>
          <a:xfrm>
            <a:off x="19070149" y="2930640"/>
            <a:ext cx="3429000" cy="3552825"/>
          </a:xfrm>
          <a:prstGeom prst="rect">
            <a:avLst/>
          </a:prstGeom>
        </p:spPr>
      </p:pic>
      <p:pic>
        <p:nvPicPr>
          <p:cNvPr id="13" name="Рисунок 12"/>
          <p:cNvPicPr/>
          <p:nvPr/>
        </p:nvPicPr>
        <p:blipFill>
          <a:blip r:embed="rId8"/>
          <a:stretch>
            <a:fillRect/>
          </a:stretch>
        </p:blipFill>
        <p:spPr>
          <a:xfrm>
            <a:off x="13822519" y="8626729"/>
            <a:ext cx="5467350" cy="3676650"/>
          </a:xfrm>
          <a:prstGeom prst="rect">
            <a:avLst/>
          </a:prstGeom>
        </p:spPr>
      </p:pic>
      <p:pic>
        <p:nvPicPr>
          <p:cNvPr id="14" name="Рисунок 13"/>
          <p:cNvPicPr/>
          <p:nvPr/>
        </p:nvPicPr>
        <p:blipFill>
          <a:blip r:embed="rId9"/>
          <a:stretch>
            <a:fillRect/>
          </a:stretch>
        </p:blipFill>
        <p:spPr>
          <a:xfrm>
            <a:off x="17003224" y="7341729"/>
            <a:ext cx="5495925" cy="3762375"/>
          </a:xfrm>
          <a:prstGeom prst="rect">
            <a:avLst/>
          </a:prstGeom>
        </p:spPr>
      </p:pic>
      <p:pic>
        <p:nvPicPr>
          <p:cNvPr id="15" name="Рисунок 14"/>
          <p:cNvPicPr/>
          <p:nvPr/>
        </p:nvPicPr>
        <p:blipFill>
          <a:blip r:embed="rId10">
            <a:extLst>
              <a:ext uri="{28A0092B-C50C-407E-A947-70E740481C1C}">
                <a14:useLocalDpi xmlns:a14="http://schemas.microsoft.com/office/drawing/2010/main" val="0"/>
              </a:ext>
            </a:extLst>
          </a:blip>
          <a:stretch>
            <a:fillRect/>
          </a:stretch>
        </p:blipFill>
        <p:spPr>
          <a:xfrm>
            <a:off x="8527378" y="7310280"/>
            <a:ext cx="5169535" cy="4485640"/>
          </a:xfrm>
          <a:prstGeom prst="rect">
            <a:avLst/>
          </a:prstGeom>
        </p:spPr>
      </p:pic>
      <p:sp>
        <p:nvSpPr>
          <p:cNvPr id="2" name="TextBox 1"/>
          <p:cNvSpPr txBox="1"/>
          <p:nvPr/>
        </p:nvSpPr>
        <p:spPr>
          <a:xfrm>
            <a:off x="799963" y="4549892"/>
            <a:ext cx="6621893" cy="1898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1" i="0" u="none" strike="noStrike" cap="none" spc="0" normalizeH="0" baseline="0" dirty="0" smtClean="0">
                <a:ln>
                  <a:noFill/>
                </a:ln>
                <a:solidFill>
                  <a:schemeClr val="accent3"/>
                </a:solidFill>
                <a:effectLst/>
                <a:uFillTx/>
                <a:latin typeface="+mj-lt"/>
                <a:ea typeface="+mj-ea"/>
                <a:cs typeface="+mj-cs"/>
                <a:sym typeface="Helvetica Light"/>
              </a:rPr>
              <a:t>Базовые</a:t>
            </a:r>
            <a:r>
              <a:rPr kumimoji="0" lang="ru-RU" sz="3200" b="1" i="0" u="none" strike="noStrike" cap="none" spc="0" normalizeH="0" dirty="0" smtClean="0">
                <a:ln>
                  <a:noFill/>
                </a:ln>
                <a:solidFill>
                  <a:schemeClr val="accent3"/>
                </a:solidFill>
                <a:effectLst/>
                <a:uFillTx/>
                <a:latin typeface="+mj-lt"/>
                <a:ea typeface="+mj-ea"/>
                <a:cs typeface="+mj-cs"/>
                <a:sym typeface="Helvetica Light"/>
              </a:rPr>
              <a:t> элементы интерфейса:</a:t>
            </a:r>
            <a:r>
              <a:rPr kumimoji="0" lang="ru-RU" sz="5000" b="0" i="0" u="none" strike="noStrike" cap="none" spc="0" normalizeH="0" dirty="0" smtClean="0">
                <a:ln>
                  <a:noFill/>
                </a:ln>
                <a:solidFill>
                  <a:srgbClr val="000000"/>
                </a:solidFill>
                <a:effectLst/>
                <a:uFillTx/>
                <a:latin typeface="+mj-lt"/>
                <a:ea typeface="+mj-ea"/>
                <a:cs typeface="+mj-cs"/>
                <a:sym typeface="Helvetica Light"/>
              </a:rPr>
              <a:t/>
            </a:r>
            <a:br>
              <a:rPr kumimoji="0" lang="ru-RU" sz="5000" b="0" i="0" u="none" strike="noStrike" cap="none" spc="0" normalizeH="0" dirty="0" smtClean="0">
                <a:ln>
                  <a:noFill/>
                </a:ln>
                <a:solidFill>
                  <a:srgbClr val="000000"/>
                </a:solidFill>
                <a:effectLst/>
                <a:uFillTx/>
                <a:latin typeface="+mj-lt"/>
                <a:ea typeface="+mj-ea"/>
                <a:cs typeface="+mj-cs"/>
                <a:sym typeface="Helvetica Light"/>
              </a:rPr>
            </a:br>
            <a:endParaRPr kumimoji="0" lang="ru-RU" sz="5000" b="0" i="0" u="none" strike="noStrike" cap="none" spc="0" normalizeH="0" baseline="0" dirty="0">
              <a:ln>
                <a:noFill/>
              </a:ln>
              <a:solidFill>
                <a:srgbClr val="000000"/>
              </a:solidFill>
              <a:effectLst/>
              <a:uFillTx/>
              <a:latin typeface="+mj-lt"/>
              <a:ea typeface="+mj-ea"/>
              <a:cs typeface="+mj-cs"/>
              <a:sym typeface="Helvetica Ligh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219661491"/>
              </p:ext>
            </p:extLst>
          </p:nvPr>
        </p:nvGraphicFramePr>
        <p:xfrm>
          <a:off x="1252974" y="6640361"/>
          <a:ext cx="5740921" cy="3972735"/>
        </p:xfrm>
        <a:graphic>
          <a:graphicData uri="http://schemas.openxmlformats.org/drawingml/2006/table">
            <a:tbl>
              <a:tblPr firstRow="1" bandRow="1">
                <a:tableStyleId>{5940675A-B579-460E-94D1-54222C63F5DA}</a:tableStyleId>
              </a:tblPr>
              <a:tblGrid>
                <a:gridCol w="5740921">
                  <a:extLst>
                    <a:ext uri="{9D8B030D-6E8A-4147-A177-3AD203B41FA5}">
                      <a16:colId xmlns:a16="http://schemas.microsoft.com/office/drawing/2014/main" xmlns="" val="4034259463"/>
                    </a:ext>
                  </a:extLst>
                </a:gridCol>
              </a:tblGrid>
              <a:tr h="794547">
                <a:tc>
                  <a:txBody>
                    <a:bodyPr/>
                    <a:lstStyle/>
                    <a:p>
                      <a:pPr algn="l"/>
                      <a:r>
                        <a:rPr kumimoji="0" lang="en-US" sz="3600" b="0" i="0" u="none" strike="noStrike" cap="none" spc="0" normalizeH="0" baseline="0" dirty="0" smtClean="0">
                          <a:ln>
                            <a:noFill/>
                          </a:ln>
                          <a:solidFill>
                            <a:srgbClr val="000000"/>
                          </a:solidFill>
                          <a:effectLst/>
                          <a:uFillTx/>
                          <a:latin typeface="+mj-lt"/>
                          <a:ea typeface="+mj-ea"/>
                          <a:cs typeface="+mj-cs"/>
                          <a:sym typeface="Helvetica Light"/>
                        </a:rPr>
                        <a:t>checkbox</a:t>
                      </a:r>
                      <a:endParaRPr kumimoji="0" lang="ru-RU" sz="3600" b="0" i="0" u="none" strike="noStrike" cap="none" spc="0" normalizeH="0" baseline="0" dirty="0">
                        <a:ln>
                          <a:noFill/>
                        </a:ln>
                        <a:solidFill>
                          <a:srgbClr val="000000"/>
                        </a:solidFill>
                        <a:effectLst/>
                        <a:uFillTx/>
                        <a:latin typeface="+mj-lt"/>
                        <a:ea typeface="+mj-ea"/>
                        <a:cs typeface="+mj-cs"/>
                        <a:sym typeface="Helvetica Light"/>
                      </a:endParaRPr>
                    </a:p>
                  </a:txBody>
                  <a:tcPr>
                    <a:solidFill>
                      <a:schemeClr val="accent1">
                        <a:lumMod val="40000"/>
                        <a:lumOff val="60000"/>
                      </a:schemeClr>
                    </a:solidFill>
                  </a:tcPr>
                </a:tc>
                <a:extLst>
                  <a:ext uri="{0D108BD9-81ED-4DB2-BD59-A6C34878D82A}">
                    <a16:rowId xmlns:a16="http://schemas.microsoft.com/office/drawing/2014/main" xmlns="" val="522603903"/>
                  </a:ext>
                </a:extLst>
              </a:tr>
              <a:tr h="794547">
                <a:tc>
                  <a:txBody>
                    <a:bodyPr/>
                    <a:lstStyle/>
                    <a:p>
                      <a:pPr algn="l"/>
                      <a:r>
                        <a:rPr kumimoji="0" lang="en-US" sz="3600" b="0" i="0" u="none" strike="noStrike" cap="none" spc="0" normalizeH="0" baseline="0" dirty="0" smtClean="0">
                          <a:ln>
                            <a:noFill/>
                          </a:ln>
                          <a:solidFill>
                            <a:srgbClr val="000000"/>
                          </a:solidFill>
                          <a:effectLst/>
                          <a:uFillTx/>
                          <a:latin typeface="+mj-lt"/>
                          <a:ea typeface="+mj-ea"/>
                          <a:cs typeface="+mj-cs"/>
                          <a:sym typeface="Helvetica Light"/>
                        </a:rPr>
                        <a:t>scroll</a:t>
                      </a:r>
                      <a:endParaRPr kumimoji="0" lang="ru-RU" sz="3600" b="0" i="0" u="none" strike="noStrike" cap="none" spc="0" normalizeH="0" baseline="0" dirty="0">
                        <a:ln>
                          <a:noFill/>
                        </a:ln>
                        <a:solidFill>
                          <a:srgbClr val="000000"/>
                        </a:solidFill>
                        <a:effectLst/>
                        <a:uFillTx/>
                        <a:latin typeface="+mj-lt"/>
                        <a:ea typeface="+mj-ea"/>
                        <a:cs typeface="+mj-cs"/>
                        <a:sym typeface="Helvetica Light"/>
                      </a:endParaRPr>
                    </a:p>
                  </a:txBody>
                  <a:tcPr>
                    <a:solidFill>
                      <a:schemeClr val="accent1">
                        <a:lumMod val="40000"/>
                        <a:lumOff val="60000"/>
                      </a:schemeClr>
                    </a:solidFill>
                  </a:tcPr>
                </a:tc>
                <a:extLst>
                  <a:ext uri="{0D108BD9-81ED-4DB2-BD59-A6C34878D82A}">
                    <a16:rowId xmlns:a16="http://schemas.microsoft.com/office/drawing/2014/main" xmlns="" val="2309019066"/>
                  </a:ext>
                </a:extLst>
              </a:tr>
              <a:tr h="794547">
                <a:tc>
                  <a:txBody>
                    <a:bodyPr/>
                    <a:lstStyle/>
                    <a:p>
                      <a:pPr algn="l"/>
                      <a:r>
                        <a:rPr kumimoji="0" lang="en-US" sz="3600" b="0" i="0" u="none" strike="noStrike" cap="none" spc="0" normalizeH="0" baseline="0" dirty="0" smtClean="0">
                          <a:ln>
                            <a:noFill/>
                          </a:ln>
                          <a:solidFill>
                            <a:srgbClr val="000000"/>
                          </a:solidFill>
                          <a:effectLst/>
                          <a:uFillTx/>
                          <a:latin typeface="+mj-lt"/>
                          <a:ea typeface="+mj-ea"/>
                          <a:cs typeface="+mj-cs"/>
                          <a:sym typeface="Helvetica Light"/>
                        </a:rPr>
                        <a:t>tab</a:t>
                      </a:r>
                      <a:endParaRPr kumimoji="0" lang="ru-RU" sz="3600" b="0" i="0" u="none" strike="noStrike" cap="none" spc="0" normalizeH="0" baseline="0" dirty="0">
                        <a:ln>
                          <a:noFill/>
                        </a:ln>
                        <a:solidFill>
                          <a:srgbClr val="000000"/>
                        </a:solidFill>
                        <a:effectLst/>
                        <a:uFillTx/>
                        <a:latin typeface="+mj-lt"/>
                        <a:ea typeface="+mj-ea"/>
                        <a:cs typeface="+mj-cs"/>
                        <a:sym typeface="Helvetica Light"/>
                      </a:endParaRPr>
                    </a:p>
                  </a:txBody>
                  <a:tcPr>
                    <a:solidFill>
                      <a:schemeClr val="accent1">
                        <a:lumMod val="40000"/>
                        <a:lumOff val="60000"/>
                      </a:schemeClr>
                    </a:solidFill>
                  </a:tcPr>
                </a:tc>
                <a:extLst>
                  <a:ext uri="{0D108BD9-81ED-4DB2-BD59-A6C34878D82A}">
                    <a16:rowId xmlns:a16="http://schemas.microsoft.com/office/drawing/2014/main" xmlns="" val="3870248601"/>
                  </a:ext>
                </a:extLst>
              </a:tr>
              <a:tr h="794547">
                <a:tc>
                  <a:txBody>
                    <a:bodyPr/>
                    <a:lstStyle/>
                    <a:p>
                      <a:pPr algn="l"/>
                      <a:r>
                        <a:rPr kumimoji="0" lang="en-US" sz="3600" b="0" i="0" u="none" strike="noStrike" cap="none" spc="0" normalizeH="0" baseline="0" dirty="0" err="1" smtClean="0">
                          <a:ln>
                            <a:noFill/>
                          </a:ln>
                          <a:solidFill>
                            <a:srgbClr val="000000"/>
                          </a:solidFill>
                          <a:effectLst/>
                          <a:uFillTx/>
                          <a:latin typeface="+mj-lt"/>
                          <a:ea typeface="+mj-ea"/>
                          <a:cs typeface="+mj-cs"/>
                          <a:sym typeface="Helvetica Light"/>
                        </a:rPr>
                        <a:t>radiobutton</a:t>
                      </a:r>
                      <a:endParaRPr kumimoji="0" lang="ru-RU" sz="3600" b="0" i="0" u="none" strike="noStrike" cap="none" spc="0" normalizeH="0" baseline="0" dirty="0">
                        <a:ln>
                          <a:noFill/>
                        </a:ln>
                        <a:solidFill>
                          <a:srgbClr val="000000"/>
                        </a:solidFill>
                        <a:effectLst/>
                        <a:uFillTx/>
                        <a:latin typeface="+mj-lt"/>
                        <a:ea typeface="+mj-ea"/>
                        <a:cs typeface="+mj-cs"/>
                        <a:sym typeface="Helvetica Light"/>
                      </a:endParaRPr>
                    </a:p>
                  </a:txBody>
                  <a:tcPr>
                    <a:solidFill>
                      <a:schemeClr val="accent1">
                        <a:lumMod val="40000"/>
                        <a:lumOff val="60000"/>
                      </a:schemeClr>
                    </a:solidFill>
                  </a:tcPr>
                </a:tc>
                <a:extLst>
                  <a:ext uri="{0D108BD9-81ED-4DB2-BD59-A6C34878D82A}">
                    <a16:rowId xmlns:a16="http://schemas.microsoft.com/office/drawing/2014/main" xmlns="" val="1578835244"/>
                  </a:ext>
                </a:extLst>
              </a:tr>
              <a:tr h="794547">
                <a:tc>
                  <a:txBody>
                    <a:bodyPr/>
                    <a:lstStyle/>
                    <a:p>
                      <a:pPr algn="l"/>
                      <a:r>
                        <a:rPr kumimoji="0" lang="en-US" sz="3600" b="0" i="0" u="none" strike="noStrike" cap="none" spc="0" normalizeH="0" baseline="0" dirty="0" smtClean="0">
                          <a:ln>
                            <a:noFill/>
                          </a:ln>
                          <a:solidFill>
                            <a:srgbClr val="000000"/>
                          </a:solidFill>
                          <a:effectLst/>
                          <a:uFillTx/>
                          <a:latin typeface="+mj-lt"/>
                          <a:ea typeface="+mj-ea"/>
                          <a:cs typeface="+mj-cs"/>
                          <a:sym typeface="Helvetica Light"/>
                        </a:rPr>
                        <a:t>button</a:t>
                      </a:r>
                      <a:endParaRPr kumimoji="0" lang="ru-RU" sz="3600" b="0" i="0" u="none" strike="noStrike" cap="none" spc="0" normalizeH="0" baseline="0" dirty="0">
                        <a:ln>
                          <a:noFill/>
                        </a:ln>
                        <a:solidFill>
                          <a:srgbClr val="000000"/>
                        </a:solidFill>
                        <a:effectLst/>
                        <a:uFillTx/>
                        <a:latin typeface="+mj-lt"/>
                        <a:ea typeface="+mj-ea"/>
                        <a:cs typeface="+mj-cs"/>
                        <a:sym typeface="Helvetica Light"/>
                      </a:endParaRPr>
                    </a:p>
                  </a:txBody>
                  <a:tcPr>
                    <a:solidFill>
                      <a:schemeClr val="accent1">
                        <a:lumMod val="40000"/>
                        <a:lumOff val="60000"/>
                      </a:schemeClr>
                    </a:solidFill>
                  </a:tcPr>
                </a:tc>
                <a:extLst>
                  <a:ext uri="{0D108BD9-81ED-4DB2-BD59-A6C34878D82A}">
                    <a16:rowId xmlns:a16="http://schemas.microsoft.com/office/drawing/2014/main" xmlns="" val="711911265"/>
                  </a:ext>
                </a:extLst>
              </a:tr>
            </a:tbl>
          </a:graphicData>
        </a:graphic>
      </p:graphicFrame>
      <p:sp>
        <p:nvSpPr>
          <p:cNvPr id="4" name="Номер слайда 3"/>
          <p:cNvSpPr>
            <a:spLocks noGrp="1"/>
          </p:cNvSpPr>
          <p:nvPr>
            <p:ph type="sldNum" sz="quarter" idx="2"/>
          </p:nvPr>
        </p:nvSpPr>
        <p:spPr/>
        <p:txBody>
          <a:bodyPr/>
          <a:lstStyle/>
          <a:p>
            <a:fld id="{86CB4B4D-7CA3-9044-876B-883B54F8677D}" type="slidenum">
              <a:rPr lang="ru-RU" smtClean="0"/>
              <a:t>10</a:t>
            </a:fld>
            <a:endParaRPr lang="ru-RU"/>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469" y="5968386"/>
            <a:ext cx="21506375"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marL="304800" indent="-304800" algn="l">
              <a:spcBef>
                <a:spcPts val="2800"/>
              </a:spcBef>
              <a:buSzPct val="100000"/>
              <a:buChar char="•"/>
              <a:defRPr sz="2800">
                <a:solidFill>
                  <a:srgbClr val="253957"/>
                </a:solidFill>
                <a:latin typeface="+mn-lt"/>
                <a:ea typeface="+mn-ea"/>
                <a:cs typeface="+mn-cs"/>
                <a:sym typeface="Arial Narrow"/>
              </a:defRPr>
            </a:pPr>
            <a:endParaRPr dirty="0"/>
          </a:p>
        </p:txBody>
      </p:sp>
      <p:sp>
        <p:nvSpPr>
          <p:cNvPr id="87" name="Очень крутой заголовок…"/>
          <p:cNvSpPr txBox="1"/>
          <p:nvPr/>
        </p:nvSpPr>
        <p:spPr>
          <a:xfrm>
            <a:off x="2599324" y="586180"/>
            <a:ext cx="21489608" cy="144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Результаты измерений элементов</a:t>
            </a:r>
          </a:p>
          <a:p>
            <a:pPr algn="l">
              <a:defRPr sz="7000" b="1" cap="all">
                <a:solidFill>
                  <a:srgbClr val="253957"/>
                </a:solidFill>
                <a:latin typeface="+mn-lt"/>
                <a:ea typeface="+mn-ea"/>
                <a:cs typeface="+mn-cs"/>
                <a:sym typeface="Arial Narrow"/>
              </a:defRPr>
            </a:pPr>
            <a:r>
              <a:rPr lang="ru-RU" dirty="0" smtClean="0"/>
              <a:t> </a:t>
            </a:r>
            <a:endParaRPr dirty="0"/>
          </a:p>
        </p:txBody>
      </p:sp>
      <p:sp>
        <p:nvSpPr>
          <p:cNvPr id="88" name="Заголовок основного текста"/>
          <p:cNvSpPr txBox="1"/>
          <p:nvPr/>
        </p:nvSpPr>
        <p:spPr>
          <a:xfrm>
            <a:off x="1201065" y="5820994"/>
            <a:ext cx="16073438"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89"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1"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4" name="Номер слайда 3"/>
          <p:cNvSpPr>
            <a:spLocks noGrp="1"/>
          </p:cNvSpPr>
          <p:nvPr>
            <p:ph type="sldNum" sz="quarter" idx="2"/>
          </p:nvPr>
        </p:nvSpPr>
        <p:spPr/>
        <p:txBody>
          <a:bodyPr/>
          <a:lstStyle/>
          <a:p>
            <a:fld id="{86CB4B4D-7CA3-9044-876B-883B54F8677D}" type="slidenum">
              <a:rPr lang="ru-RU" smtClean="0"/>
              <a:t>11</a:t>
            </a:fld>
            <a:endParaRPr lang="ru-RU"/>
          </a:p>
        </p:txBody>
      </p:sp>
      <p:sp>
        <p:nvSpPr>
          <p:cNvPr id="22" name="Прямоугольник 21"/>
          <p:cNvSpPr/>
          <p:nvPr/>
        </p:nvSpPr>
        <p:spPr>
          <a:xfrm>
            <a:off x="2038872" y="3890242"/>
            <a:ext cx="8645629" cy="7482242"/>
          </a:xfrm>
          <a:prstGeom prst="rect">
            <a:avLst/>
          </a:prstGeom>
          <a:noFill/>
          <a:ln w="63500" cap="flat">
            <a:solidFill>
              <a:schemeClr val="accent3">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26" name="Рисунок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7562" y="3312438"/>
            <a:ext cx="9255262" cy="8060046"/>
          </a:xfrm>
          <a:prstGeom prst="rect">
            <a:avLst/>
          </a:prstGeom>
        </p:spPr>
      </p:pic>
      <p:pic>
        <p:nvPicPr>
          <p:cNvPr id="27" name="Рисунок 26"/>
          <p:cNvPicPr>
            <a:picLocks noChangeAspect="1"/>
          </p:cNvPicPr>
          <p:nvPr/>
        </p:nvPicPr>
        <p:blipFill>
          <a:blip r:embed="rId4"/>
          <a:stretch>
            <a:fillRect/>
          </a:stretch>
        </p:blipFill>
        <p:spPr>
          <a:xfrm>
            <a:off x="2190007" y="4048961"/>
            <a:ext cx="8343358" cy="7164805"/>
          </a:xfrm>
          <a:prstGeom prst="rect">
            <a:avLst/>
          </a:prstGeom>
        </p:spPr>
      </p:pic>
      <p:sp>
        <p:nvSpPr>
          <p:cNvPr id="28" name="TextBox 27"/>
          <p:cNvSpPr txBox="1"/>
          <p:nvPr/>
        </p:nvSpPr>
        <p:spPr>
          <a:xfrm>
            <a:off x="2563084" y="2647421"/>
            <a:ext cx="7272808"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600" b="0" i="0" u="none" strike="noStrike" cap="none" spc="0" normalizeH="0" baseline="0" dirty="0" smtClean="0">
                <a:ln>
                  <a:noFill/>
                </a:ln>
                <a:solidFill>
                  <a:schemeClr val="accent3"/>
                </a:solidFill>
                <a:effectLst/>
                <a:uFillTx/>
                <a:latin typeface="+mj-lt"/>
                <a:ea typeface="+mj-ea"/>
                <a:cs typeface="+mj-cs"/>
                <a:sym typeface="Helvetica Light"/>
              </a:rPr>
              <a:t>Количество экспериментов: 100</a:t>
            </a:r>
            <a:endParaRPr kumimoji="0" lang="ru-RU" sz="3600" b="0" i="0" u="none" strike="noStrike" cap="none" spc="0" normalizeH="0" baseline="0" dirty="0">
              <a:ln>
                <a:noFill/>
              </a:ln>
              <a:solidFill>
                <a:schemeClr val="accent3"/>
              </a:solidFill>
              <a:effectLst/>
              <a:uFillTx/>
              <a:latin typeface="+mj-lt"/>
              <a:ea typeface="+mj-ea"/>
              <a:cs typeface="+mj-cs"/>
              <a:sym typeface="Helvetica Light"/>
            </a:endParaRPr>
          </a:p>
        </p:txBody>
      </p:sp>
    </p:spTree>
    <p:extLst>
      <p:ext uri="{BB962C8B-B14F-4D97-AF65-F5344CB8AC3E}">
        <p14:creationId xmlns:p14="http://schemas.microsoft.com/office/powerpoint/2010/main" val="134511893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619"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algn="l">
              <a:spcBef>
                <a:spcPts val="2800"/>
              </a:spcBef>
              <a:buSzPct val="100000"/>
              <a:defRPr sz="2800">
                <a:solidFill>
                  <a:srgbClr val="253957"/>
                </a:solidFill>
                <a:latin typeface="+mn-lt"/>
                <a:ea typeface="+mn-ea"/>
                <a:cs typeface="+mn-cs"/>
                <a:sym typeface="Arial Narrow"/>
              </a:defRPr>
            </a:pPr>
            <a:endParaRPr dirty="0"/>
          </a:p>
        </p:txBody>
      </p:sp>
      <p:sp>
        <p:nvSpPr>
          <p:cNvPr id="94" name="Очень крутой заголовок…"/>
          <p:cNvSpPr txBox="1"/>
          <p:nvPr/>
        </p:nvSpPr>
        <p:spPr>
          <a:xfrm>
            <a:off x="2875690" y="586180"/>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Результаты измерений для элементов</a:t>
            </a:r>
          </a:p>
          <a:p>
            <a:pPr algn="l">
              <a:defRPr sz="7000" b="1" cap="all">
                <a:solidFill>
                  <a:srgbClr val="253957"/>
                </a:solidFill>
                <a:latin typeface="+mn-lt"/>
                <a:ea typeface="+mn-ea"/>
                <a:cs typeface="+mn-cs"/>
                <a:sym typeface="Arial Narrow"/>
              </a:defRPr>
            </a:pPr>
            <a:r>
              <a:rPr lang="ru-RU" dirty="0" smtClean="0"/>
              <a:t> </a:t>
            </a:r>
            <a:endParaRPr dirty="0"/>
          </a:p>
          <a:p>
            <a:pPr algn="l">
              <a:defRPr sz="4200">
                <a:solidFill>
                  <a:srgbClr val="253957"/>
                </a:solidFill>
                <a:latin typeface="+mn-lt"/>
                <a:ea typeface="+mn-ea"/>
                <a:cs typeface="+mn-cs"/>
                <a:sym typeface="Arial Narrow"/>
              </a:defRPr>
            </a:pPr>
            <a:r>
              <a:rPr dirty="0" smtClean="0"/>
              <a:t> </a:t>
            </a:r>
            <a:endParaRPr dirty="0"/>
          </a:p>
        </p:txBody>
      </p:sp>
      <p:sp>
        <p:nvSpPr>
          <p:cNvPr id="95" name="Заголовок основного текста"/>
          <p:cNvSpPr txBox="1"/>
          <p:nvPr/>
        </p:nvSpPr>
        <p:spPr>
          <a:xfrm>
            <a:off x="1177619" y="5820994"/>
            <a:ext cx="21506374"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9" name="Рисунок 8"/>
          <p:cNvPicPr/>
          <p:nvPr/>
        </p:nvPicPr>
        <p:blipFill>
          <a:blip r:embed="rId3">
            <a:extLst>
              <a:ext uri="{28A0092B-C50C-407E-A947-70E740481C1C}">
                <a14:useLocalDpi xmlns:a14="http://schemas.microsoft.com/office/drawing/2010/main" val="0"/>
              </a:ext>
            </a:extLst>
          </a:blip>
          <a:stretch>
            <a:fillRect/>
          </a:stretch>
        </p:blipFill>
        <p:spPr>
          <a:xfrm>
            <a:off x="6313928" y="3740522"/>
            <a:ext cx="11280647" cy="7880792"/>
          </a:xfrm>
          <a:prstGeom prst="rect">
            <a:avLst/>
          </a:prstGeom>
        </p:spPr>
      </p:pic>
      <p:sp>
        <p:nvSpPr>
          <p:cNvPr id="2" name="Номер слайда 1"/>
          <p:cNvSpPr>
            <a:spLocks noGrp="1"/>
          </p:cNvSpPr>
          <p:nvPr>
            <p:ph type="sldNum" sz="quarter" idx="2"/>
          </p:nvPr>
        </p:nvSpPr>
        <p:spPr/>
        <p:txBody>
          <a:bodyPr/>
          <a:lstStyle/>
          <a:p>
            <a:fld id="{86CB4B4D-7CA3-9044-876B-883B54F8677D}" type="slidenum">
              <a:rPr lang="ru-RU" smtClean="0"/>
              <a:t>12</a:t>
            </a:fld>
            <a:endParaRPr lang="ru-RU"/>
          </a:p>
        </p:txBody>
      </p:sp>
    </p:spTree>
    <p:extLst>
      <p:ext uri="{BB962C8B-B14F-4D97-AF65-F5344CB8AC3E}">
        <p14:creationId xmlns:p14="http://schemas.microsoft.com/office/powerpoint/2010/main" val="192013290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619"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algn="l">
              <a:spcBef>
                <a:spcPts val="2800"/>
              </a:spcBef>
              <a:buSzPct val="100000"/>
              <a:defRPr sz="2800">
                <a:solidFill>
                  <a:srgbClr val="253957"/>
                </a:solidFill>
                <a:latin typeface="+mn-lt"/>
                <a:ea typeface="+mn-ea"/>
                <a:cs typeface="+mn-cs"/>
                <a:sym typeface="Arial Narrow"/>
              </a:defRPr>
            </a:pPr>
            <a:endParaRPr dirty="0"/>
          </a:p>
        </p:txBody>
      </p:sp>
      <p:sp>
        <p:nvSpPr>
          <p:cNvPr id="94" name="Очень крутой заголовок…"/>
          <p:cNvSpPr txBox="1"/>
          <p:nvPr/>
        </p:nvSpPr>
        <p:spPr>
          <a:xfrm>
            <a:off x="2686944" y="586180"/>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Тестируемые цвета</a:t>
            </a:r>
            <a:endParaRPr dirty="0"/>
          </a:p>
        </p:txBody>
      </p:sp>
      <p:sp>
        <p:nvSpPr>
          <p:cNvPr id="95" name="Заголовок основного текста"/>
          <p:cNvSpPr txBox="1"/>
          <p:nvPr/>
        </p:nvSpPr>
        <p:spPr>
          <a:xfrm>
            <a:off x="1177619" y="5820994"/>
            <a:ext cx="21506374"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TextBox 1"/>
          <p:cNvSpPr txBox="1"/>
          <p:nvPr/>
        </p:nvSpPr>
        <p:spPr>
          <a:xfrm>
            <a:off x="7347743" y="10945793"/>
            <a:ext cx="9213017" cy="82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ru-RU" sz="4400" dirty="0"/>
              <a:t>16 ключевых цветов</a:t>
            </a:r>
          </a:p>
        </p:txBody>
      </p:sp>
      <p:sp>
        <p:nvSpPr>
          <p:cNvPr id="3" name="Номер слайда 2"/>
          <p:cNvSpPr>
            <a:spLocks noGrp="1"/>
          </p:cNvSpPr>
          <p:nvPr>
            <p:ph type="sldNum" sz="quarter" idx="2"/>
          </p:nvPr>
        </p:nvSpPr>
        <p:spPr/>
        <p:txBody>
          <a:bodyPr/>
          <a:lstStyle/>
          <a:p>
            <a:fld id="{86CB4B4D-7CA3-9044-876B-883B54F8677D}" type="slidenum">
              <a:rPr lang="ru-RU" smtClean="0"/>
              <a:t>13</a:t>
            </a:fld>
            <a:endParaRPr lang="ru-RU"/>
          </a:p>
        </p:txBody>
      </p:sp>
      <p:pic>
        <p:nvPicPr>
          <p:cNvPr id="4" name="Рисунок 3"/>
          <p:cNvPicPr>
            <a:picLocks noChangeAspect="1"/>
          </p:cNvPicPr>
          <p:nvPr/>
        </p:nvPicPr>
        <p:blipFill>
          <a:blip r:embed="rId3"/>
          <a:stretch>
            <a:fillRect/>
          </a:stretch>
        </p:blipFill>
        <p:spPr>
          <a:xfrm>
            <a:off x="6792437" y="3545632"/>
            <a:ext cx="10781266" cy="6858645"/>
          </a:xfrm>
          <a:prstGeom prst="rect">
            <a:avLst/>
          </a:prstGeom>
        </p:spPr>
      </p:pic>
    </p:spTree>
    <p:extLst>
      <p:ext uri="{BB962C8B-B14F-4D97-AF65-F5344CB8AC3E}">
        <p14:creationId xmlns:p14="http://schemas.microsoft.com/office/powerpoint/2010/main" val="105101948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619"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marL="304800" indent="-304800" algn="l">
              <a:spcBef>
                <a:spcPts val="2800"/>
              </a:spcBef>
              <a:buSzPct val="100000"/>
              <a:buChar char="•"/>
              <a:defRPr sz="2800">
                <a:solidFill>
                  <a:srgbClr val="253957"/>
                </a:solidFill>
                <a:latin typeface="+mn-lt"/>
                <a:ea typeface="+mn-ea"/>
                <a:cs typeface="+mn-cs"/>
                <a:sym typeface="Arial Narrow"/>
              </a:defRPr>
            </a:pPr>
            <a:endParaRPr dirty="0"/>
          </a:p>
        </p:txBody>
      </p:sp>
      <p:sp>
        <p:nvSpPr>
          <p:cNvPr id="94" name="Очень крутой заголовок…"/>
          <p:cNvSpPr txBox="1"/>
          <p:nvPr/>
        </p:nvSpPr>
        <p:spPr>
          <a:xfrm>
            <a:off x="2650208" y="586180"/>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Результаты измерений для цветов </a:t>
            </a:r>
            <a:endParaRPr dirty="0"/>
          </a:p>
          <a:p>
            <a:pPr algn="l">
              <a:defRPr sz="4200">
                <a:solidFill>
                  <a:srgbClr val="253957"/>
                </a:solidFill>
                <a:latin typeface="+mn-lt"/>
                <a:ea typeface="+mn-ea"/>
                <a:cs typeface="+mn-cs"/>
                <a:sym typeface="Arial Narrow"/>
              </a:defRPr>
            </a:pPr>
            <a:r>
              <a:rPr dirty="0" smtClean="0"/>
              <a:t> </a:t>
            </a:r>
            <a:endParaRPr dirty="0"/>
          </a:p>
        </p:txBody>
      </p:sp>
      <p:sp>
        <p:nvSpPr>
          <p:cNvPr id="95" name="Заголовок основного текста"/>
          <p:cNvSpPr txBox="1"/>
          <p:nvPr/>
        </p:nvSpPr>
        <p:spPr>
          <a:xfrm>
            <a:off x="1177619" y="5820994"/>
            <a:ext cx="21506374"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8" name="Рисунок 7"/>
          <p:cNvPicPr/>
          <p:nvPr/>
        </p:nvPicPr>
        <p:blipFill>
          <a:blip r:embed="rId3">
            <a:extLst>
              <a:ext uri="{28A0092B-C50C-407E-A947-70E740481C1C}">
                <a14:useLocalDpi xmlns:a14="http://schemas.microsoft.com/office/drawing/2010/main" val="0"/>
              </a:ext>
            </a:extLst>
          </a:blip>
          <a:stretch>
            <a:fillRect/>
          </a:stretch>
        </p:blipFill>
        <p:spPr>
          <a:xfrm>
            <a:off x="6269186" y="4066218"/>
            <a:ext cx="11370131" cy="7544310"/>
          </a:xfrm>
          <a:prstGeom prst="rect">
            <a:avLst/>
          </a:prstGeom>
        </p:spPr>
      </p:pic>
      <p:sp>
        <p:nvSpPr>
          <p:cNvPr id="2" name="Номер слайда 1"/>
          <p:cNvSpPr>
            <a:spLocks noGrp="1"/>
          </p:cNvSpPr>
          <p:nvPr>
            <p:ph type="sldNum" sz="quarter" idx="2"/>
          </p:nvPr>
        </p:nvSpPr>
        <p:spPr/>
        <p:txBody>
          <a:bodyPr/>
          <a:lstStyle/>
          <a:p>
            <a:fld id="{86CB4B4D-7CA3-9044-876B-883B54F8677D}" type="slidenum">
              <a:rPr lang="ru-RU" smtClean="0"/>
              <a:t>14</a:t>
            </a:fld>
            <a:endParaRPr lang="ru-RU"/>
          </a:p>
        </p:txBody>
      </p:sp>
    </p:spTree>
    <p:extLst>
      <p:ext uri="{BB962C8B-B14F-4D97-AF65-F5344CB8AC3E}">
        <p14:creationId xmlns:p14="http://schemas.microsoft.com/office/powerpoint/2010/main" val="58928921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619"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algn="l">
              <a:spcBef>
                <a:spcPts val="2800"/>
              </a:spcBef>
              <a:buSzPct val="100000"/>
              <a:defRPr sz="2800">
                <a:solidFill>
                  <a:srgbClr val="253957"/>
                </a:solidFill>
                <a:latin typeface="+mn-lt"/>
                <a:ea typeface="+mn-ea"/>
                <a:cs typeface="+mn-cs"/>
                <a:sym typeface="Arial Narrow"/>
              </a:defRPr>
            </a:pPr>
            <a:r>
              <a:rPr dirty="0" smtClean="0"/>
              <a:t> </a:t>
            </a:r>
            <a:endParaRPr dirty="0"/>
          </a:p>
        </p:txBody>
      </p:sp>
      <p:sp>
        <p:nvSpPr>
          <p:cNvPr id="94" name="Очень крутой заголовок…"/>
          <p:cNvSpPr txBox="1"/>
          <p:nvPr/>
        </p:nvSpPr>
        <p:spPr>
          <a:xfrm>
            <a:off x="2614936" y="621169"/>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Вклад каждого студента  </a:t>
            </a:r>
            <a:endParaRPr dirty="0"/>
          </a:p>
        </p:txBody>
      </p:sp>
      <p:sp>
        <p:nvSpPr>
          <p:cNvPr id="95" name="Заголовок основного текста"/>
          <p:cNvSpPr txBox="1"/>
          <p:nvPr/>
        </p:nvSpPr>
        <p:spPr>
          <a:xfrm>
            <a:off x="1177619" y="5820994"/>
            <a:ext cx="21506374"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3">
            <a:extLst/>
          </a:blip>
          <a:stretch>
            <a:fillRect/>
          </a:stretch>
        </p:blipFill>
        <p:spPr>
          <a:xfrm>
            <a:off x="1226606" y="586180"/>
            <a:ext cx="1199579" cy="1199579"/>
          </a:xfrm>
          <a:prstGeom prst="rect">
            <a:avLst/>
          </a:prstGeom>
          <a:ln w="12700">
            <a:miter lim="400000"/>
          </a:ln>
        </p:spPr>
      </p:pic>
      <p:sp>
        <p:nvSpPr>
          <p:cNvPr id="2" name="TextBox 1"/>
          <p:cNvSpPr txBox="1"/>
          <p:nvPr/>
        </p:nvSpPr>
        <p:spPr>
          <a:xfrm>
            <a:off x="1226606" y="3180617"/>
            <a:ext cx="21480833" cy="7869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R="0" algn="l" defTabSz="821531" rtl="0" fontAlgn="auto" latinLnBrk="0" hangingPunct="0">
              <a:lnSpc>
                <a:spcPct val="100000"/>
              </a:lnSpc>
              <a:spcBef>
                <a:spcPts val="0"/>
              </a:spcBef>
              <a:spcAft>
                <a:spcPts val="0"/>
              </a:spcAft>
              <a:buClrTx/>
              <a:buSzTx/>
              <a:tabLst/>
            </a:pPr>
            <a:r>
              <a:rPr kumimoji="0" lang="ru-RU" sz="4300" b="1" i="0" u="none" strike="noStrike" cap="none" spc="0" normalizeH="0" baseline="0" dirty="0" smtClean="0">
                <a:ln>
                  <a:noFill/>
                </a:ln>
                <a:solidFill>
                  <a:srgbClr val="000000"/>
                </a:solidFill>
                <a:effectLst/>
                <a:uFillTx/>
                <a:sym typeface="Helvetica Light"/>
              </a:rPr>
              <a:t>Сапрыкина Софья</a:t>
            </a:r>
            <a:r>
              <a:rPr kumimoji="0" lang="ru-RU" sz="4300" b="1" i="0" u="none" strike="noStrike" cap="none" spc="0" normalizeH="0" dirty="0" smtClean="0">
                <a:ln>
                  <a:noFill/>
                </a:ln>
                <a:solidFill>
                  <a:srgbClr val="000000"/>
                </a:solidFill>
                <a:effectLst/>
                <a:uFillTx/>
                <a:sym typeface="Helvetica Light"/>
              </a:rPr>
              <a:t> </a:t>
            </a:r>
            <a:r>
              <a:rPr kumimoji="0" lang="ru-RU" sz="4300" b="1" i="0" u="none" strike="noStrike" cap="none" spc="0" normalizeH="0" dirty="0" smtClean="0">
                <a:ln>
                  <a:noFill/>
                </a:ln>
                <a:solidFill>
                  <a:srgbClr val="000000"/>
                </a:solidFill>
                <a:effectLst/>
                <a:uFillTx/>
                <a:sym typeface="Helvetica Light"/>
              </a:rPr>
              <a:t>Юрьевна</a:t>
            </a:r>
            <a:endParaRPr lang="ru-RU" sz="4300" dirty="0" smtClean="0"/>
          </a:p>
          <a:p>
            <a:pPr marL="571500" indent="-571500" algn="l">
              <a:buClr>
                <a:schemeClr val="accent6"/>
              </a:buClr>
              <a:buFont typeface="Wingdings" panose="05000000000000000000" pitchFamily="2" charset="2"/>
              <a:buChar char="§"/>
            </a:pPr>
            <a:r>
              <a:rPr lang="ru-RU" sz="4000" dirty="0"/>
              <a:t>Изучены современные методы экономии энергии мобильных </a:t>
            </a:r>
            <a:r>
              <a:rPr lang="ru-RU" sz="4000" dirty="0" smtClean="0"/>
              <a:t>устройств</a:t>
            </a:r>
            <a:endParaRPr kumimoji="0" lang="ru-RU" sz="4000" b="1" i="0" u="none" strike="noStrike" cap="none" spc="0" normalizeH="0" baseline="0" dirty="0" smtClean="0">
              <a:ln>
                <a:noFill/>
              </a:ln>
              <a:solidFill>
                <a:srgbClr val="000000"/>
              </a:solidFill>
              <a:effectLst/>
              <a:uFillTx/>
              <a:sym typeface="Helvetica Light"/>
            </a:endParaRPr>
          </a:p>
          <a:p>
            <a:pPr marL="571500" marR="0" indent="-571500" algn="l" defTabSz="821531" rtl="0" fontAlgn="auto" latinLnBrk="0" hangingPunct="0">
              <a:lnSpc>
                <a:spcPct val="100000"/>
              </a:lnSpc>
              <a:spcBef>
                <a:spcPts val="0"/>
              </a:spcBef>
              <a:spcAft>
                <a:spcPts val="0"/>
              </a:spcAft>
              <a:buClr>
                <a:schemeClr val="accent6"/>
              </a:buClr>
              <a:buSzTx/>
              <a:buFont typeface="Wingdings" panose="05000000000000000000" pitchFamily="2" charset="2"/>
              <a:buChar char="§"/>
              <a:tabLst/>
            </a:pPr>
            <a:r>
              <a:rPr kumimoji="0" lang="ru-RU" sz="4000" b="0" i="0" u="none" strike="noStrike" cap="none" spc="0" normalizeH="0" baseline="0" dirty="0" smtClean="0">
                <a:ln>
                  <a:noFill/>
                </a:ln>
                <a:solidFill>
                  <a:srgbClr val="000000"/>
                </a:solidFill>
                <a:effectLst/>
                <a:uFillTx/>
                <a:sym typeface="Helvetica Light"/>
              </a:rPr>
              <a:t>Проанализировано теоретическое</a:t>
            </a:r>
            <a:r>
              <a:rPr kumimoji="0" lang="ru-RU" sz="4000" b="0" i="0" u="none" strike="noStrike" cap="none" spc="0" normalizeH="0" dirty="0" smtClean="0">
                <a:ln>
                  <a:noFill/>
                </a:ln>
                <a:solidFill>
                  <a:srgbClr val="000000"/>
                </a:solidFill>
                <a:effectLst/>
                <a:uFillTx/>
                <a:sym typeface="Helvetica Light"/>
              </a:rPr>
              <a:t> энергопотребление</a:t>
            </a:r>
          </a:p>
          <a:p>
            <a:pPr marL="571500" marR="0" indent="-571500" algn="l" defTabSz="821531" rtl="0" fontAlgn="auto" latinLnBrk="0" hangingPunct="0">
              <a:lnSpc>
                <a:spcPct val="100000"/>
              </a:lnSpc>
              <a:spcBef>
                <a:spcPts val="0"/>
              </a:spcBef>
              <a:spcAft>
                <a:spcPts val="0"/>
              </a:spcAft>
              <a:buClr>
                <a:schemeClr val="accent6"/>
              </a:buClr>
              <a:buSzTx/>
              <a:buFont typeface="Wingdings" panose="05000000000000000000" pitchFamily="2" charset="2"/>
              <a:buChar char="§"/>
              <a:tabLst/>
            </a:pPr>
            <a:r>
              <a:rPr lang="ru-RU" sz="4000" dirty="0" smtClean="0"/>
              <a:t>Составлена </a:t>
            </a:r>
            <a:r>
              <a:rPr lang="ru-RU" sz="4000" dirty="0" smtClean="0"/>
              <a:t>математическая </a:t>
            </a:r>
            <a:r>
              <a:rPr lang="ru-RU" sz="4000" dirty="0" smtClean="0"/>
              <a:t>модель </a:t>
            </a:r>
          </a:p>
          <a:p>
            <a:pPr marL="571500" marR="0" indent="-571500" algn="l" defTabSz="821531" rtl="0" fontAlgn="auto" latinLnBrk="0" hangingPunct="0">
              <a:lnSpc>
                <a:spcPct val="100000"/>
              </a:lnSpc>
              <a:spcBef>
                <a:spcPts val="0"/>
              </a:spcBef>
              <a:spcAft>
                <a:spcPts val="0"/>
              </a:spcAft>
              <a:buClr>
                <a:schemeClr val="accent6"/>
              </a:buClr>
              <a:buSzTx/>
              <a:buFont typeface="Wingdings" panose="05000000000000000000" pitchFamily="2" charset="2"/>
              <a:buChar char="§"/>
              <a:tabLst/>
            </a:pPr>
            <a:r>
              <a:rPr lang="ru-RU" sz="4000" dirty="0" smtClean="0"/>
              <a:t>Визуализированы результаты экспериментов в </a:t>
            </a:r>
            <a:r>
              <a:rPr lang="ru-RU" sz="4000" dirty="0" smtClean="0"/>
              <a:t>виде графиков и диаграмм </a:t>
            </a:r>
            <a:endParaRPr kumimoji="0" lang="ru-RU" sz="4000" b="0" i="0" u="none" strike="noStrike" cap="none" spc="0" normalizeH="0" dirty="0" smtClean="0">
              <a:ln>
                <a:noFill/>
              </a:ln>
              <a:solidFill>
                <a:srgbClr val="000000"/>
              </a:solidFill>
              <a:effectLst/>
              <a:uFillTx/>
              <a:sym typeface="Helvetica Light"/>
            </a:endParaRPr>
          </a:p>
          <a:p>
            <a:pPr marL="571500" marR="0" indent="-571500" algn="l" defTabSz="821531" rtl="0" fontAlgn="auto" latinLnBrk="0" hangingPunct="0">
              <a:lnSpc>
                <a:spcPct val="100000"/>
              </a:lnSpc>
              <a:spcBef>
                <a:spcPts val="0"/>
              </a:spcBef>
              <a:spcAft>
                <a:spcPts val="0"/>
              </a:spcAft>
              <a:buClrTx/>
              <a:buSzTx/>
              <a:buFont typeface="Arial" panose="020B0604020202020204" pitchFamily="34" charset="0"/>
              <a:buChar char="•"/>
              <a:tabLst/>
            </a:pPr>
            <a:endParaRPr lang="ru-RU" sz="4300" dirty="0" smtClean="0"/>
          </a:p>
          <a:p>
            <a:pPr marR="0" algn="l" defTabSz="821531" rtl="0" fontAlgn="auto" latinLnBrk="0" hangingPunct="0">
              <a:lnSpc>
                <a:spcPct val="100000"/>
              </a:lnSpc>
              <a:spcBef>
                <a:spcPts val="0"/>
              </a:spcBef>
              <a:spcAft>
                <a:spcPts val="0"/>
              </a:spcAft>
              <a:buClrTx/>
              <a:buSzTx/>
              <a:tabLst/>
            </a:pPr>
            <a:r>
              <a:rPr lang="ru-RU" sz="4300" b="1" dirty="0" smtClean="0"/>
              <a:t>Федотова Елизавета Владимировна</a:t>
            </a:r>
          </a:p>
          <a:p>
            <a:pPr marL="571500" indent="-571500" algn="l">
              <a:buClr>
                <a:schemeClr val="accent6"/>
              </a:buClr>
              <a:buFont typeface="Wingdings" panose="05000000000000000000" pitchFamily="2" charset="2"/>
              <a:buChar char="§"/>
            </a:pPr>
            <a:r>
              <a:rPr lang="ru-RU" sz="4000" dirty="0"/>
              <a:t>Создан метод измерения энергопотребления</a:t>
            </a:r>
          </a:p>
          <a:p>
            <a:pPr marL="571500" indent="-571500" algn="l">
              <a:buClr>
                <a:schemeClr val="accent6"/>
              </a:buClr>
              <a:buFont typeface="Wingdings" panose="05000000000000000000" pitchFamily="2" charset="2"/>
              <a:buChar char="§"/>
            </a:pPr>
            <a:r>
              <a:rPr lang="ru-RU" sz="4000" dirty="0"/>
              <a:t>Проанализированы особенности экрана </a:t>
            </a:r>
            <a:r>
              <a:rPr lang="en-US" sz="4000" dirty="0"/>
              <a:t>TFT </a:t>
            </a:r>
            <a:r>
              <a:rPr lang="en-US" sz="4000" dirty="0"/>
              <a:t>IPS</a:t>
            </a:r>
            <a:endParaRPr lang="ru-RU" sz="4000" dirty="0"/>
          </a:p>
          <a:p>
            <a:pPr marL="571500" indent="-571500" algn="l">
              <a:buClr>
                <a:schemeClr val="accent6"/>
              </a:buClr>
              <a:buFont typeface="Wingdings" panose="05000000000000000000" pitchFamily="2" charset="2"/>
              <a:buChar char="§"/>
            </a:pPr>
            <a:r>
              <a:rPr lang="ru-RU" sz="4000" dirty="0"/>
              <a:t>Выявлены наиболее энергозатратные элементы</a:t>
            </a:r>
          </a:p>
          <a:p>
            <a:pPr marL="571500" indent="-571500" algn="l">
              <a:buClr>
                <a:schemeClr val="accent6"/>
              </a:buClr>
              <a:buFont typeface="Wingdings" panose="05000000000000000000" pitchFamily="2" charset="2"/>
              <a:buChar char="§"/>
            </a:pPr>
            <a:r>
              <a:rPr lang="ru-RU" sz="4000" dirty="0"/>
              <a:t>Определены группы энергозатратных цветов</a:t>
            </a:r>
          </a:p>
          <a:p>
            <a:pPr marL="0" marR="0" indent="0" algn="ctr" defTabSz="821531" rtl="0" fontAlgn="auto" latinLnBrk="0" hangingPunct="0">
              <a:lnSpc>
                <a:spcPct val="100000"/>
              </a:lnSpc>
              <a:spcBef>
                <a:spcPts val="0"/>
              </a:spcBef>
              <a:spcAft>
                <a:spcPts val="0"/>
              </a:spcAft>
              <a:buClrTx/>
              <a:buSzTx/>
              <a:buFontTx/>
              <a:buNone/>
              <a:tabLst/>
            </a:pPr>
            <a:endParaRPr kumimoji="0" lang="ru-RU"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3" name="Номер слайда 2"/>
          <p:cNvSpPr>
            <a:spLocks noGrp="1"/>
          </p:cNvSpPr>
          <p:nvPr>
            <p:ph type="sldNum" sz="quarter" idx="2"/>
          </p:nvPr>
        </p:nvSpPr>
        <p:spPr/>
        <p:txBody>
          <a:bodyPr/>
          <a:lstStyle/>
          <a:p>
            <a:fld id="{86CB4B4D-7CA3-9044-876B-883B54F8677D}" type="slidenum">
              <a:rPr lang="ru-RU" smtClean="0"/>
              <a:t>15</a:t>
            </a:fld>
            <a:endParaRPr lang="ru-RU"/>
          </a:p>
        </p:txBody>
      </p:sp>
    </p:spTree>
    <p:extLst>
      <p:ext uri="{BB962C8B-B14F-4D97-AF65-F5344CB8AC3E}">
        <p14:creationId xmlns:p14="http://schemas.microsoft.com/office/powerpoint/2010/main" val="253641613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619"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algn="l">
              <a:spcBef>
                <a:spcPts val="2800"/>
              </a:spcBef>
              <a:buSzPct val="100000"/>
              <a:defRPr sz="2800">
                <a:solidFill>
                  <a:srgbClr val="253957"/>
                </a:solidFill>
                <a:latin typeface="+mn-lt"/>
                <a:ea typeface="+mn-ea"/>
                <a:cs typeface="+mn-cs"/>
                <a:sym typeface="Arial Narrow"/>
              </a:defRPr>
            </a:pPr>
            <a:r>
              <a:rPr dirty="0" smtClean="0"/>
              <a:t> </a:t>
            </a:r>
            <a:endParaRPr dirty="0"/>
          </a:p>
        </p:txBody>
      </p:sp>
      <p:sp>
        <p:nvSpPr>
          <p:cNvPr id="94" name="Очень крутой заголовок…"/>
          <p:cNvSpPr txBox="1"/>
          <p:nvPr/>
        </p:nvSpPr>
        <p:spPr>
          <a:xfrm>
            <a:off x="2686944" y="582152"/>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Совместно</a:t>
            </a:r>
            <a:endParaRPr dirty="0"/>
          </a:p>
        </p:txBody>
      </p:sp>
      <p:sp>
        <p:nvSpPr>
          <p:cNvPr id="95" name="Заголовок основного текста"/>
          <p:cNvSpPr txBox="1"/>
          <p:nvPr/>
        </p:nvSpPr>
        <p:spPr>
          <a:xfrm>
            <a:off x="1177619" y="5820994"/>
            <a:ext cx="21506374"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TextBox 1"/>
          <p:cNvSpPr txBox="1"/>
          <p:nvPr/>
        </p:nvSpPr>
        <p:spPr>
          <a:xfrm>
            <a:off x="1177619" y="3545632"/>
            <a:ext cx="15730769" cy="3222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685800" marR="0" indent="-685800" algn="l" defTabSz="821531" rtl="0" fontAlgn="auto" latinLnBrk="0" hangingPunct="0">
              <a:lnSpc>
                <a:spcPct val="100000"/>
              </a:lnSpc>
              <a:spcBef>
                <a:spcPts val="0"/>
              </a:spcBef>
              <a:spcAft>
                <a:spcPts val="0"/>
              </a:spcAft>
              <a:buClr>
                <a:schemeClr val="accent6"/>
              </a:buClr>
              <a:buSzTx/>
              <a:buFont typeface="Wingdings" panose="05000000000000000000" pitchFamily="2" charset="2"/>
              <a:buChar char="§"/>
              <a:tabLst/>
            </a:pPr>
            <a:r>
              <a:rPr kumimoji="0" lang="ru-RU" sz="5000" b="0" i="0" u="none" strike="noStrike" cap="none" spc="0" normalizeH="0" baseline="0" dirty="0" smtClean="0">
                <a:ln>
                  <a:noFill/>
                </a:ln>
                <a:solidFill>
                  <a:srgbClr val="000000"/>
                </a:solidFill>
                <a:effectLst/>
                <a:uFillTx/>
                <a:latin typeface="+mj-lt"/>
                <a:ea typeface="+mj-ea"/>
                <a:cs typeface="+mj-cs"/>
                <a:sym typeface="Helvetica Light"/>
              </a:rPr>
              <a:t>Проектирование</a:t>
            </a:r>
            <a:r>
              <a:rPr kumimoji="0" lang="ru-RU" sz="5000" b="0" i="0" u="none" strike="noStrike" cap="none" spc="0" normalizeH="0" dirty="0" smtClean="0">
                <a:ln>
                  <a:noFill/>
                </a:ln>
                <a:solidFill>
                  <a:srgbClr val="000000"/>
                </a:solidFill>
                <a:effectLst/>
                <a:uFillTx/>
                <a:latin typeface="+mj-lt"/>
                <a:ea typeface="+mj-ea"/>
                <a:cs typeface="+mj-cs"/>
                <a:sym typeface="Helvetica Light"/>
              </a:rPr>
              <a:t> элементов с помощью языка </a:t>
            </a:r>
            <a:r>
              <a:rPr kumimoji="0" lang="ru-RU" sz="5000" b="0" i="0" u="none" strike="noStrike" cap="none" spc="0" normalizeH="0" dirty="0" smtClean="0">
                <a:ln>
                  <a:noFill/>
                </a:ln>
                <a:solidFill>
                  <a:srgbClr val="000000"/>
                </a:solidFill>
                <a:effectLst/>
                <a:uFillTx/>
                <a:latin typeface="+mj-lt"/>
                <a:ea typeface="+mj-ea"/>
                <a:cs typeface="+mj-cs"/>
                <a:sym typeface="Helvetica Light"/>
              </a:rPr>
              <a:t>С</a:t>
            </a:r>
            <a:r>
              <a:rPr kumimoji="0" lang="en-US" sz="5000" b="0" i="0" u="none" strike="noStrike" cap="none" spc="0" normalizeH="0" dirty="0" smtClean="0">
                <a:ln>
                  <a:noFill/>
                </a:ln>
                <a:solidFill>
                  <a:srgbClr val="000000"/>
                </a:solidFill>
                <a:effectLst/>
                <a:uFillTx/>
                <a:latin typeface="+mj-lt"/>
                <a:ea typeface="+mj-ea"/>
                <a:cs typeface="+mj-cs"/>
                <a:sym typeface="Helvetica Light"/>
              </a:rPr>
              <a:t>#</a:t>
            </a:r>
            <a:endParaRPr kumimoji="0" lang="ru-RU" sz="5000" b="0" i="0" u="none" strike="noStrike" cap="none" spc="0" normalizeH="0" dirty="0" smtClean="0">
              <a:ln>
                <a:noFill/>
              </a:ln>
              <a:solidFill>
                <a:srgbClr val="000000"/>
              </a:solidFill>
              <a:effectLst/>
              <a:uFillTx/>
              <a:latin typeface="+mj-lt"/>
              <a:ea typeface="+mj-ea"/>
              <a:cs typeface="+mj-cs"/>
              <a:sym typeface="Helvetica Light"/>
            </a:endParaRPr>
          </a:p>
          <a:p>
            <a:pPr marL="685800" indent="-685800" algn="l">
              <a:buClr>
                <a:schemeClr val="accent6"/>
              </a:buClr>
              <a:buFont typeface="Wingdings" panose="05000000000000000000" pitchFamily="2" charset="2"/>
              <a:buChar char="§"/>
            </a:pPr>
            <a:r>
              <a:rPr lang="ru-RU" dirty="0"/>
              <a:t>Проведение </a:t>
            </a:r>
            <a:r>
              <a:rPr lang="ru-RU" dirty="0" smtClean="0"/>
              <a:t>тестов</a:t>
            </a:r>
            <a:endParaRPr kumimoji="0" lang="en-US" sz="5000" b="0" i="0" u="none" strike="noStrike" cap="none" spc="0" normalizeH="0" dirty="0" smtClean="0">
              <a:ln>
                <a:noFill/>
              </a:ln>
              <a:solidFill>
                <a:srgbClr val="000000"/>
              </a:solidFill>
              <a:effectLst/>
              <a:uFillTx/>
              <a:latin typeface="+mj-lt"/>
              <a:ea typeface="+mj-ea"/>
              <a:cs typeface="+mj-cs"/>
              <a:sym typeface="Helvetica Light"/>
            </a:endParaRPr>
          </a:p>
          <a:p>
            <a:pPr marL="685800" marR="0" indent="-685800" algn="l" defTabSz="821531" rtl="0" fontAlgn="auto" latinLnBrk="0" hangingPunct="0">
              <a:lnSpc>
                <a:spcPct val="100000"/>
              </a:lnSpc>
              <a:spcBef>
                <a:spcPts val="0"/>
              </a:spcBef>
              <a:spcAft>
                <a:spcPts val="0"/>
              </a:spcAft>
              <a:buClr>
                <a:schemeClr val="accent6"/>
              </a:buClr>
              <a:buSzTx/>
              <a:buFont typeface="Wingdings" panose="05000000000000000000" pitchFamily="2" charset="2"/>
              <a:buChar char="§"/>
              <a:tabLst/>
            </a:pPr>
            <a:r>
              <a:rPr lang="ru-RU" dirty="0" smtClean="0"/>
              <a:t>Анализ </a:t>
            </a:r>
            <a:r>
              <a:rPr lang="ru-RU" dirty="0" smtClean="0"/>
              <a:t>результатов</a:t>
            </a:r>
          </a:p>
          <a:p>
            <a:pPr marL="685800" marR="0" indent="-685800" algn="l" defTabSz="821531" rtl="0" fontAlgn="auto" latinLnBrk="0" hangingPunct="0">
              <a:lnSpc>
                <a:spcPct val="100000"/>
              </a:lnSpc>
              <a:spcBef>
                <a:spcPts val="0"/>
              </a:spcBef>
              <a:spcAft>
                <a:spcPts val="0"/>
              </a:spcAft>
              <a:buClr>
                <a:schemeClr val="accent6"/>
              </a:buClr>
              <a:buSzTx/>
              <a:buFont typeface="Wingdings" panose="05000000000000000000" pitchFamily="2" charset="2"/>
              <a:buChar char="§"/>
              <a:tabLst/>
            </a:pPr>
            <a:r>
              <a:rPr kumimoji="0" lang="ru-RU" sz="5000" b="0" i="0" u="none" strike="noStrike" cap="none" spc="0" normalizeH="0" baseline="0" dirty="0" smtClean="0">
                <a:ln>
                  <a:noFill/>
                </a:ln>
                <a:solidFill>
                  <a:srgbClr val="000000"/>
                </a:solidFill>
                <a:effectLst/>
                <a:uFillTx/>
                <a:latin typeface="+mj-lt"/>
                <a:ea typeface="+mj-ea"/>
                <a:cs typeface="+mj-cs"/>
                <a:sym typeface="Helvetica Light"/>
              </a:rPr>
              <a:t>Подготовка</a:t>
            </a:r>
            <a:r>
              <a:rPr kumimoji="0" lang="ru-RU" sz="5000" b="0" i="0" u="none" strike="noStrike" cap="none" spc="0" normalizeH="0" dirty="0" smtClean="0">
                <a:ln>
                  <a:noFill/>
                </a:ln>
                <a:solidFill>
                  <a:srgbClr val="000000"/>
                </a:solidFill>
                <a:effectLst/>
                <a:uFillTx/>
                <a:latin typeface="+mj-lt"/>
                <a:ea typeface="+mj-ea"/>
                <a:cs typeface="+mj-cs"/>
                <a:sym typeface="Helvetica Light"/>
              </a:rPr>
              <a:t> отчета </a:t>
            </a:r>
            <a:endParaRPr kumimoji="0" lang="ru-RU"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3" name="Номер слайда 2"/>
          <p:cNvSpPr>
            <a:spLocks noGrp="1"/>
          </p:cNvSpPr>
          <p:nvPr>
            <p:ph type="sldNum" sz="quarter" idx="2"/>
          </p:nvPr>
        </p:nvSpPr>
        <p:spPr/>
        <p:txBody>
          <a:bodyPr/>
          <a:lstStyle/>
          <a:p>
            <a:fld id="{86CB4B4D-7CA3-9044-876B-883B54F8677D}" type="slidenum">
              <a:rPr lang="ru-RU" smtClean="0"/>
              <a:t>16</a:t>
            </a:fld>
            <a:endParaRPr lang="ru-RU"/>
          </a:p>
        </p:txBody>
      </p:sp>
    </p:spTree>
    <p:extLst>
      <p:ext uri="{BB962C8B-B14F-4D97-AF65-F5344CB8AC3E}">
        <p14:creationId xmlns:p14="http://schemas.microsoft.com/office/powerpoint/2010/main" val="151512338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076776" y="1961456"/>
            <a:ext cx="17617280" cy="9233297"/>
          </a:xfrm>
          <a:prstGeom prst="rect">
            <a:avLst/>
          </a:prstGeom>
        </p:spPr>
        <p:txBody>
          <a:bodyPr wrap="square">
            <a:spAutoFit/>
          </a:bodyPr>
          <a:lstStyle/>
          <a:p>
            <a:pPr algn="l">
              <a:lnSpc>
                <a:spcPct val="150000"/>
              </a:lnSpc>
            </a:pPr>
            <a:r>
              <a:rPr lang="en-US" sz="2800" dirty="0" smtClean="0"/>
              <a:t>[1] </a:t>
            </a:r>
            <a:r>
              <a:rPr lang="en-US" sz="2800" dirty="0" err="1" smtClean="0"/>
              <a:t>Vallerio</a:t>
            </a:r>
            <a:r>
              <a:rPr lang="en-US" sz="2800" dirty="0"/>
              <a:t>, K., Lin </a:t>
            </a:r>
            <a:r>
              <a:rPr lang="en-US" sz="2800" dirty="0" err="1"/>
              <a:t>Zhong</a:t>
            </a:r>
            <a:r>
              <a:rPr lang="en-US" sz="2800" dirty="0"/>
              <a:t> and </a:t>
            </a:r>
            <a:r>
              <a:rPr lang="en-US" sz="2800" dirty="0" err="1"/>
              <a:t>Jha</a:t>
            </a:r>
            <a:r>
              <a:rPr lang="en-US" sz="2800" dirty="0"/>
              <a:t>, N. </a:t>
            </a:r>
            <a:r>
              <a:rPr lang="en-US" sz="2800" dirty="0" smtClean="0"/>
              <a:t>Energy-efficient </a:t>
            </a:r>
            <a:r>
              <a:rPr lang="en-US" sz="2800" dirty="0"/>
              <a:t>graphical user interface design. IEEE Transactions on Mobile Computing, 5(7), </a:t>
            </a:r>
            <a:r>
              <a:rPr lang="en-US" sz="2800" dirty="0" smtClean="0"/>
              <a:t>pp.846-859</a:t>
            </a:r>
            <a:r>
              <a:rPr lang="ru-RU" sz="2800" dirty="0" smtClean="0"/>
              <a:t>, 2006</a:t>
            </a:r>
            <a:endParaRPr lang="en-US" sz="2800" dirty="0" smtClean="0"/>
          </a:p>
          <a:p>
            <a:pPr algn="l">
              <a:lnSpc>
                <a:spcPct val="150000"/>
              </a:lnSpc>
            </a:pPr>
            <a:r>
              <a:rPr lang="en-US" sz="2800" dirty="0" smtClean="0"/>
              <a:t>[2] </a:t>
            </a:r>
            <a:r>
              <a:rPr lang="en-US" sz="2800" dirty="0"/>
              <a:t>P. M. </a:t>
            </a:r>
            <a:r>
              <a:rPr lang="en-US" sz="2800" dirty="0" err="1"/>
              <a:t>Fitt</a:t>
            </a:r>
            <a:r>
              <a:rPr lang="en-US" sz="2800" dirty="0"/>
              <a:t>, Journal of Experimental Psychology, № 47(6), 381-392, 1954</a:t>
            </a:r>
            <a:endParaRPr lang="en-US" sz="2800" dirty="0" smtClean="0"/>
          </a:p>
          <a:p>
            <a:pPr algn="l">
              <a:lnSpc>
                <a:spcPct val="150000"/>
              </a:lnSpc>
            </a:pPr>
            <a:r>
              <a:rPr lang="en-US" sz="2800" dirty="0" smtClean="0"/>
              <a:t>[3] </a:t>
            </a:r>
            <a:r>
              <a:rPr lang="en-US" sz="2800" dirty="0"/>
              <a:t>Banerjee, N., Rahmati, A., Corner, M.D., Rollins, S., </a:t>
            </a:r>
            <a:r>
              <a:rPr lang="en-US" sz="2800" dirty="0" err="1"/>
              <a:t>Zhong</a:t>
            </a:r>
            <a:r>
              <a:rPr lang="en-US" sz="2800" dirty="0"/>
              <a:t>, L., 2007. Users and batteries: interactions and adaptive energy management in mobile systems. In: </a:t>
            </a:r>
            <a:r>
              <a:rPr lang="en-US" sz="2800" dirty="0" err="1"/>
              <a:t>Krumm</a:t>
            </a:r>
            <a:r>
              <a:rPr lang="en-US" sz="2800" dirty="0"/>
              <a:t>, J. et al. (Eds.), </a:t>
            </a:r>
            <a:r>
              <a:rPr lang="en-US" sz="2800" dirty="0" err="1"/>
              <a:t>UbiComp</a:t>
            </a:r>
            <a:r>
              <a:rPr lang="en-US" sz="2800" dirty="0"/>
              <a:t>. Springer, Berlin, pp. 217–234. </a:t>
            </a:r>
            <a:endParaRPr lang="ru-RU" sz="2800" dirty="0" smtClean="0"/>
          </a:p>
          <a:p>
            <a:pPr algn="l">
              <a:lnSpc>
                <a:spcPct val="150000"/>
              </a:lnSpc>
            </a:pPr>
            <a:r>
              <a:rPr lang="en-US" sz="2800" dirty="0" smtClean="0"/>
              <a:t>[4] </a:t>
            </a:r>
            <a:r>
              <a:rPr lang="en-US" sz="2800" dirty="0" err="1"/>
              <a:t>Xinyuan</a:t>
            </a:r>
            <a:r>
              <a:rPr lang="en-US" sz="2800" dirty="0"/>
              <a:t>, </a:t>
            </a:r>
            <a:r>
              <a:rPr lang="en-US" sz="2800" dirty="0" err="1"/>
              <a:t>Cai</a:t>
            </a:r>
            <a:r>
              <a:rPr lang="en-US" sz="2800" dirty="0"/>
              <a:t>. “Semantic transformation in user interface design.” 2008 9th International Conference on </a:t>
            </a:r>
            <a:r>
              <a:rPr lang="en-US" sz="2800" dirty="0" err="1"/>
              <a:t>ComputerAided</a:t>
            </a:r>
            <a:r>
              <a:rPr lang="en-US" sz="2800" dirty="0"/>
              <a:t> Industrial Design and Conceptual Design (2008): 137- 140. </a:t>
            </a:r>
            <a:endParaRPr lang="en-US" sz="2800" dirty="0" smtClean="0"/>
          </a:p>
          <a:p>
            <a:pPr algn="l">
              <a:lnSpc>
                <a:spcPct val="150000"/>
              </a:lnSpc>
            </a:pPr>
            <a:r>
              <a:rPr lang="en-US" sz="2800" dirty="0" smtClean="0"/>
              <a:t>[5] </a:t>
            </a:r>
            <a:r>
              <a:rPr lang="en-US" sz="2800" dirty="0"/>
              <a:t>L. Bloom, R. Eardley, E. </a:t>
            </a:r>
            <a:r>
              <a:rPr lang="en-US" sz="2800" dirty="0" err="1"/>
              <a:t>Geelhoed</a:t>
            </a:r>
            <a:r>
              <a:rPr lang="en-US" sz="2800" dirty="0"/>
              <a:t>, M. Manahan, and P. </a:t>
            </a:r>
            <a:r>
              <a:rPr lang="en-US" sz="2800" dirty="0" err="1"/>
              <a:t>Ranganathan</a:t>
            </a:r>
            <a:r>
              <a:rPr lang="en-US" sz="2800" dirty="0"/>
              <a:t>, “Investigating the Relationship between Battery Life and User Acceptance of Dynamic, Energy-Aware Interfaces on Handhelds,” Proc. Int’l Conf. Human Computer Interaction with Mobile Devices and Services, pp. 13-24, Sept. 2004</a:t>
            </a:r>
            <a:endParaRPr lang="ru-RU" sz="2800" dirty="0"/>
          </a:p>
          <a:p>
            <a:pPr algn="l">
              <a:lnSpc>
                <a:spcPct val="150000"/>
              </a:lnSpc>
            </a:pPr>
            <a:r>
              <a:rPr lang="en-US" sz="2800" dirty="0" smtClean="0"/>
              <a:t>[6] </a:t>
            </a:r>
            <a:r>
              <a:rPr lang="en-US" sz="2800" dirty="0"/>
              <a:t>L. </a:t>
            </a:r>
            <a:r>
              <a:rPr lang="en-US" sz="2800" dirty="0" err="1"/>
              <a:t>Zhong</a:t>
            </a:r>
            <a:r>
              <a:rPr lang="en-US" sz="2800" dirty="0"/>
              <a:t> and N.K. </a:t>
            </a:r>
            <a:r>
              <a:rPr lang="en-US" sz="2800" dirty="0" err="1"/>
              <a:t>Jha</a:t>
            </a:r>
            <a:r>
              <a:rPr lang="en-US" sz="2800" dirty="0"/>
              <a:t>, “Dynamic Power Optimization of Interactive Systems,” Proc. Int’l Conf. VLSI Design, pp. 1041-1047, Jan. 2004. pp. 199-206, Apr. 2004</a:t>
            </a:r>
            <a:r>
              <a:rPr lang="en-US" sz="2800" dirty="0" smtClean="0"/>
              <a:t>.</a:t>
            </a:r>
          </a:p>
          <a:p>
            <a:pPr algn="l"/>
            <a:endParaRPr lang="ru-RU" sz="2400" dirty="0"/>
          </a:p>
          <a:p>
            <a:pPr algn="l"/>
            <a:endParaRPr lang="ru-RU" sz="2400" dirty="0"/>
          </a:p>
        </p:txBody>
      </p:sp>
      <p:sp>
        <p:nvSpPr>
          <p:cNvPr id="5" name="TextBox 4"/>
          <p:cNvSpPr txBox="1"/>
          <p:nvPr/>
        </p:nvSpPr>
        <p:spPr>
          <a:xfrm>
            <a:off x="6076776" y="782639"/>
            <a:ext cx="14082380"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dirty="0" smtClean="0"/>
              <a:t>СПИСОК ИСПОЛЬЗОВАННЫХ ИСТОЧНИКОВ</a:t>
            </a:r>
          </a:p>
        </p:txBody>
      </p:sp>
    </p:spTree>
    <p:extLst>
      <p:ext uri="{BB962C8B-B14F-4D97-AF65-F5344CB8AC3E}">
        <p14:creationId xmlns:p14="http://schemas.microsoft.com/office/powerpoint/2010/main" val="18807590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Адрес: ТехтТехтТехтТехтТехтТехтТехтТехтТехтТехтТехтТехтТехт"/>
          <p:cNvSpPr txBox="1"/>
          <p:nvPr/>
        </p:nvSpPr>
        <p:spPr>
          <a:xfrm>
            <a:off x="11368363" y="11494669"/>
            <a:ext cx="8579502"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r" defTabSz="642937">
              <a:defRPr sz="2400">
                <a:solidFill>
                  <a:srgbClr val="FFFFFF"/>
                </a:solidFill>
                <a:latin typeface="+mn-lt"/>
                <a:ea typeface="+mn-ea"/>
                <a:cs typeface="+mn-cs"/>
                <a:sym typeface="Arial Narrow"/>
              </a:defRPr>
            </a:lvl1pPr>
          </a:lstStyle>
          <a:p>
            <a:endParaRPr dirty="0"/>
          </a:p>
        </p:txBody>
      </p:sp>
      <p:sp>
        <p:nvSpPr>
          <p:cNvPr id="101" name="www.text"/>
          <p:cNvSpPr txBox="1"/>
          <p:nvPr/>
        </p:nvSpPr>
        <p:spPr>
          <a:xfrm>
            <a:off x="4436135" y="11494669"/>
            <a:ext cx="1407573"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endParaRPr dirty="0"/>
          </a:p>
        </p:txBody>
      </p:sp>
      <p:sp>
        <p:nvSpPr>
          <p:cNvPr id="102" name="Телефон.: +Х (ХХХ) ХХХ ХХХХ"/>
          <p:cNvSpPr txBox="1"/>
          <p:nvPr/>
        </p:nvSpPr>
        <p:spPr>
          <a:xfrm>
            <a:off x="6620083" y="11494669"/>
            <a:ext cx="4328255"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rPr dirty="0" smtClean="0"/>
              <a:t> </a:t>
            </a:r>
            <a:endParaRPr dirty="0"/>
          </a:p>
        </p:txBody>
      </p:sp>
      <p:pic>
        <p:nvPicPr>
          <p:cNvPr id="103" name="Изображение" descr="Изображение"/>
          <p:cNvPicPr>
            <a:picLocks noChangeAspect="1"/>
          </p:cNvPicPr>
          <p:nvPr/>
        </p:nvPicPr>
        <p:blipFill>
          <a:blip r:embed="rId2">
            <a:extLst/>
          </a:blip>
          <a:stretch>
            <a:fillRect/>
          </a:stretch>
        </p:blipFill>
        <p:spPr>
          <a:xfrm>
            <a:off x="10594075" y="6858000"/>
            <a:ext cx="3195850" cy="309005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18</a:t>
            </a:fld>
            <a:endParaRPr lang="ru-RU"/>
          </a:p>
        </p:txBody>
      </p:sp>
      <p:sp>
        <p:nvSpPr>
          <p:cNvPr id="9" name="Очень крутой заголовок…"/>
          <p:cNvSpPr txBox="1"/>
          <p:nvPr/>
        </p:nvSpPr>
        <p:spPr>
          <a:xfrm>
            <a:off x="1447197" y="3689648"/>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a:defRPr sz="7000" b="1" cap="all">
                <a:solidFill>
                  <a:srgbClr val="253957"/>
                </a:solidFill>
                <a:latin typeface="+mn-lt"/>
                <a:ea typeface="+mn-ea"/>
                <a:cs typeface="+mn-cs"/>
                <a:sym typeface="Arial Narrow"/>
              </a:defRPr>
            </a:pPr>
            <a:r>
              <a:rPr lang="ru-RU" dirty="0" smtClean="0">
                <a:solidFill>
                  <a:schemeClr val="bg1"/>
                </a:solidFill>
              </a:rPr>
              <a:t>Спасибо за внимание! </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3"/>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3115997" y="629145"/>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Актуальность темы</a:t>
            </a:r>
            <a:endParaRPr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26606" y="4193704"/>
            <a:ext cx="10558887"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2800">
                <a:solidFill>
                  <a:srgbClr val="253957"/>
                </a:solidFill>
                <a:latin typeface="+mn-lt"/>
                <a:ea typeface="+mn-ea"/>
                <a:cs typeface="+mn-cs"/>
                <a:sym typeface="Arial Narrow"/>
              </a:defRPr>
            </a:pPr>
            <a:r>
              <a:rPr lang="ru-RU" dirty="0" smtClean="0"/>
              <a:t> </a:t>
            </a:r>
            <a:endParaRPr dirty="0"/>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2</a:t>
            </a:fld>
            <a:endParaRPr lang="ru-RU"/>
          </a:p>
        </p:txBody>
      </p:sp>
      <p:sp>
        <p:nvSpPr>
          <p:cNvPr id="15" name="Скругленный прямоугольник 14"/>
          <p:cNvSpPr/>
          <p:nvPr/>
        </p:nvSpPr>
        <p:spPr>
          <a:xfrm>
            <a:off x="1226606" y="3596654"/>
            <a:ext cx="9359308" cy="1521692"/>
          </a:xfrm>
          <a:prstGeom prst="round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ru-RU" sz="4000" dirty="0" err="1">
                <a:solidFill>
                  <a:srgbClr val="FFFFFF"/>
                </a:solidFill>
              </a:rPr>
              <a:t>Энергоэффективный</a:t>
            </a:r>
            <a:r>
              <a:rPr lang="ru-RU" sz="4000" dirty="0">
                <a:solidFill>
                  <a:srgbClr val="FFFFFF"/>
                </a:solidFill>
              </a:rPr>
              <a:t> графический интерфейс</a:t>
            </a:r>
          </a:p>
        </p:txBody>
      </p:sp>
      <p:sp>
        <p:nvSpPr>
          <p:cNvPr id="16" name="Скругленный прямоугольник 15"/>
          <p:cNvSpPr/>
          <p:nvPr/>
        </p:nvSpPr>
        <p:spPr>
          <a:xfrm>
            <a:off x="2178704" y="6065912"/>
            <a:ext cx="9293336" cy="1521692"/>
          </a:xfrm>
          <a:prstGeom prst="roundRect">
            <a:avLst/>
          </a:prstGeom>
          <a:solidFill>
            <a:schemeClr val="bg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4000" b="0" i="0" u="none" strike="noStrike" cap="none" spc="0" normalizeH="0" baseline="0" dirty="0" smtClean="0">
                <a:ln>
                  <a:noFill/>
                </a:ln>
                <a:solidFill>
                  <a:srgbClr val="FFFFFF"/>
                </a:solidFill>
                <a:effectLst/>
                <a:uFillTx/>
                <a:latin typeface="+mj-lt"/>
                <a:ea typeface="+mj-ea"/>
                <a:cs typeface="+mj-cs"/>
                <a:sym typeface="Helvetica Light"/>
              </a:rPr>
              <a:t>Увеличение времени автономной работы </a:t>
            </a:r>
            <a:endParaRPr kumimoji="0" lang="ru-RU" sz="40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8" name="Скругленный прямоугольник 17"/>
          <p:cNvSpPr/>
          <p:nvPr/>
        </p:nvSpPr>
        <p:spPr>
          <a:xfrm>
            <a:off x="2916281" y="8617434"/>
            <a:ext cx="9352073" cy="1521692"/>
          </a:xfrm>
          <a:prstGeom prst="roundRect">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ru-RU" sz="4000" dirty="0">
                <a:solidFill>
                  <a:srgbClr val="FFFFFF"/>
                </a:solidFill>
              </a:rPr>
              <a:t>Повышение удобства использования и конкурентоспособности устройства </a:t>
            </a:r>
          </a:p>
        </p:txBody>
      </p:sp>
      <p:sp>
        <p:nvSpPr>
          <p:cNvPr id="21" name="Стрелка вниз 20"/>
          <p:cNvSpPr/>
          <p:nvPr/>
        </p:nvSpPr>
        <p:spPr>
          <a:xfrm>
            <a:off x="6825370" y="5118346"/>
            <a:ext cx="1533893" cy="1152128"/>
          </a:xfrm>
          <a:prstGeom prst="downArrow">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9" name="Стрелка вниз 28"/>
          <p:cNvSpPr/>
          <p:nvPr/>
        </p:nvSpPr>
        <p:spPr>
          <a:xfrm>
            <a:off x="7799512" y="7587604"/>
            <a:ext cx="1533893" cy="1152128"/>
          </a:xfrm>
          <a:prstGeom prst="downArrow">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1026" name="Picture 2" descr="https://tkographix.com/wp-content/uploads/2014/10/powerful-opportunity-wait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16180" r="17329"/>
          <a:stretch/>
        </p:blipFill>
        <p:spPr bwMode="auto">
          <a:xfrm>
            <a:off x="13182438" y="3971240"/>
            <a:ext cx="9525000" cy="6133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177619" y="7680918"/>
            <a:ext cx="21506374"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2" spcCol="1075318"/>
          <a:lstStyle/>
          <a:p>
            <a:pPr algn="l">
              <a:spcBef>
                <a:spcPts val="2800"/>
              </a:spcBef>
              <a:buSzPct val="100000"/>
              <a:defRPr sz="2800">
                <a:solidFill>
                  <a:srgbClr val="253957"/>
                </a:solidFill>
                <a:latin typeface="+mn-lt"/>
                <a:ea typeface="+mn-ea"/>
                <a:cs typeface="+mn-cs"/>
                <a:sym typeface="Arial Narrow"/>
              </a:defRPr>
            </a:pPr>
            <a:r>
              <a:rPr dirty="0" smtClean="0"/>
              <a:t> </a:t>
            </a:r>
            <a:endParaRPr dirty="0"/>
          </a:p>
        </p:txBody>
      </p:sp>
      <p:sp>
        <p:nvSpPr>
          <p:cNvPr id="94" name="Очень крутой заголовок…"/>
          <p:cNvSpPr txBox="1"/>
          <p:nvPr/>
        </p:nvSpPr>
        <p:spPr>
          <a:xfrm>
            <a:off x="2743341" y="586180"/>
            <a:ext cx="21489606"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Тип экрана устройства</a:t>
            </a:r>
            <a:endParaRPr dirty="0"/>
          </a:p>
        </p:txBody>
      </p:sp>
      <p:sp>
        <p:nvSpPr>
          <p:cNvPr id="95" name="Заголовок основного текста"/>
          <p:cNvSpPr txBox="1"/>
          <p:nvPr/>
        </p:nvSpPr>
        <p:spPr>
          <a:xfrm>
            <a:off x="1177619" y="5820994"/>
            <a:ext cx="21506374"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96"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8"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699" y="4145897"/>
            <a:ext cx="8728815" cy="6983052"/>
          </a:xfrm>
          <a:prstGeom prst="rect">
            <a:avLst/>
          </a:prstGeom>
        </p:spPr>
      </p:pic>
      <p:sp>
        <p:nvSpPr>
          <p:cNvPr id="7" name="TextBox 6"/>
          <p:cNvSpPr txBox="1"/>
          <p:nvPr/>
        </p:nvSpPr>
        <p:spPr>
          <a:xfrm>
            <a:off x="1226606" y="2681536"/>
            <a:ext cx="17950170"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kumimoji="0" lang="ru-RU" sz="5000" b="0" i="0" u="none" strike="noStrike" cap="none" spc="0" normalizeH="0" baseline="0" dirty="0" smtClean="0">
                <a:ln>
                  <a:noFill/>
                </a:ln>
                <a:solidFill>
                  <a:schemeClr val="accent3"/>
                </a:solidFill>
                <a:effectLst/>
                <a:uFillTx/>
                <a:latin typeface="+mj-lt"/>
                <a:ea typeface="+mj-ea"/>
                <a:cs typeface="+mj-cs"/>
                <a:sym typeface="Helvetica Light"/>
              </a:rPr>
              <a:t>Тип матрицы</a:t>
            </a:r>
            <a:r>
              <a:rPr kumimoji="0" lang="ru-RU" sz="5000" b="0" i="0" u="none" strike="noStrike" cap="none" spc="0" normalizeH="0" dirty="0" smtClean="0">
                <a:ln>
                  <a:noFill/>
                </a:ln>
                <a:solidFill>
                  <a:schemeClr val="accent3"/>
                </a:solidFill>
                <a:effectLst/>
                <a:uFillTx/>
                <a:latin typeface="+mj-lt"/>
                <a:ea typeface="+mj-ea"/>
                <a:cs typeface="+mj-cs"/>
                <a:sym typeface="Helvetica Light"/>
              </a:rPr>
              <a:t> </a:t>
            </a:r>
            <a:r>
              <a:rPr kumimoji="0" lang="en-US" sz="5000" b="0" i="0" u="none" strike="noStrike" cap="none" spc="0" normalizeH="0" dirty="0" smtClean="0">
                <a:ln>
                  <a:noFill/>
                </a:ln>
                <a:solidFill>
                  <a:schemeClr val="accent3"/>
                </a:solidFill>
                <a:effectLst/>
                <a:uFillTx/>
                <a:latin typeface="+mj-lt"/>
                <a:ea typeface="+mj-ea"/>
                <a:cs typeface="+mj-cs"/>
                <a:sym typeface="Helvetica Light"/>
              </a:rPr>
              <a:t>TFT IPS - </a:t>
            </a:r>
            <a:r>
              <a:rPr lang="en-US" sz="4400" i="1" dirty="0">
                <a:solidFill>
                  <a:schemeClr val="accent3"/>
                </a:solidFill>
              </a:rPr>
              <a:t>Thin-film </a:t>
            </a:r>
            <a:r>
              <a:rPr lang="en-US" sz="4400" i="1" dirty="0" smtClean="0">
                <a:solidFill>
                  <a:schemeClr val="accent3"/>
                </a:solidFill>
              </a:rPr>
              <a:t>transistor</a:t>
            </a:r>
            <a:r>
              <a:rPr lang="ru-RU" sz="4400" i="1" dirty="0" smtClean="0">
                <a:solidFill>
                  <a:schemeClr val="accent3"/>
                </a:solidFill>
              </a:rPr>
              <a:t>, </a:t>
            </a:r>
            <a:r>
              <a:rPr lang="en-US" sz="4400" i="1" dirty="0">
                <a:solidFill>
                  <a:schemeClr val="accent3"/>
                </a:solidFill>
              </a:rPr>
              <a:t>In Plane Switching</a:t>
            </a:r>
            <a:endParaRPr lang="ru-RU" sz="4400" i="1" dirty="0">
              <a:solidFill>
                <a:schemeClr val="accent3"/>
              </a:solidFill>
            </a:endParaRPr>
          </a:p>
        </p:txBody>
      </p:sp>
      <p:sp>
        <p:nvSpPr>
          <p:cNvPr id="2" name="Номер слайда 1"/>
          <p:cNvSpPr>
            <a:spLocks noGrp="1"/>
          </p:cNvSpPr>
          <p:nvPr>
            <p:ph type="sldNum" sz="quarter" idx="2"/>
          </p:nvPr>
        </p:nvSpPr>
        <p:spPr/>
        <p:txBody>
          <a:bodyPr/>
          <a:lstStyle/>
          <a:p>
            <a:fld id="{86CB4B4D-7CA3-9044-876B-883B54F8677D}" type="slidenum">
              <a:rPr lang="ru-RU" smtClean="0"/>
              <a:t>3</a:t>
            </a:fld>
            <a:endParaRPr lang="ru-RU"/>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0806" y="4133409"/>
            <a:ext cx="8686497" cy="2999529"/>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8156" y="7132938"/>
            <a:ext cx="9124406" cy="1711649"/>
          </a:xfrm>
          <a:prstGeom prst="rect">
            <a:avLst/>
          </a:prstGeom>
        </p:spPr>
      </p:pic>
      <p:pic>
        <p:nvPicPr>
          <p:cNvPr id="12" name="Рисунок 11"/>
          <p:cNvPicPr>
            <a:picLocks noChangeAspect="1"/>
          </p:cNvPicPr>
          <p:nvPr/>
        </p:nvPicPr>
        <p:blipFill rotWithShape="1">
          <a:blip r:embed="rId6">
            <a:extLst>
              <a:ext uri="{28A0092B-C50C-407E-A947-70E740481C1C}">
                <a14:useLocalDpi xmlns:a14="http://schemas.microsoft.com/office/drawing/2010/main" val="0"/>
              </a:ext>
            </a:extLst>
          </a:blip>
          <a:srcRect r="46842" b="-6476"/>
          <a:stretch/>
        </p:blipFill>
        <p:spPr>
          <a:xfrm>
            <a:off x="18744728" y="8000404"/>
            <a:ext cx="3382735" cy="3154541"/>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84940" y="5037707"/>
            <a:ext cx="2019465" cy="2050896"/>
          </a:xfrm>
          <a:prstGeom prst="rect">
            <a:avLst/>
          </a:prstGeom>
        </p:spPr>
      </p:pic>
    </p:spTree>
    <p:extLst>
      <p:ext uri="{BB962C8B-B14F-4D97-AF65-F5344CB8AC3E}">
        <p14:creationId xmlns:p14="http://schemas.microsoft.com/office/powerpoint/2010/main" val="321020836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59" name="Очень крутой заголовок…"/>
          <p:cNvSpPr txBox="1"/>
          <p:nvPr/>
        </p:nvSpPr>
        <p:spPr>
          <a:xfrm>
            <a:off x="2769498" y="586179"/>
            <a:ext cx="16073440"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Цель и задачи</a:t>
            </a:r>
            <a:endParaRPr dirty="0"/>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2264636" y="2571441"/>
            <a:ext cx="21506374" cy="1758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lvl="4" algn="l">
              <a:lnSpc>
                <a:spcPct val="250000"/>
              </a:lnSpc>
              <a:defRPr sz="2800">
                <a:solidFill>
                  <a:srgbClr val="253957"/>
                </a:solidFill>
                <a:latin typeface="+mn-lt"/>
                <a:ea typeface="+mn-ea"/>
                <a:cs typeface="+mn-cs"/>
                <a:sym typeface="Arial Narrow"/>
              </a:defRPr>
            </a:pPr>
            <a:r>
              <a:rPr lang="ru-RU" sz="5400" b="1" dirty="0" smtClean="0">
                <a:sym typeface="Arial Narrow"/>
              </a:rPr>
              <a:t>Создание математической модели энергопотребления</a:t>
            </a:r>
          </a:p>
          <a:p>
            <a:pPr lvl="4" algn="l">
              <a:lnSpc>
                <a:spcPct val="250000"/>
              </a:lnSpc>
              <a:defRPr sz="2800">
                <a:solidFill>
                  <a:srgbClr val="253957"/>
                </a:solidFill>
                <a:latin typeface="+mn-lt"/>
                <a:ea typeface="+mn-ea"/>
                <a:cs typeface="+mn-cs"/>
                <a:sym typeface="Arial Narrow"/>
              </a:defRPr>
            </a:pPr>
            <a:endParaRPr lang="ru-RU" sz="4800" b="1" dirty="0" smtClean="0">
              <a:sym typeface="Arial Narrow"/>
            </a:endParaRP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4</a:t>
            </a:fld>
            <a:endParaRPr lang="ru-RU"/>
          </a:p>
        </p:txBody>
      </p:sp>
      <p:sp>
        <p:nvSpPr>
          <p:cNvPr id="9" name="Стрелка вправо 8"/>
          <p:cNvSpPr/>
          <p:nvPr/>
        </p:nvSpPr>
        <p:spPr>
          <a:xfrm>
            <a:off x="1807867" y="3609696"/>
            <a:ext cx="1173223" cy="720080"/>
          </a:xfrm>
          <a:prstGeom prst="rightArrow">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3" name="Прямоугольник 2"/>
          <p:cNvSpPr/>
          <p:nvPr/>
        </p:nvSpPr>
        <p:spPr>
          <a:xfrm>
            <a:off x="2769498" y="4625752"/>
            <a:ext cx="19343192" cy="5307928"/>
          </a:xfrm>
          <a:prstGeom prst="rect">
            <a:avLst/>
          </a:prstGeom>
        </p:spPr>
        <p:txBody>
          <a:bodyPr wrap="square">
            <a:spAutoFit/>
          </a:bodyPr>
          <a:lstStyle/>
          <a:p>
            <a:pPr marL="571500" indent="-571500" algn="l">
              <a:lnSpc>
                <a:spcPct val="250000"/>
              </a:lnSpc>
              <a:buClr>
                <a:schemeClr val="accent6"/>
              </a:buClr>
              <a:buSzPct val="124000"/>
              <a:buFont typeface="Wingdings" panose="05000000000000000000" pitchFamily="2" charset="2"/>
              <a:buChar char="§"/>
              <a:defRPr sz="2800">
                <a:solidFill>
                  <a:srgbClr val="253957"/>
                </a:solidFill>
                <a:latin typeface="+mn-lt"/>
                <a:ea typeface="+mn-ea"/>
                <a:cs typeface="+mn-cs"/>
                <a:sym typeface="Arial Narrow"/>
              </a:defRPr>
            </a:pPr>
            <a:r>
              <a:rPr lang="ru-RU" sz="4800" dirty="0">
                <a:solidFill>
                  <a:srgbClr val="253957"/>
                </a:solidFill>
                <a:latin typeface="+mn-lt"/>
                <a:ea typeface="+mn-ea"/>
                <a:cs typeface="+mn-cs"/>
                <a:sym typeface="Arial Narrow"/>
              </a:rPr>
              <a:t>Разработка</a:t>
            </a:r>
            <a:r>
              <a:rPr lang="ru-RU" sz="4800" dirty="0">
                <a:solidFill>
                  <a:srgbClr val="253957"/>
                </a:solidFill>
                <a:sym typeface="Arial Narrow"/>
              </a:rPr>
              <a:t> и реализация метода </a:t>
            </a:r>
            <a:r>
              <a:rPr lang="ru-RU" sz="4800" dirty="0" smtClean="0">
                <a:solidFill>
                  <a:srgbClr val="253957"/>
                </a:solidFill>
                <a:sym typeface="Arial Narrow"/>
              </a:rPr>
              <a:t>измерения потребляемой </a:t>
            </a:r>
            <a:r>
              <a:rPr lang="ru-RU" sz="4800" dirty="0">
                <a:solidFill>
                  <a:srgbClr val="253957"/>
                </a:solidFill>
                <a:sym typeface="Arial Narrow"/>
              </a:rPr>
              <a:t>энергии</a:t>
            </a:r>
          </a:p>
          <a:p>
            <a:pPr marL="571500" indent="-571500" algn="l">
              <a:lnSpc>
                <a:spcPct val="250000"/>
              </a:lnSpc>
              <a:buClr>
                <a:schemeClr val="accent6"/>
              </a:buClr>
              <a:buSzPct val="124000"/>
              <a:buFont typeface="Wingdings" panose="05000000000000000000" pitchFamily="2" charset="2"/>
              <a:buChar char="§"/>
              <a:defRPr sz="2800">
                <a:solidFill>
                  <a:srgbClr val="253957"/>
                </a:solidFill>
                <a:latin typeface="+mn-lt"/>
                <a:ea typeface="+mn-ea"/>
                <a:cs typeface="+mn-cs"/>
                <a:sym typeface="Arial Narrow"/>
              </a:defRPr>
            </a:pPr>
            <a:r>
              <a:rPr lang="ru-RU" sz="4800" dirty="0">
                <a:solidFill>
                  <a:srgbClr val="253957"/>
                </a:solidFill>
                <a:sym typeface="Arial Narrow"/>
              </a:rPr>
              <a:t>Проведение экспериментов</a:t>
            </a:r>
          </a:p>
          <a:p>
            <a:pPr marL="571500" indent="-571500" algn="l">
              <a:lnSpc>
                <a:spcPct val="250000"/>
              </a:lnSpc>
              <a:buClr>
                <a:schemeClr val="accent6"/>
              </a:buClr>
              <a:buSzPct val="124000"/>
              <a:buFont typeface="Wingdings" panose="05000000000000000000" pitchFamily="2" charset="2"/>
              <a:buChar char="§"/>
              <a:defRPr sz="2800">
                <a:solidFill>
                  <a:srgbClr val="253957"/>
                </a:solidFill>
                <a:latin typeface="+mn-lt"/>
                <a:ea typeface="+mn-ea"/>
                <a:cs typeface="+mn-cs"/>
                <a:sym typeface="Arial Narrow"/>
              </a:defRPr>
            </a:pPr>
            <a:r>
              <a:rPr lang="ru-RU" sz="4800" dirty="0">
                <a:solidFill>
                  <a:srgbClr val="253957"/>
                </a:solidFill>
                <a:sym typeface="Arial Narrow"/>
              </a:rPr>
              <a:t>Анализ результатов</a:t>
            </a:r>
          </a:p>
        </p:txBody>
      </p:sp>
    </p:spTree>
    <p:extLst>
      <p:ext uri="{BB962C8B-B14F-4D97-AF65-F5344CB8AC3E}">
        <p14:creationId xmlns:p14="http://schemas.microsoft.com/office/powerpoint/2010/main" val="170968211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3170405" y="6185021"/>
            <a:ext cx="5436604" cy="242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spcCol="1076157"/>
          <a:lstStyle/>
          <a:p>
            <a:pPr lvl="0">
              <a:spcBef>
                <a:spcPts val="2800"/>
              </a:spcBef>
              <a:defRPr sz="2800">
                <a:solidFill>
                  <a:srgbClr val="253957"/>
                </a:solidFill>
                <a:latin typeface="+mn-lt"/>
                <a:ea typeface="+mn-ea"/>
                <a:cs typeface="+mn-cs"/>
                <a:sym typeface="Arial Narrow"/>
              </a:defRPr>
            </a:pPr>
            <a:endParaRPr lang="ru-RU" sz="3600" dirty="0">
              <a:sym typeface="Arial Narrow"/>
            </a:endParaRPr>
          </a:p>
        </p:txBody>
      </p:sp>
      <p:sp>
        <p:nvSpPr>
          <p:cNvPr id="66" name="Очень крутой заголовок…"/>
          <p:cNvSpPr txBox="1"/>
          <p:nvPr/>
        </p:nvSpPr>
        <p:spPr>
          <a:xfrm>
            <a:off x="2598996" y="699201"/>
            <a:ext cx="21506374"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Обзор и анализ литературы</a:t>
            </a:r>
            <a:endParaRPr dirty="0"/>
          </a:p>
        </p:txBody>
      </p:sp>
      <p:sp>
        <p:nvSpPr>
          <p:cNvPr id="68"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0" name="Изображение" descr="Изображение"/>
          <p:cNvPicPr>
            <a:picLocks noChangeAspect="1"/>
          </p:cNvPicPr>
          <p:nvPr/>
        </p:nvPicPr>
        <p:blipFill>
          <a:blip r:embed="rId3">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a:xfrm>
            <a:off x="11954252" y="12906672"/>
            <a:ext cx="494513" cy="511176"/>
          </a:xfrm>
        </p:spPr>
        <p:txBody>
          <a:bodyPr/>
          <a:lstStyle/>
          <a:p>
            <a:fld id="{86CB4B4D-7CA3-9044-876B-883B54F8677D}" type="slidenum">
              <a:rPr lang="ru-RU" smtClean="0"/>
              <a:t>5</a:t>
            </a:fld>
            <a:endParaRPr lang="ru-RU"/>
          </a:p>
        </p:txBody>
      </p:sp>
      <p:sp>
        <p:nvSpPr>
          <p:cNvPr id="1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369397" y="3012428"/>
            <a:ext cx="9068496" cy="1438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spcCol="1076157"/>
          <a:lstStyle/>
          <a:p>
            <a:pPr lvl="0">
              <a:spcBef>
                <a:spcPts val="2800"/>
              </a:spcBef>
              <a:defRPr sz="2800">
                <a:solidFill>
                  <a:srgbClr val="253957"/>
                </a:solidFill>
                <a:latin typeface="+mn-lt"/>
                <a:ea typeface="+mn-ea"/>
                <a:cs typeface="+mn-cs"/>
                <a:sym typeface="Arial Narrow"/>
              </a:defRPr>
            </a:pPr>
            <a:r>
              <a:rPr lang="ru-RU" sz="3600" b="1" dirty="0" smtClean="0">
                <a:solidFill>
                  <a:schemeClr val="accent3"/>
                </a:solidFill>
                <a:sym typeface="Arial Narrow"/>
              </a:rPr>
              <a:t>Подходы, </a:t>
            </a:r>
            <a:r>
              <a:rPr lang="ru-RU" sz="3600" b="1" dirty="0">
                <a:solidFill>
                  <a:schemeClr val="accent3"/>
                </a:solidFill>
                <a:sym typeface="Arial Narrow"/>
              </a:rPr>
              <a:t>основанные на взаимодействии «</a:t>
            </a:r>
            <a:r>
              <a:rPr lang="ru-RU" sz="3600" b="1" dirty="0" smtClean="0">
                <a:solidFill>
                  <a:schemeClr val="accent3"/>
                </a:solidFill>
                <a:sym typeface="Arial Narrow"/>
              </a:rPr>
              <a:t>пользователь</a:t>
            </a:r>
            <a:r>
              <a:rPr lang="ru-RU" sz="3600" b="1" dirty="0">
                <a:solidFill>
                  <a:schemeClr val="accent3"/>
                </a:solidFill>
                <a:sym typeface="Arial Narrow"/>
              </a:rPr>
              <a:t>» - «интерфейс</a:t>
            </a:r>
            <a:r>
              <a:rPr lang="ru-RU" sz="3600" b="1" dirty="0" smtClean="0">
                <a:solidFill>
                  <a:schemeClr val="accent3"/>
                </a:solidFill>
                <a:sym typeface="Arial Narrow"/>
              </a:rPr>
              <a:t>».</a:t>
            </a:r>
          </a:p>
        </p:txBody>
      </p:sp>
      <p:sp>
        <p:nvSpPr>
          <p:cNvPr id="14"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912080" y="3012428"/>
            <a:ext cx="9068496" cy="1438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spcCol="1076157"/>
          <a:lstStyle/>
          <a:p>
            <a:pPr lvl="0">
              <a:spcBef>
                <a:spcPts val="2800"/>
              </a:spcBef>
              <a:defRPr sz="2800">
                <a:solidFill>
                  <a:srgbClr val="253957"/>
                </a:solidFill>
                <a:latin typeface="+mn-lt"/>
                <a:ea typeface="+mn-ea"/>
                <a:cs typeface="+mn-cs"/>
                <a:sym typeface="Arial Narrow"/>
              </a:defRPr>
            </a:pPr>
            <a:r>
              <a:rPr lang="ru-RU" sz="3600" b="1" dirty="0" smtClean="0">
                <a:solidFill>
                  <a:schemeClr val="accent3"/>
                </a:solidFill>
                <a:sym typeface="Arial Narrow"/>
              </a:rPr>
              <a:t>Комбинированные подходы: психология взаимодействия пользователя с интерфейсом и технические характеристики </a:t>
            </a:r>
            <a:r>
              <a:rPr lang="ru-RU" sz="3600" b="1" dirty="0" smtClean="0">
                <a:solidFill>
                  <a:schemeClr val="accent3"/>
                </a:solidFill>
                <a:sym typeface="Arial Narrow"/>
              </a:rPr>
              <a:t>устройства</a:t>
            </a:r>
            <a:r>
              <a:rPr lang="en-US" sz="3600" b="1" dirty="0">
                <a:solidFill>
                  <a:schemeClr val="accent3"/>
                </a:solidFill>
                <a:sym typeface="Arial Narrow"/>
              </a:rPr>
              <a:t>.</a:t>
            </a:r>
            <a:endParaRPr lang="ru-RU" sz="3600" b="1" dirty="0" smtClean="0">
              <a:solidFill>
                <a:schemeClr val="accent3"/>
              </a:solidFill>
              <a:sym typeface="Arial Narrow"/>
            </a:endParaRPr>
          </a:p>
        </p:txBody>
      </p:sp>
      <p:sp>
        <p:nvSpPr>
          <p:cNvPr id="5" name="Прямоугольник 4"/>
          <p:cNvSpPr/>
          <p:nvPr/>
        </p:nvSpPr>
        <p:spPr>
          <a:xfrm>
            <a:off x="12966181" y="5417840"/>
            <a:ext cx="9741258" cy="2862322"/>
          </a:xfrm>
          <a:prstGeom prst="rect">
            <a:avLst/>
          </a:prstGeom>
        </p:spPr>
        <p:txBody>
          <a:bodyPr wrap="square">
            <a:spAutoFit/>
          </a:bodyPr>
          <a:lstStyle/>
          <a:p>
            <a:pPr marL="571500" indent="-571500" algn="l">
              <a:buClr>
                <a:schemeClr val="accent3">
                  <a:lumMod val="60000"/>
                  <a:lumOff val="40000"/>
                </a:schemeClr>
              </a:buClr>
              <a:buSzPct val="120000"/>
              <a:buFont typeface="Wingdings" panose="05000000000000000000" pitchFamily="2" charset="2"/>
              <a:buChar char="§"/>
            </a:pPr>
            <a:r>
              <a:rPr lang="ru-RU" sz="3600" dirty="0" smtClean="0"/>
              <a:t>создание </a:t>
            </a:r>
            <a:r>
              <a:rPr lang="ru-RU" sz="3600" dirty="0"/>
              <a:t>градиентного </a:t>
            </a:r>
            <a:r>
              <a:rPr lang="ru-RU" sz="3600" dirty="0" smtClean="0"/>
              <a:t>дизайна</a:t>
            </a:r>
          </a:p>
          <a:p>
            <a:pPr marL="571500" indent="-571500" algn="l">
              <a:buClr>
                <a:schemeClr val="accent3">
                  <a:lumMod val="60000"/>
                  <a:lumOff val="40000"/>
                </a:schemeClr>
              </a:buClr>
              <a:buSzPct val="120000"/>
              <a:buFont typeface="Wingdings" panose="05000000000000000000" pitchFamily="2" charset="2"/>
              <a:buChar char="§"/>
            </a:pPr>
            <a:r>
              <a:rPr lang="ru-RU" sz="3600" dirty="0" smtClean="0"/>
              <a:t>изменение яркости экрана</a:t>
            </a:r>
          </a:p>
          <a:p>
            <a:pPr marL="571500" indent="-571500" algn="l">
              <a:buClr>
                <a:schemeClr val="accent3">
                  <a:lumMod val="60000"/>
                  <a:lumOff val="40000"/>
                </a:schemeClr>
              </a:buClr>
              <a:buSzPct val="120000"/>
              <a:buFont typeface="Wingdings" panose="05000000000000000000" pitchFamily="2" charset="2"/>
              <a:buChar char="§"/>
            </a:pPr>
            <a:r>
              <a:rPr lang="ru-RU" sz="3600" dirty="0" err="1"/>
              <a:t>а</a:t>
            </a:r>
            <a:r>
              <a:rPr lang="ru-RU" sz="3600" dirty="0" err="1" smtClean="0"/>
              <a:t>вторегуляция</a:t>
            </a:r>
            <a:r>
              <a:rPr lang="ru-RU" sz="3600" dirty="0" smtClean="0"/>
              <a:t> подсветки </a:t>
            </a:r>
            <a:endParaRPr lang="ru-RU" sz="3600" dirty="0"/>
          </a:p>
          <a:p>
            <a:pPr marL="571500" indent="-571500" algn="l">
              <a:buClr>
                <a:schemeClr val="accent3">
                  <a:lumMod val="60000"/>
                  <a:lumOff val="40000"/>
                </a:schemeClr>
              </a:buClr>
              <a:buSzPct val="120000"/>
              <a:buFont typeface="Wingdings" panose="05000000000000000000" pitchFamily="2" charset="2"/>
              <a:buChar char="§"/>
            </a:pPr>
            <a:r>
              <a:rPr lang="ru-RU" sz="3600" dirty="0" smtClean="0"/>
              <a:t>метод </a:t>
            </a:r>
            <a:r>
              <a:rPr lang="ru-RU" sz="3600" dirty="0"/>
              <a:t>динамического управления питанием (DPM) </a:t>
            </a:r>
          </a:p>
        </p:txBody>
      </p:sp>
      <p:sp>
        <p:nvSpPr>
          <p:cNvPr id="10" name="Прямоугольник 9"/>
          <p:cNvSpPr/>
          <p:nvPr/>
        </p:nvSpPr>
        <p:spPr>
          <a:xfrm>
            <a:off x="1201065" y="5417840"/>
            <a:ext cx="11061596" cy="4524315"/>
          </a:xfrm>
          <a:prstGeom prst="rect">
            <a:avLst/>
          </a:prstGeom>
        </p:spPr>
        <p:txBody>
          <a:bodyPr wrap="square">
            <a:spAutoFit/>
          </a:bodyPr>
          <a:lstStyle/>
          <a:p>
            <a:pPr marL="571500" lvl="0" indent="-571500" algn="l">
              <a:buClr>
                <a:schemeClr val="accent3">
                  <a:lumMod val="60000"/>
                  <a:lumOff val="40000"/>
                </a:schemeClr>
              </a:buClr>
              <a:buSzPct val="120000"/>
              <a:buFont typeface="Wingdings" panose="05000000000000000000" pitchFamily="2" charset="2"/>
              <a:buChar char="§"/>
            </a:pPr>
            <a:r>
              <a:rPr lang="ru-RU" sz="3600" dirty="0" smtClean="0"/>
              <a:t>расположение </a:t>
            </a:r>
            <a:r>
              <a:rPr lang="ru-RU" sz="3600" dirty="0"/>
              <a:t>объектов на экране в логическом </a:t>
            </a:r>
            <a:r>
              <a:rPr lang="ru-RU" sz="3600" dirty="0" smtClean="0"/>
              <a:t>порядке;</a:t>
            </a:r>
          </a:p>
          <a:p>
            <a:pPr marL="571500" indent="-571500" algn="l">
              <a:buClr>
                <a:schemeClr val="accent3">
                  <a:lumMod val="60000"/>
                  <a:lumOff val="40000"/>
                </a:schemeClr>
              </a:buClr>
              <a:buSzPct val="120000"/>
              <a:buFont typeface="Wingdings" panose="05000000000000000000" pitchFamily="2" charset="2"/>
              <a:buChar char="§"/>
            </a:pPr>
            <a:r>
              <a:rPr lang="ru-RU" sz="3600" dirty="0" smtClean="0"/>
              <a:t>единообразие </a:t>
            </a:r>
            <a:r>
              <a:rPr lang="ru-RU" sz="3600" dirty="0"/>
              <a:t>в использовании семантических </a:t>
            </a:r>
            <a:r>
              <a:rPr lang="ru-RU" sz="3600" dirty="0" smtClean="0"/>
              <a:t>элементов;</a:t>
            </a:r>
            <a:endParaRPr lang="ru-RU" sz="3600" dirty="0" smtClean="0"/>
          </a:p>
          <a:p>
            <a:pPr marL="571500" indent="-571500" algn="l">
              <a:buClr>
                <a:schemeClr val="accent3">
                  <a:lumMod val="60000"/>
                  <a:lumOff val="40000"/>
                </a:schemeClr>
              </a:buClr>
              <a:buSzPct val="120000"/>
              <a:buFont typeface="Wingdings" panose="05000000000000000000" pitchFamily="2" charset="2"/>
              <a:buChar char="§"/>
            </a:pPr>
            <a:r>
              <a:rPr lang="ru-RU" sz="3600" dirty="0"/>
              <a:t>с</a:t>
            </a:r>
            <a:r>
              <a:rPr lang="ru-RU" sz="3600" dirty="0" smtClean="0"/>
              <a:t>окращение времени ожидания действия </a:t>
            </a:r>
            <a:r>
              <a:rPr lang="ru-RU" sz="3600" dirty="0" smtClean="0"/>
              <a:t>пользователя;</a:t>
            </a:r>
          </a:p>
          <a:p>
            <a:pPr marL="571500" indent="-571500" algn="l">
              <a:buClr>
                <a:schemeClr val="accent3">
                  <a:lumMod val="60000"/>
                  <a:lumOff val="40000"/>
                </a:schemeClr>
              </a:buClr>
              <a:buSzPct val="120000"/>
              <a:buFont typeface="Wingdings" panose="05000000000000000000" pitchFamily="2" charset="2"/>
              <a:buChar char="§"/>
            </a:pPr>
            <a:r>
              <a:rPr lang="ru-RU" sz="3600" dirty="0" smtClean="0"/>
              <a:t>максимальное </a:t>
            </a:r>
            <a:r>
              <a:rPr lang="ru-RU" sz="3600" dirty="0"/>
              <a:t>использование площади </a:t>
            </a:r>
            <a:r>
              <a:rPr lang="ru-RU" sz="3600" dirty="0" smtClean="0"/>
              <a:t>экрана.</a:t>
            </a:r>
            <a:endParaRPr lang="ru-RU" sz="3600" dirty="0"/>
          </a:p>
          <a:p>
            <a:pPr marL="571500" indent="-571500" algn="l">
              <a:buClr>
                <a:schemeClr val="accent3">
                  <a:lumMod val="60000"/>
                  <a:lumOff val="40000"/>
                </a:schemeClr>
              </a:buClr>
              <a:buSzPct val="120000"/>
              <a:buFont typeface="Wingdings" panose="05000000000000000000" pitchFamily="2" charset="2"/>
              <a:buChar char="§"/>
            </a:pPr>
            <a:endParaRPr lang="ru-RU" sz="3600" dirty="0" smtClean="0"/>
          </a:p>
        </p:txBody>
      </p:sp>
      <p:sp>
        <p:nvSpPr>
          <p:cNvPr id="17" name="Прямоугольник 16"/>
          <p:cNvSpPr/>
          <p:nvPr/>
        </p:nvSpPr>
        <p:spPr>
          <a:xfrm>
            <a:off x="1829819" y="9778908"/>
            <a:ext cx="2108269" cy="646331"/>
          </a:xfrm>
          <a:prstGeom prst="rect">
            <a:avLst/>
          </a:prstGeom>
        </p:spPr>
        <p:txBody>
          <a:bodyPr wrap="none">
            <a:spAutoFit/>
          </a:bodyPr>
          <a:lstStyle/>
          <a:p>
            <a:r>
              <a:rPr lang="en-US" sz="3600" dirty="0" smtClean="0"/>
              <a:t>[1],[2],[3]</a:t>
            </a:r>
            <a:r>
              <a:rPr lang="ru-RU" sz="3600" dirty="0" smtClean="0"/>
              <a:t> </a:t>
            </a:r>
            <a:endParaRPr lang="ru-RU" sz="3600" dirty="0"/>
          </a:p>
        </p:txBody>
      </p:sp>
      <p:sp>
        <p:nvSpPr>
          <p:cNvPr id="13" name="Прямоугольник 12"/>
          <p:cNvSpPr/>
          <p:nvPr/>
        </p:nvSpPr>
        <p:spPr>
          <a:xfrm>
            <a:off x="14051904" y="9778908"/>
            <a:ext cx="1467068" cy="646331"/>
          </a:xfrm>
          <a:prstGeom prst="rect">
            <a:avLst/>
          </a:prstGeom>
        </p:spPr>
        <p:txBody>
          <a:bodyPr wrap="none">
            <a:spAutoFit/>
          </a:bodyPr>
          <a:lstStyle/>
          <a:p>
            <a:r>
              <a:rPr lang="en-US" sz="3600" dirty="0" smtClean="0"/>
              <a:t>[</a:t>
            </a:r>
            <a:r>
              <a:rPr lang="en-US" sz="3600" dirty="0"/>
              <a:t>5</a:t>
            </a:r>
            <a:r>
              <a:rPr lang="en-US" sz="3600" dirty="0" smtClean="0"/>
              <a:t>],[</a:t>
            </a:r>
            <a:r>
              <a:rPr lang="en-US" sz="3600" dirty="0"/>
              <a:t>6</a:t>
            </a:r>
            <a:r>
              <a:rPr lang="en-US" sz="3600" dirty="0" smtClean="0"/>
              <a:t>]</a:t>
            </a:r>
            <a:r>
              <a:rPr lang="ru-RU" sz="3600" dirty="0" smtClean="0"/>
              <a:t> </a:t>
            </a:r>
            <a:endParaRPr lang="ru-RU" sz="3600" dirty="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Очень крутой заголовок…"/>
          <p:cNvSpPr txBox="1"/>
          <p:nvPr/>
        </p:nvSpPr>
        <p:spPr>
          <a:xfrm>
            <a:off x="2686944" y="586180"/>
            <a:ext cx="21506374"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Математическая модель</a:t>
            </a:r>
            <a:endParaRPr dirty="0"/>
          </a:p>
        </p:txBody>
      </p:sp>
      <p:sp>
        <p:nvSpPr>
          <p:cNvPr id="82"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84"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6</a:t>
            </a:fld>
            <a:endParaRPr lang="ru-RU"/>
          </a:p>
        </p:txBody>
      </p:sp>
      <mc:AlternateContent xmlns:mc="http://schemas.openxmlformats.org/markup-compatibility/2006" xmlns:a14="http://schemas.microsoft.com/office/drawing/2010/main">
        <mc:Choice Requires="a14">
          <p:sp>
            <p:nvSpPr>
              <p:cNvPr id="8" name="Прямоугольник 7"/>
              <p:cNvSpPr/>
              <p:nvPr/>
            </p:nvSpPr>
            <p:spPr>
              <a:xfrm>
                <a:off x="4499492" y="4322691"/>
                <a:ext cx="3538276" cy="707310"/>
              </a:xfrm>
              <a:prstGeom prst="rect">
                <a:avLst/>
              </a:prstGeom>
            </p:spPr>
            <p:txBody>
              <a:bodyPr wrap="none">
                <a:spAutoFit/>
              </a:bodyPr>
              <a:lstStyle/>
              <a:p>
                <a14:m>
                  <m:oMath xmlns:m="http://schemas.openxmlformats.org/officeDocument/2006/math">
                    <m:r>
                      <a:rPr lang="en-US" sz="4000" b="1" i="1">
                        <a:latin typeface="Cambria Math"/>
                      </a:rPr>
                      <m:t>𝑬</m:t>
                    </m:r>
                    <m:r>
                      <a:rPr lang="ru-RU" sz="4000" b="1" i="1" smtClean="0">
                        <a:latin typeface="Cambria Math"/>
                      </a:rPr>
                      <m:t>=</m:t>
                    </m:r>
                    <m:nary>
                      <m:naryPr>
                        <m:chr m:val="∑"/>
                        <m:limLoc m:val="undOvr"/>
                        <m:ctrlPr>
                          <a:rPr lang="ru-RU" sz="4000" b="1" i="1">
                            <a:latin typeface="Cambria Math"/>
                          </a:rPr>
                        </m:ctrlPr>
                      </m:naryPr>
                      <m:sub>
                        <m:r>
                          <a:rPr lang="ru-RU" sz="4000" b="1" i="1">
                            <a:latin typeface="Cambria Math"/>
                          </a:rPr>
                          <m:t>𝒊</m:t>
                        </m:r>
                        <m:r>
                          <a:rPr lang="ru-RU" sz="4000" b="1" i="1">
                            <a:latin typeface="Cambria Math"/>
                          </a:rPr>
                          <m:t>=</m:t>
                        </m:r>
                        <m:r>
                          <a:rPr lang="ru-RU" sz="4000" b="1" i="1">
                            <a:latin typeface="Cambria Math"/>
                          </a:rPr>
                          <m:t>𝟏</m:t>
                        </m:r>
                      </m:sub>
                      <m:sup>
                        <m:r>
                          <a:rPr lang="ru-RU" sz="4000" b="1" i="1">
                            <a:latin typeface="Cambria Math"/>
                          </a:rPr>
                          <m:t>𝒏</m:t>
                        </m:r>
                      </m:sup>
                      <m:e>
                        <m:sSub>
                          <m:sSubPr>
                            <m:ctrlPr>
                              <a:rPr lang="ru-RU" sz="4000" b="1" i="1">
                                <a:latin typeface="Cambria Math"/>
                              </a:rPr>
                            </m:ctrlPr>
                          </m:sSubPr>
                          <m:e>
                            <m:r>
                              <a:rPr lang="ru-RU" sz="4000" b="1" i="1">
                                <a:latin typeface="Cambria Math"/>
                              </a:rPr>
                              <m:t>𝒆</m:t>
                            </m:r>
                          </m:e>
                          <m:sub>
                            <m:r>
                              <a:rPr lang="ru-RU" sz="4000" b="1" i="1">
                                <a:latin typeface="Cambria Math"/>
                              </a:rPr>
                              <m:t>𝒊</m:t>
                            </m:r>
                          </m:sub>
                        </m:sSub>
                      </m:e>
                    </m:nary>
                  </m:oMath>
                </a14:m>
                <a:r>
                  <a:rPr lang="ru-RU" sz="3600" i="1" dirty="0" smtClean="0"/>
                  <a:t>  (1)</a:t>
                </a: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4499492" y="4322691"/>
                <a:ext cx="3538276" cy="707310"/>
              </a:xfrm>
              <a:prstGeom prst="rect">
                <a:avLst/>
              </a:prstGeom>
              <a:blipFill rotWithShape="1">
                <a:blip r:embed="rId3"/>
                <a:stretch>
                  <a:fillRect t="-7759" r="-4647" b="-2844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1422403" y="5417561"/>
                <a:ext cx="9206633" cy="1415772"/>
              </a:xfrm>
              <a:prstGeom prst="rect">
                <a:avLst/>
              </a:prstGeom>
            </p:spPr>
            <p:txBody>
              <a:bodyPr wrap="square">
                <a:spAutoFit/>
              </a:bodyPr>
              <a:lstStyle/>
              <a:p>
                <a:pPr algn="l"/>
                <a14:m>
                  <m:oMath xmlns:m="http://schemas.openxmlformats.org/officeDocument/2006/math">
                    <m:sSub>
                      <m:sSubPr>
                        <m:ctrlPr>
                          <a:rPr lang="ru-RU" sz="3600" b="1" i="1" smtClean="0">
                            <a:latin typeface="Cambria Math"/>
                          </a:rPr>
                        </m:ctrlPr>
                      </m:sSubPr>
                      <m:e>
                        <m:r>
                          <a:rPr lang="en-US" sz="3600" b="1" i="1">
                            <a:latin typeface="Cambria Math"/>
                          </a:rPr>
                          <m:t>𝒆</m:t>
                        </m:r>
                      </m:e>
                      <m:sub>
                        <m:r>
                          <a:rPr lang="en-US" sz="3600" b="1" i="1">
                            <a:latin typeface="Cambria Math"/>
                          </a:rPr>
                          <m:t>𝒊</m:t>
                        </m:r>
                      </m:sub>
                    </m:sSub>
                    <m:r>
                      <a:rPr lang="ru-RU" sz="3600" b="0" i="1" smtClean="0">
                        <a:latin typeface="Cambria Math"/>
                      </a:rPr>
                      <m:t>−</m:t>
                    </m:r>
                  </m:oMath>
                </a14:m>
                <a:r>
                  <a:rPr lang="ru-RU" sz="3600" dirty="0"/>
                  <a:t> </a:t>
                </a:r>
                <a:r>
                  <a:rPr lang="ru-RU" sz="3600" dirty="0" smtClean="0"/>
                  <a:t>потребление</a:t>
                </a:r>
                <a:r>
                  <a:rPr lang="ru-RU" sz="3600" i="1" dirty="0" smtClean="0"/>
                  <a:t> </a:t>
                </a:r>
                <a:r>
                  <a:rPr lang="en-US" sz="3600" i="1" dirty="0" err="1"/>
                  <a:t>i</a:t>
                </a:r>
                <a:r>
                  <a:rPr lang="ru-RU" sz="3600" dirty="0"/>
                  <a:t>-ого элемента,</a:t>
                </a:r>
              </a:p>
              <a:p>
                <a:pPr algn="l"/>
                <a14:m>
                  <m:oMath xmlns:m="http://schemas.openxmlformats.org/officeDocument/2006/math">
                    <m:r>
                      <a:rPr lang="en-US" sz="3600" b="1" i="1">
                        <a:latin typeface="Cambria Math"/>
                      </a:rPr>
                      <m:t>𝒏</m:t>
                    </m:r>
                    <m:r>
                      <a:rPr lang="ru-RU" sz="3600" b="1" i="1">
                        <a:latin typeface="Cambria Math"/>
                      </a:rPr>
                      <m:t>−</m:t>
                    </m:r>
                  </m:oMath>
                </a14:m>
                <a:r>
                  <a:rPr lang="ru-RU" sz="3600" dirty="0"/>
                  <a:t> количество элементов</a:t>
                </a:r>
                <a:r>
                  <a:rPr lang="ru-RU" dirty="0"/>
                  <a:t>.</a:t>
                </a:r>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1422403" y="5417561"/>
                <a:ext cx="9206633" cy="1415772"/>
              </a:xfrm>
              <a:prstGeom prst="rect">
                <a:avLst/>
              </a:prstGeom>
              <a:blipFill rotWithShape="1">
                <a:blip r:embed="rId4"/>
                <a:stretch>
                  <a:fillRect t="-6466" b="-22845"/>
                </a:stretch>
              </a:blipFill>
            </p:spPr>
            <p:txBody>
              <a:bodyPr/>
              <a:lstStyle/>
              <a:p>
                <a:r>
                  <a:rPr lang="ru-RU">
                    <a:noFill/>
                  </a:rPr>
                  <a:t> </a:t>
                </a:r>
              </a:p>
            </p:txBody>
          </p:sp>
        </mc:Fallback>
      </mc:AlternateContent>
      <p:sp>
        <p:nvSpPr>
          <p:cNvPr id="20" name="Прямоугольник 19"/>
          <p:cNvSpPr/>
          <p:nvPr/>
        </p:nvSpPr>
        <p:spPr>
          <a:xfrm>
            <a:off x="2034458" y="2841054"/>
            <a:ext cx="7982524" cy="1415772"/>
          </a:xfrm>
          <a:prstGeom prst="rect">
            <a:avLst/>
          </a:prstGeom>
        </p:spPr>
        <p:txBody>
          <a:bodyPr wrap="square">
            <a:spAutoFit/>
          </a:bodyPr>
          <a:lstStyle/>
          <a:p>
            <a:r>
              <a:rPr lang="ru-RU" sz="3600" dirty="0"/>
              <a:t>Энергопотребление </a:t>
            </a:r>
            <a:r>
              <a:rPr lang="ru-RU" sz="3600" dirty="0" smtClean="0"/>
              <a:t>графического</a:t>
            </a:r>
          </a:p>
          <a:p>
            <a:r>
              <a:rPr lang="ru-RU" sz="3600" dirty="0" smtClean="0"/>
              <a:t>интерфейса</a:t>
            </a:r>
            <a:r>
              <a:rPr lang="ru-RU" dirty="0" smtClean="0"/>
              <a:t>:</a:t>
            </a:r>
            <a:endParaRPr lang="ru-RU" dirty="0"/>
          </a:p>
        </p:txBody>
      </p:sp>
      <mc:AlternateContent xmlns:mc="http://schemas.openxmlformats.org/markup-compatibility/2006">
        <mc:Choice xmlns:a14="http://schemas.microsoft.com/office/drawing/2010/main" Requires="a14">
          <p:sp>
            <p:nvSpPr>
              <p:cNvPr id="24" name="Прямоугольник 23"/>
              <p:cNvSpPr/>
              <p:nvPr/>
            </p:nvSpPr>
            <p:spPr>
              <a:xfrm>
                <a:off x="12836848" y="8025865"/>
                <a:ext cx="10168188" cy="1754326"/>
              </a:xfrm>
              <a:prstGeom prst="rect">
                <a:avLst/>
              </a:prstGeom>
            </p:spPr>
            <p:txBody>
              <a:bodyPr wrap="square">
                <a:spAutoFit/>
              </a:bodyPr>
              <a:lstStyle/>
              <a:p>
                <a:pPr algn="l"/>
                <a14:m>
                  <m:oMath xmlns:m="http://schemas.openxmlformats.org/officeDocument/2006/math">
                    <m:sSub>
                      <m:sSubPr>
                        <m:ctrlPr>
                          <a:rPr lang="ru-RU" sz="3600" b="1" i="1" smtClean="0">
                            <a:latin typeface="Cambria Math"/>
                          </a:rPr>
                        </m:ctrlPr>
                      </m:sSubPr>
                      <m:e>
                        <m:r>
                          <a:rPr lang="ru-RU" sz="3600" b="1" i="1">
                            <a:latin typeface="Cambria Math"/>
                          </a:rPr>
                          <m:t>𝒔</m:t>
                        </m:r>
                      </m:e>
                      <m:sub>
                        <m:r>
                          <a:rPr lang="ru-RU" sz="3600" b="1" i="1">
                            <a:latin typeface="Cambria Math"/>
                          </a:rPr>
                          <m:t>𝒊</m:t>
                        </m:r>
                      </m:sub>
                    </m:sSub>
                    <m:r>
                      <a:rPr lang="ru-RU" sz="3600" i="1">
                        <a:latin typeface="Cambria Math"/>
                      </a:rPr>
                      <m:t>−</m:t>
                    </m:r>
                  </m:oMath>
                </a14:m>
                <a:r>
                  <a:rPr lang="ru-RU" sz="3600" dirty="0" smtClean="0"/>
                  <a:t> размер </a:t>
                </a:r>
                <a:r>
                  <a:rPr lang="ru-RU" sz="3600" dirty="0" smtClean="0"/>
                  <a:t>элемента,</a:t>
                </a:r>
                <a:endParaRPr lang="ru-RU" sz="3600" dirty="0"/>
              </a:p>
              <a:p>
                <a:pPr algn="l"/>
                <a14:m>
                  <m:oMath xmlns:m="http://schemas.openxmlformats.org/officeDocument/2006/math">
                    <m:sSub>
                      <m:sSubPr>
                        <m:ctrlPr>
                          <a:rPr lang="ru-RU" sz="3600" b="1" i="1">
                            <a:latin typeface="Cambria Math"/>
                          </a:rPr>
                        </m:ctrlPr>
                      </m:sSubPr>
                      <m:e>
                        <m:r>
                          <a:rPr lang="ru-RU" sz="3600" b="1" i="1">
                            <a:latin typeface="Cambria Math"/>
                          </a:rPr>
                          <m:t>𝒄</m:t>
                        </m:r>
                      </m:e>
                      <m:sub>
                        <m:r>
                          <a:rPr lang="ru-RU" sz="3600" b="1" i="1">
                            <a:latin typeface="Cambria Math"/>
                          </a:rPr>
                          <m:t>𝒊</m:t>
                        </m:r>
                      </m:sub>
                    </m:sSub>
                    <m:r>
                      <a:rPr lang="ru-RU" sz="3600" i="1">
                        <a:latin typeface="Cambria Math"/>
                      </a:rPr>
                      <m:t>−</m:t>
                    </m:r>
                  </m:oMath>
                </a14:m>
                <a:r>
                  <a:rPr lang="ru-RU" sz="3600" dirty="0" smtClean="0"/>
                  <a:t> </a:t>
                </a:r>
                <a:r>
                  <a:rPr lang="ru-RU" sz="3600" dirty="0"/>
                  <a:t>его </a:t>
                </a:r>
                <a:r>
                  <a:rPr lang="ru-RU" sz="3600" dirty="0" smtClean="0"/>
                  <a:t>цветовая палитра,</a:t>
                </a:r>
                <a:endParaRPr lang="ru-RU" sz="3600" dirty="0"/>
              </a:p>
              <a:p>
                <a:pPr algn="l"/>
                <a14:m>
                  <m:oMath xmlns:m="http://schemas.openxmlformats.org/officeDocument/2006/math">
                    <m:sSub>
                      <m:sSubPr>
                        <m:ctrlPr>
                          <a:rPr lang="ru-RU" sz="3600" b="1" i="1">
                            <a:latin typeface="Cambria Math"/>
                          </a:rPr>
                        </m:ctrlPr>
                      </m:sSubPr>
                      <m:e>
                        <m:r>
                          <a:rPr lang="ru-RU" sz="3600" b="1" i="1">
                            <a:latin typeface="Cambria Math"/>
                          </a:rPr>
                          <m:t>𝒌</m:t>
                        </m:r>
                      </m:e>
                      <m:sub>
                        <m:r>
                          <a:rPr lang="ru-RU" sz="3600" b="1" i="1">
                            <a:latin typeface="Cambria Math"/>
                          </a:rPr>
                          <m:t>𝒊</m:t>
                        </m:r>
                      </m:sub>
                    </m:sSub>
                    <m:r>
                      <a:rPr lang="ru-RU" sz="3600" i="1">
                        <a:latin typeface="Cambria Math"/>
                      </a:rPr>
                      <m:t>−</m:t>
                    </m:r>
                    <m:r>
                      <a:rPr lang="ru-RU" sz="3600" b="0" i="1" smtClean="0">
                        <a:latin typeface="Cambria Math"/>
                      </a:rPr>
                      <m:t> </m:t>
                    </m:r>
                  </m:oMath>
                </a14:m>
                <a:r>
                  <a:rPr lang="ru-RU" sz="3600" dirty="0" smtClean="0"/>
                  <a:t>его тип (функционал</a:t>
                </a:r>
                <a:r>
                  <a:rPr lang="ru-RU" sz="3600" dirty="0" smtClean="0"/>
                  <a:t>).</a:t>
                </a:r>
                <a:endParaRPr lang="ru-RU" sz="3600" dirty="0"/>
              </a:p>
            </p:txBody>
          </p:sp>
        </mc:Choice>
        <mc:Fallback>
          <p:sp>
            <p:nvSpPr>
              <p:cNvPr id="24" name="Прямоугольник 23"/>
              <p:cNvSpPr>
                <a:spLocks noRot="1" noChangeAspect="1" noMove="1" noResize="1" noEditPoints="1" noAdjustHandles="1" noChangeArrowheads="1" noChangeShapeType="1" noTextEdit="1"/>
              </p:cNvSpPr>
              <p:nvPr/>
            </p:nvSpPr>
            <p:spPr>
              <a:xfrm>
                <a:off x="12836848" y="8025865"/>
                <a:ext cx="10168188" cy="1754326"/>
              </a:xfrm>
              <a:prstGeom prst="rect">
                <a:avLst/>
              </a:prstGeom>
              <a:blipFill rotWithShape="1">
                <a:blip r:embed="rId5"/>
                <a:stretch>
                  <a:fillRect t="-5226" b="-12544"/>
                </a:stretch>
              </a:blipFill>
            </p:spPr>
            <p:txBody>
              <a:bodyPr/>
              <a:lstStyle/>
              <a:p>
                <a:r>
                  <a:rPr lang="ru-RU">
                    <a:noFill/>
                  </a:rPr>
                  <a:t> </a:t>
                </a:r>
              </a:p>
            </p:txBody>
          </p:sp>
        </mc:Fallback>
      </mc:AlternateContent>
      <p:sp>
        <p:nvSpPr>
          <p:cNvPr id="31" name="Прямоугольник 30"/>
          <p:cNvSpPr/>
          <p:nvPr/>
        </p:nvSpPr>
        <p:spPr>
          <a:xfrm>
            <a:off x="11744576" y="4709675"/>
            <a:ext cx="10879901" cy="1415772"/>
          </a:xfrm>
          <a:prstGeom prst="rect">
            <a:avLst/>
          </a:prstGeom>
        </p:spPr>
        <p:txBody>
          <a:bodyPr wrap="none">
            <a:spAutoFit/>
          </a:bodyPr>
          <a:lstStyle/>
          <a:p>
            <a:r>
              <a:rPr lang="ru-RU" sz="3600" dirty="0"/>
              <a:t>Характеристики</a:t>
            </a:r>
            <a:r>
              <a:rPr lang="ru-RU" dirty="0" smtClean="0"/>
              <a:t> </a:t>
            </a:r>
            <a:r>
              <a:rPr lang="ru-RU" sz="3600" dirty="0" smtClean="0"/>
              <a:t>энергопотребления конкретного</a:t>
            </a:r>
            <a:r>
              <a:rPr lang="ru-RU" dirty="0" smtClean="0"/>
              <a:t> </a:t>
            </a:r>
          </a:p>
          <a:p>
            <a:r>
              <a:rPr lang="ru-RU" sz="3600" dirty="0"/>
              <a:t>э</a:t>
            </a:r>
            <a:r>
              <a:rPr lang="ru-RU" sz="3600" dirty="0" smtClean="0"/>
              <a:t>лемента:</a:t>
            </a:r>
            <a:endParaRPr lang="ru-RU" sz="3600" dirty="0"/>
          </a:p>
        </p:txBody>
      </p:sp>
      <mc:AlternateContent xmlns:mc="http://schemas.openxmlformats.org/markup-compatibility/2006" xmlns:a14="http://schemas.microsoft.com/office/drawing/2010/main">
        <mc:Choice Requires="a14">
          <p:sp>
            <p:nvSpPr>
              <p:cNvPr id="28" name="Прямоугольник 27"/>
              <p:cNvSpPr/>
              <p:nvPr/>
            </p:nvSpPr>
            <p:spPr>
              <a:xfrm>
                <a:off x="15043939" y="6495692"/>
                <a:ext cx="4281173" cy="861774"/>
              </a:xfrm>
              <a:prstGeom prst="rect">
                <a:avLst/>
              </a:prstGeom>
            </p:spPr>
            <p:txBody>
              <a:bodyPr wrap="none">
                <a:spAutoFit/>
              </a:bodyPr>
              <a:lstStyle/>
              <a:p>
                <a14:m>
                  <m:oMath xmlns:m="http://schemas.openxmlformats.org/officeDocument/2006/math">
                    <m:sSub>
                      <m:sSubPr>
                        <m:ctrlPr>
                          <a:rPr lang="ru-RU" sz="4000" b="1" i="1">
                            <a:latin typeface="Cambria Math"/>
                          </a:rPr>
                        </m:ctrlPr>
                      </m:sSubPr>
                      <m:e>
                        <m:r>
                          <a:rPr lang="en-US" sz="4000" b="1" i="1">
                            <a:latin typeface="Cambria Math"/>
                          </a:rPr>
                          <m:t>𝒆</m:t>
                        </m:r>
                      </m:e>
                      <m:sub>
                        <m:r>
                          <a:rPr lang="en-US" sz="4000" b="1" i="1">
                            <a:latin typeface="Cambria Math"/>
                          </a:rPr>
                          <m:t>𝒊</m:t>
                        </m:r>
                      </m:sub>
                    </m:sSub>
                    <m:r>
                      <a:rPr lang="ru-RU" sz="4000" b="1" i="1">
                        <a:latin typeface="Cambria Math"/>
                      </a:rPr>
                      <m:t>=</m:t>
                    </m:r>
                    <m:d>
                      <m:dPr>
                        <m:begChr m:val="〈"/>
                        <m:endChr m:val="〉"/>
                        <m:ctrlPr>
                          <a:rPr lang="ru-RU" sz="4000" b="1" i="1">
                            <a:latin typeface="Cambria Math"/>
                          </a:rPr>
                        </m:ctrlPr>
                      </m:dPr>
                      <m:e>
                        <m:sSub>
                          <m:sSubPr>
                            <m:ctrlPr>
                              <a:rPr lang="ru-RU" sz="4000" b="1" i="1">
                                <a:latin typeface="Cambria Math"/>
                              </a:rPr>
                            </m:ctrlPr>
                          </m:sSubPr>
                          <m:e>
                            <m:r>
                              <a:rPr lang="en-US" sz="4000" b="1" i="1">
                                <a:latin typeface="Cambria Math"/>
                              </a:rPr>
                              <m:t>𝒔</m:t>
                            </m:r>
                          </m:e>
                          <m:sub>
                            <m:r>
                              <a:rPr lang="en-US" sz="4000" b="1" i="1">
                                <a:latin typeface="Cambria Math"/>
                              </a:rPr>
                              <m:t>𝒊</m:t>
                            </m:r>
                          </m:sub>
                        </m:sSub>
                        <m:r>
                          <a:rPr lang="ru-RU" sz="4000" b="1" i="1">
                            <a:latin typeface="Cambria Math"/>
                          </a:rPr>
                          <m:t>,</m:t>
                        </m:r>
                        <m:sSub>
                          <m:sSubPr>
                            <m:ctrlPr>
                              <a:rPr lang="ru-RU" sz="4000" b="1" i="1">
                                <a:latin typeface="Cambria Math"/>
                              </a:rPr>
                            </m:ctrlPr>
                          </m:sSubPr>
                          <m:e>
                            <m:r>
                              <a:rPr lang="en-US" sz="4000" b="1" i="1">
                                <a:latin typeface="Cambria Math"/>
                              </a:rPr>
                              <m:t>𝒄</m:t>
                            </m:r>
                          </m:e>
                          <m:sub>
                            <m:r>
                              <a:rPr lang="en-US" sz="4000" b="1" i="1">
                                <a:latin typeface="Cambria Math"/>
                              </a:rPr>
                              <m:t>𝒊</m:t>
                            </m:r>
                          </m:sub>
                        </m:sSub>
                        <m:r>
                          <a:rPr lang="ru-RU" sz="4000" b="1" i="1">
                            <a:latin typeface="Cambria Math"/>
                          </a:rPr>
                          <m:t>,</m:t>
                        </m:r>
                        <m:sSub>
                          <m:sSubPr>
                            <m:ctrlPr>
                              <a:rPr lang="ru-RU" sz="4000" b="1" i="1">
                                <a:latin typeface="Cambria Math"/>
                              </a:rPr>
                            </m:ctrlPr>
                          </m:sSubPr>
                          <m:e>
                            <m:r>
                              <a:rPr lang="en-US" sz="4000" b="1" i="1">
                                <a:latin typeface="Cambria Math"/>
                              </a:rPr>
                              <m:t>𝒌</m:t>
                            </m:r>
                          </m:e>
                          <m:sub>
                            <m:r>
                              <a:rPr lang="en-US" sz="4000" b="1" i="1">
                                <a:latin typeface="Cambria Math"/>
                              </a:rPr>
                              <m:t>𝒊</m:t>
                            </m:r>
                          </m:sub>
                        </m:sSub>
                      </m:e>
                    </m:d>
                  </m:oMath>
                </a14:m>
                <a:r>
                  <a:rPr lang="ru-RU" dirty="0" smtClean="0"/>
                  <a:t>  </a:t>
                </a:r>
                <a:r>
                  <a:rPr lang="ru-RU" sz="3600" i="1" dirty="0" smtClean="0"/>
                  <a:t>(3)</a:t>
                </a:r>
                <a:endParaRPr lang="ru-RU" sz="3600" i="1" dirty="0"/>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15043939" y="6495692"/>
                <a:ext cx="4281173" cy="861774"/>
              </a:xfrm>
              <a:prstGeom prst="rect">
                <a:avLst/>
              </a:prstGeom>
              <a:blipFill rotWithShape="1">
                <a:blip r:embed="rId6"/>
                <a:stretch>
                  <a:fillRect r="-3846" b="-21277"/>
                </a:stretch>
              </a:blipFill>
            </p:spPr>
            <p:txBody>
              <a:bodyPr/>
              <a:lstStyle/>
              <a:p>
                <a:r>
                  <a:rPr lang="ru-RU">
                    <a:noFill/>
                  </a:rPr>
                  <a:t> </a:t>
                </a:r>
              </a:p>
            </p:txBody>
          </p:sp>
        </mc:Fallback>
      </mc:AlternateContent>
      <p:sp>
        <p:nvSpPr>
          <p:cNvPr id="38" name="Прямоугольник 37"/>
          <p:cNvSpPr/>
          <p:nvPr/>
        </p:nvSpPr>
        <p:spPr>
          <a:xfrm>
            <a:off x="1882186" y="7702699"/>
            <a:ext cx="8287065" cy="1200329"/>
          </a:xfrm>
          <a:prstGeom prst="rect">
            <a:avLst/>
          </a:prstGeom>
        </p:spPr>
        <p:txBody>
          <a:bodyPr wrap="square">
            <a:spAutoFit/>
          </a:bodyPr>
          <a:lstStyle/>
          <a:p>
            <a:r>
              <a:rPr lang="ru-RU" sz="3600" dirty="0"/>
              <a:t>Скорость</a:t>
            </a:r>
            <a:r>
              <a:rPr lang="ru-RU" sz="3600" dirty="0" smtClean="0"/>
              <a:t> энергопотребления </a:t>
            </a:r>
          </a:p>
          <a:p>
            <a:r>
              <a:rPr lang="ru-RU" sz="3600" dirty="0"/>
              <a:t>э</a:t>
            </a:r>
            <a:r>
              <a:rPr lang="ru-RU" sz="3600" dirty="0" smtClean="0"/>
              <a:t>лемента:</a:t>
            </a:r>
            <a:endParaRPr lang="ru-RU" sz="3600" dirty="0"/>
          </a:p>
        </p:txBody>
      </p:sp>
      <mc:AlternateContent xmlns:mc="http://schemas.openxmlformats.org/markup-compatibility/2006" xmlns:a14="http://schemas.microsoft.com/office/drawing/2010/main">
        <mc:Choice Requires="a14">
          <p:sp>
            <p:nvSpPr>
              <p:cNvPr id="39" name="Прямоугольник 38"/>
              <p:cNvSpPr/>
              <p:nvPr/>
            </p:nvSpPr>
            <p:spPr>
              <a:xfrm>
                <a:off x="4725972" y="9323591"/>
                <a:ext cx="2599494" cy="913199"/>
              </a:xfrm>
              <a:prstGeom prst="rect">
                <a:avLst/>
              </a:prstGeom>
            </p:spPr>
            <p:txBody>
              <a:bodyPr wrap="none">
                <a:spAutoFit/>
              </a:bodyPr>
              <a:lstStyle/>
              <a:p>
                <a14:m>
                  <m:oMath xmlns:m="http://schemas.openxmlformats.org/officeDocument/2006/math">
                    <m:r>
                      <a:rPr lang="en-US" sz="4000" b="1" i="1">
                        <a:latin typeface="Cambria Math"/>
                      </a:rPr>
                      <m:t>𝒑</m:t>
                    </m:r>
                    <m:r>
                      <a:rPr lang="ru-RU" sz="4000" b="1" i="1">
                        <a:latin typeface="Cambria Math"/>
                      </a:rPr>
                      <m:t>=</m:t>
                    </m:r>
                    <m:f>
                      <m:fPr>
                        <m:ctrlPr>
                          <a:rPr lang="ru-RU" sz="4000" b="1" i="1">
                            <a:latin typeface="Cambria Math"/>
                          </a:rPr>
                        </m:ctrlPr>
                      </m:fPr>
                      <m:num>
                        <m:sSub>
                          <m:sSubPr>
                            <m:ctrlPr>
                              <a:rPr lang="ru-RU" sz="4000" b="1" i="1">
                                <a:latin typeface="Cambria Math"/>
                              </a:rPr>
                            </m:ctrlPr>
                          </m:sSubPr>
                          <m:e>
                            <m:r>
                              <a:rPr lang="en-US" sz="4000" b="1" i="1">
                                <a:latin typeface="Cambria Math"/>
                              </a:rPr>
                              <m:t>𝒆</m:t>
                            </m:r>
                          </m:e>
                          <m:sub>
                            <m:r>
                              <a:rPr lang="en-US" sz="4000" b="1" i="1">
                                <a:latin typeface="Cambria Math"/>
                              </a:rPr>
                              <m:t>𝒕</m:t>
                            </m:r>
                          </m:sub>
                        </m:sSub>
                      </m:num>
                      <m:den>
                        <m:r>
                          <a:rPr lang="en-US" sz="4000" b="1" i="1">
                            <a:latin typeface="Cambria Math"/>
                          </a:rPr>
                          <m:t>𝒕</m:t>
                        </m:r>
                      </m:den>
                    </m:f>
                  </m:oMath>
                </a14:m>
                <a:r>
                  <a:rPr lang="ru-RU" sz="3600" i="1" dirty="0" smtClean="0"/>
                  <a:t> </a:t>
                </a:r>
                <a:r>
                  <a:rPr lang="ru-RU" sz="3600" i="1" dirty="0"/>
                  <a:t> </a:t>
                </a:r>
                <a:r>
                  <a:rPr lang="ru-RU" sz="3600" i="1" dirty="0" smtClean="0"/>
                  <a:t> (</a:t>
                </a:r>
                <a:r>
                  <a:rPr lang="ru-RU" sz="3600" i="1" dirty="0"/>
                  <a:t>2) </a:t>
                </a:r>
              </a:p>
            </p:txBody>
          </p:sp>
        </mc:Choice>
        <mc:Fallback xmlns="">
          <p:sp>
            <p:nvSpPr>
              <p:cNvPr id="39" name="Прямоугольник 38"/>
              <p:cNvSpPr>
                <a:spLocks noRot="1" noChangeAspect="1" noMove="1" noResize="1" noEditPoints="1" noAdjustHandles="1" noChangeArrowheads="1" noChangeShapeType="1" noTextEdit="1"/>
              </p:cNvSpPr>
              <p:nvPr/>
            </p:nvSpPr>
            <p:spPr>
              <a:xfrm>
                <a:off x="4725972" y="9323591"/>
                <a:ext cx="2599494" cy="913199"/>
              </a:xfrm>
              <a:prstGeom prst="rect">
                <a:avLst/>
              </a:prstGeom>
              <a:blipFill rotWithShape="1">
                <a:blip r:embed="rId7"/>
                <a:stretch>
                  <a:fillRect r="-6557" b="-7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3" name="Прямоугольник 32"/>
              <p:cNvSpPr/>
              <p:nvPr/>
            </p:nvSpPr>
            <p:spPr>
              <a:xfrm>
                <a:off x="1793862" y="10530408"/>
                <a:ext cx="8395034" cy="1200329"/>
              </a:xfrm>
              <a:prstGeom prst="rect">
                <a:avLst/>
              </a:prstGeom>
            </p:spPr>
            <p:txBody>
              <a:bodyPr wrap="square">
                <a:spAutoFit/>
              </a:bodyPr>
              <a:lstStyle/>
              <a:p>
                <a:pPr algn="l"/>
                <a14:m>
                  <m:oMath xmlns:m="http://schemas.openxmlformats.org/officeDocument/2006/math">
                    <m:sSub>
                      <m:sSubPr>
                        <m:ctrlPr>
                          <a:rPr lang="ru-RU" sz="3600" b="1" i="1">
                            <a:latin typeface="Cambria Math"/>
                          </a:rPr>
                        </m:ctrlPr>
                      </m:sSubPr>
                      <m:e>
                        <m:r>
                          <a:rPr lang="en-US" sz="3600" b="1" i="1">
                            <a:latin typeface="Cambria Math"/>
                          </a:rPr>
                          <m:t>𝒆</m:t>
                        </m:r>
                      </m:e>
                      <m:sub>
                        <m:r>
                          <a:rPr lang="en-US" sz="3600" b="1" i="1">
                            <a:latin typeface="Cambria Math"/>
                          </a:rPr>
                          <m:t>𝒕</m:t>
                        </m:r>
                      </m:sub>
                    </m:sSub>
                  </m:oMath>
                </a14:m>
                <a:r>
                  <a:rPr lang="ru-RU" sz="3600" dirty="0"/>
                  <a:t> – </a:t>
                </a:r>
                <a:r>
                  <a:rPr lang="ru-RU" sz="3600" dirty="0" smtClean="0"/>
                  <a:t>потребление энергии</a:t>
                </a:r>
                <a:r>
                  <a:rPr lang="ru-RU" sz="3600" i="1" dirty="0" smtClean="0"/>
                  <a:t> </a:t>
                </a:r>
                <a:r>
                  <a:rPr lang="ru-RU" sz="3600" dirty="0" smtClean="0"/>
                  <a:t>элементом </a:t>
                </a:r>
                <a:r>
                  <a:rPr lang="ru-RU" sz="3600" dirty="0"/>
                  <a:t>за временной промежуток </a:t>
                </a:r>
                <a:r>
                  <a:rPr lang="en-US" sz="3600" b="1" i="1" dirty="0"/>
                  <a:t>t</a:t>
                </a:r>
                <a:r>
                  <a:rPr lang="ru-RU" sz="3600" dirty="0"/>
                  <a:t>.</a:t>
                </a:r>
              </a:p>
            </p:txBody>
          </p:sp>
        </mc:Choice>
        <mc:Fallback xmlns="">
          <p:sp>
            <p:nvSpPr>
              <p:cNvPr id="33" name="Прямоугольник 32"/>
              <p:cNvSpPr>
                <a:spLocks noRot="1" noChangeAspect="1" noMove="1" noResize="1" noEditPoints="1" noAdjustHandles="1" noChangeArrowheads="1" noChangeShapeType="1" noTextEdit="1"/>
              </p:cNvSpPr>
              <p:nvPr/>
            </p:nvSpPr>
            <p:spPr>
              <a:xfrm>
                <a:off x="1793862" y="10530408"/>
                <a:ext cx="8395034" cy="1200329"/>
              </a:xfrm>
              <a:prstGeom prst="rect">
                <a:avLst/>
              </a:prstGeom>
              <a:blipFill rotWithShape="1">
                <a:blip r:embed="rId8"/>
                <a:stretch>
                  <a:fillRect l="-2179" t="-7614" r="-726" b="-18274"/>
                </a:stretch>
              </a:blipFill>
            </p:spPr>
            <p:txBody>
              <a:bodyPr/>
              <a:lstStyle/>
              <a:p>
                <a:r>
                  <a:rPr lang="ru-RU">
                    <a:noFill/>
                  </a:rPr>
                  <a:t> </a:t>
                </a:r>
              </a:p>
            </p:txBody>
          </p:sp>
        </mc:Fallback>
      </mc:AlternateContent>
      <p:sp>
        <p:nvSpPr>
          <p:cNvPr id="34" name="Прямоугольник 33"/>
          <p:cNvSpPr/>
          <p:nvPr/>
        </p:nvSpPr>
        <p:spPr>
          <a:xfrm>
            <a:off x="1201065" y="3716544"/>
            <a:ext cx="9265083" cy="3830292"/>
          </a:xfrm>
          <a:prstGeom prst="rect">
            <a:avLst/>
          </a:prstGeom>
          <a:no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35" name="Прямоугольник 34"/>
          <p:cNvSpPr/>
          <p:nvPr/>
        </p:nvSpPr>
        <p:spPr>
          <a:xfrm>
            <a:off x="1145152" y="2728808"/>
            <a:ext cx="9692453" cy="4349246"/>
          </a:xfrm>
          <a:prstGeom prst="rect">
            <a:avLst/>
          </a:prstGeom>
          <a:noFill/>
          <a:ln w="3810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36" name="Прямоугольник 35"/>
          <p:cNvSpPr/>
          <p:nvPr/>
        </p:nvSpPr>
        <p:spPr>
          <a:xfrm>
            <a:off x="1179494" y="7382846"/>
            <a:ext cx="9623770" cy="4880807"/>
          </a:xfrm>
          <a:prstGeom prst="rect">
            <a:avLst/>
          </a:prstGeom>
          <a:noFill/>
          <a:ln w="3810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37" name="Прямоугольник 36"/>
          <p:cNvSpPr/>
          <p:nvPr/>
        </p:nvSpPr>
        <p:spPr>
          <a:xfrm>
            <a:off x="11659135" y="4322691"/>
            <a:ext cx="11050784" cy="6448291"/>
          </a:xfrm>
          <a:prstGeom prst="rect">
            <a:avLst/>
          </a:prstGeom>
          <a:noFill/>
          <a:ln w="3810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Очень крутой заголовок…"/>
          <p:cNvSpPr txBox="1"/>
          <p:nvPr/>
        </p:nvSpPr>
        <p:spPr>
          <a:xfrm>
            <a:off x="2686944" y="596532"/>
            <a:ext cx="21506374" cy="1666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Математическая модель</a:t>
            </a:r>
            <a:endParaRPr dirty="0"/>
          </a:p>
        </p:txBody>
      </p:sp>
      <p:sp>
        <p:nvSpPr>
          <p:cNvPr id="82"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84"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2" name="Номер слайда 1"/>
          <p:cNvSpPr>
            <a:spLocks noGrp="1"/>
          </p:cNvSpPr>
          <p:nvPr>
            <p:ph type="sldNum" sz="quarter" idx="2"/>
          </p:nvPr>
        </p:nvSpPr>
        <p:spPr/>
        <p:txBody>
          <a:bodyPr/>
          <a:lstStyle/>
          <a:p>
            <a:fld id="{86CB4B4D-7CA3-9044-876B-883B54F8677D}" type="slidenum">
              <a:rPr lang="ru-RU" smtClean="0"/>
              <a:t>7</a:t>
            </a:fld>
            <a:endParaRPr lang="ru-RU"/>
          </a:p>
        </p:txBody>
      </p:sp>
      <mc:AlternateContent xmlns:mc="http://schemas.openxmlformats.org/markup-compatibility/2006" xmlns:a14="http://schemas.microsoft.com/office/drawing/2010/main">
        <mc:Choice Requires="a14">
          <p:sp>
            <p:nvSpPr>
              <p:cNvPr id="8" name="Прямоугольник 7"/>
              <p:cNvSpPr/>
              <p:nvPr/>
            </p:nvSpPr>
            <p:spPr>
              <a:xfrm>
                <a:off x="1970299" y="8843394"/>
                <a:ext cx="7893828" cy="1937646"/>
              </a:xfrm>
              <a:prstGeom prst="rect">
                <a:avLst/>
              </a:prstGeom>
              <a:ln w="76200">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1">
                          <a:latin typeface="Cambria Math"/>
                        </a:rPr>
                        <m:t>𝑬</m:t>
                      </m:r>
                      <m:r>
                        <a:rPr lang="en-US" sz="4400" b="1" i="1">
                          <a:latin typeface="Cambria Math"/>
                        </a:rPr>
                        <m:t>=</m:t>
                      </m:r>
                      <m:nary>
                        <m:naryPr>
                          <m:chr m:val="∑"/>
                          <m:limLoc m:val="undOvr"/>
                          <m:ctrlPr>
                            <a:rPr lang="ru-RU" sz="4400" b="1" i="1">
                              <a:latin typeface="Cambria Math"/>
                            </a:rPr>
                          </m:ctrlPr>
                        </m:naryPr>
                        <m:sub>
                          <m:r>
                            <a:rPr lang="en-US" sz="4400" b="1" i="1">
                              <a:latin typeface="Cambria Math"/>
                            </a:rPr>
                            <m:t>𝒊</m:t>
                          </m:r>
                          <m:r>
                            <a:rPr lang="en-US" sz="4400" b="1" i="1">
                              <a:latin typeface="Cambria Math"/>
                            </a:rPr>
                            <m:t>=</m:t>
                          </m:r>
                          <m:r>
                            <a:rPr lang="en-US" sz="4400" b="1" i="1">
                              <a:latin typeface="Cambria Math"/>
                            </a:rPr>
                            <m:t>𝟏</m:t>
                          </m:r>
                        </m:sub>
                        <m:sup>
                          <m:r>
                            <a:rPr lang="en-US" sz="4400" b="1" i="1">
                              <a:latin typeface="Cambria Math"/>
                            </a:rPr>
                            <m:t>𝒏</m:t>
                          </m:r>
                        </m:sup>
                        <m:e>
                          <m:sSub>
                            <m:sSubPr>
                              <m:ctrlPr>
                                <a:rPr lang="ru-RU" sz="4400" b="1" i="1">
                                  <a:latin typeface="Cambria Math"/>
                                </a:rPr>
                              </m:ctrlPr>
                            </m:sSubPr>
                            <m:e>
                              <m:r>
                                <a:rPr lang="en-US" sz="4400" b="1" i="1">
                                  <a:latin typeface="Cambria Math"/>
                                </a:rPr>
                                <m:t>𝒂</m:t>
                              </m:r>
                            </m:e>
                            <m:sub>
                              <m:r>
                                <a:rPr lang="en-US" sz="4400" b="1" i="1">
                                  <a:latin typeface="Cambria Math"/>
                                </a:rPr>
                                <m:t>𝒊</m:t>
                              </m:r>
                            </m:sub>
                          </m:sSub>
                          <m:r>
                            <a:rPr lang="en-US" sz="4400" b="1" i="1">
                              <a:latin typeface="Cambria Math"/>
                            </a:rPr>
                            <m:t>∗</m:t>
                          </m:r>
                          <m:sSub>
                            <m:sSubPr>
                              <m:ctrlPr>
                                <a:rPr lang="ru-RU" sz="4400" b="1" i="1">
                                  <a:latin typeface="Cambria Math"/>
                                </a:rPr>
                              </m:ctrlPr>
                            </m:sSubPr>
                            <m:e>
                              <m:r>
                                <a:rPr lang="en-US" sz="4400" b="1" i="1">
                                  <a:latin typeface="Cambria Math"/>
                                </a:rPr>
                                <m:t>𝒕</m:t>
                              </m:r>
                            </m:e>
                            <m:sub>
                              <m:r>
                                <a:rPr lang="en-US" sz="4400" b="1" i="1">
                                  <a:latin typeface="Cambria Math"/>
                                </a:rPr>
                                <m:t>𝒂</m:t>
                              </m:r>
                            </m:sub>
                          </m:sSub>
                        </m:e>
                      </m:nary>
                      <m:r>
                        <a:rPr lang="en-US" sz="4400" b="1" i="1">
                          <a:latin typeface="Cambria Math"/>
                        </a:rPr>
                        <m:t>+</m:t>
                      </m:r>
                      <m:nary>
                        <m:naryPr>
                          <m:chr m:val="∑"/>
                          <m:limLoc m:val="undOvr"/>
                          <m:ctrlPr>
                            <a:rPr lang="ru-RU" sz="4400" b="1" i="1">
                              <a:latin typeface="Cambria Math"/>
                            </a:rPr>
                          </m:ctrlPr>
                        </m:naryPr>
                        <m:sub>
                          <m:r>
                            <a:rPr lang="en-US" sz="4400" b="1" i="1">
                              <a:latin typeface="Cambria Math"/>
                            </a:rPr>
                            <m:t>𝒊</m:t>
                          </m:r>
                          <m:r>
                            <a:rPr lang="en-US" sz="4400" b="1" i="1">
                              <a:latin typeface="Cambria Math"/>
                            </a:rPr>
                            <m:t>=</m:t>
                          </m:r>
                          <m:r>
                            <a:rPr lang="en-US" sz="4400" b="1" i="1">
                              <a:latin typeface="Cambria Math"/>
                            </a:rPr>
                            <m:t>𝟏</m:t>
                          </m:r>
                        </m:sub>
                        <m:sup>
                          <m:r>
                            <a:rPr lang="en-US" sz="4400" b="1" i="1">
                              <a:latin typeface="Cambria Math"/>
                            </a:rPr>
                            <m:t>𝒏</m:t>
                          </m:r>
                        </m:sup>
                        <m:e>
                          <m:sSub>
                            <m:sSubPr>
                              <m:ctrlPr>
                                <a:rPr lang="ru-RU" sz="4400" b="1" i="1">
                                  <a:latin typeface="Cambria Math"/>
                                </a:rPr>
                              </m:ctrlPr>
                            </m:sSubPr>
                            <m:e>
                              <m:r>
                                <a:rPr lang="en-US" sz="4400" b="1" i="1">
                                  <a:latin typeface="Cambria Math"/>
                                </a:rPr>
                                <m:t>𝒑</m:t>
                              </m:r>
                            </m:e>
                            <m:sub>
                              <m:r>
                                <a:rPr lang="en-US" sz="4400" b="1" i="1">
                                  <a:latin typeface="Cambria Math"/>
                                </a:rPr>
                                <m:t>𝒊</m:t>
                              </m:r>
                            </m:sub>
                          </m:sSub>
                          <m:r>
                            <a:rPr lang="en-US" sz="4400" b="1" i="1">
                              <a:latin typeface="Cambria Math"/>
                            </a:rPr>
                            <m:t>∗</m:t>
                          </m:r>
                        </m:e>
                      </m:nary>
                      <m:sSub>
                        <m:sSubPr>
                          <m:ctrlPr>
                            <a:rPr lang="ru-RU" sz="4400" b="1" i="1">
                              <a:latin typeface="Cambria Math"/>
                            </a:rPr>
                          </m:ctrlPr>
                        </m:sSubPr>
                        <m:e>
                          <m:r>
                            <a:rPr lang="en-US" sz="4400" b="1" i="1">
                              <a:latin typeface="Cambria Math"/>
                            </a:rPr>
                            <m:t>𝒕</m:t>
                          </m:r>
                        </m:e>
                        <m:sub>
                          <m:r>
                            <a:rPr lang="en-US" sz="4400" b="1" i="1">
                              <a:latin typeface="Cambria Math"/>
                            </a:rPr>
                            <m:t>𝒑</m:t>
                          </m:r>
                        </m:sub>
                      </m:sSub>
                    </m:oMath>
                  </m:oMathPara>
                </a14:m>
                <a:endParaRPr lang="ru-RU" sz="4400" b="1" i="1" dirty="0"/>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1970299" y="8843394"/>
                <a:ext cx="7893828" cy="1937646"/>
              </a:xfrm>
              <a:prstGeom prst="rect">
                <a:avLst/>
              </a:prstGeom>
              <a:blipFill rotWithShape="1">
                <a:blip r:embed="rId3"/>
                <a:stretch>
                  <a:fillRect/>
                </a:stretch>
              </a:blipFill>
              <a:ln w="76200">
                <a:noFill/>
              </a:ln>
            </p:spPr>
            <p:txBody>
              <a:bodyPr/>
              <a:lstStyle/>
              <a:p>
                <a:r>
                  <a:rPr lang="ru-RU">
                    <a:noFill/>
                  </a:rPr>
                  <a:t> </a:t>
                </a:r>
              </a:p>
            </p:txBody>
          </p:sp>
        </mc:Fallback>
      </mc:AlternateContent>
      <p:sp>
        <p:nvSpPr>
          <p:cNvPr id="9" name="Прямоугольник 8"/>
          <p:cNvSpPr/>
          <p:nvPr/>
        </p:nvSpPr>
        <p:spPr>
          <a:xfrm>
            <a:off x="11106490" y="3111908"/>
            <a:ext cx="11564485" cy="1200329"/>
          </a:xfrm>
          <a:prstGeom prst="rect">
            <a:avLst/>
          </a:prstGeom>
        </p:spPr>
        <p:txBody>
          <a:bodyPr wrap="square">
            <a:spAutoFit/>
          </a:bodyPr>
          <a:lstStyle/>
          <a:p>
            <a:r>
              <a:rPr lang="ru-RU" sz="3600" dirty="0"/>
              <a:t>Скорость энергопотребления </a:t>
            </a:r>
            <a:r>
              <a:rPr lang="en-US" sz="3600" i="1" dirty="0" err="1"/>
              <a:t>i</a:t>
            </a:r>
            <a:r>
              <a:rPr lang="ru-RU" sz="3600" dirty="0"/>
              <a:t>-ого </a:t>
            </a:r>
            <a:r>
              <a:rPr lang="ru-RU" sz="3600" dirty="0" smtClean="0"/>
              <a:t>элемента</a:t>
            </a:r>
          </a:p>
          <a:p>
            <a:r>
              <a:rPr lang="ru-RU" sz="3600" dirty="0" smtClean="0"/>
              <a:t> </a:t>
            </a:r>
            <a:r>
              <a:rPr lang="ru-RU" sz="3600" u="sng" dirty="0" smtClean="0"/>
              <a:t>в неактивном состоянии</a:t>
            </a:r>
            <a:r>
              <a:rPr lang="ru-RU" sz="3600" dirty="0" smtClean="0"/>
              <a:t>: </a:t>
            </a:r>
            <a:endParaRPr lang="ru-RU" sz="3600" dirty="0"/>
          </a:p>
        </p:txBody>
      </p:sp>
      <mc:AlternateContent xmlns:mc="http://schemas.openxmlformats.org/markup-compatibility/2006" xmlns:a14="http://schemas.microsoft.com/office/drawing/2010/main">
        <mc:Choice Requires="a14">
          <p:sp>
            <p:nvSpPr>
              <p:cNvPr id="6" name="Прямоугольник 5"/>
              <p:cNvSpPr/>
              <p:nvPr/>
            </p:nvSpPr>
            <p:spPr>
              <a:xfrm>
                <a:off x="3196773" y="3689099"/>
                <a:ext cx="5498428" cy="861774"/>
              </a:xfrm>
              <a:prstGeom prst="rect">
                <a:avLst/>
              </a:prstGeom>
            </p:spPr>
            <p:txBody>
              <a:bodyPr wrap="none">
                <a:spAutoFit/>
              </a:bodyPr>
              <a:lstStyle/>
              <a:p>
                <a14:m>
                  <m:oMath xmlns:m="http://schemas.openxmlformats.org/officeDocument/2006/math">
                    <m:sSub>
                      <m:sSubPr>
                        <m:ctrlPr>
                          <a:rPr lang="ru-RU" sz="4000" b="1" i="1">
                            <a:latin typeface="Cambria Math"/>
                          </a:rPr>
                        </m:ctrlPr>
                      </m:sSubPr>
                      <m:e>
                        <m:r>
                          <a:rPr lang="en-US" sz="4000" b="1" i="1">
                            <a:latin typeface="Cambria Math"/>
                          </a:rPr>
                          <m:t>𝒆</m:t>
                        </m:r>
                      </m:e>
                      <m:sub>
                        <m:r>
                          <a:rPr lang="en-US" sz="4000" b="1" i="1">
                            <a:latin typeface="Cambria Math"/>
                          </a:rPr>
                          <m:t>𝒊</m:t>
                        </m:r>
                      </m:sub>
                    </m:sSub>
                    <m:r>
                      <a:rPr lang="ru-RU" sz="4000" b="1" i="1">
                        <a:latin typeface="Cambria Math"/>
                      </a:rPr>
                      <m:t>=</m:t>
                    </m:r>
                    <m:sSub>
                      <m:sSubPr>
                        <m:ctrlPr>
                          <a:rPr lang="ru-RU" sz="4000" b="1" i="1">
                            <a:latin typeface="Cambria Math"/>
                          </a:rPr>
                        </m:ctrlPr>
                      </m:sSubPr>
                      <m:e>
                        <m:r>
                          <a:rPr lang="en-US" sz="4000" b="1" i="1">
                            <a:latin typeface="Cambria Math"/>
                          </a:rPr>
                          <m:t>𝒂</m:t>
                        </m:r>
                      </m:e>
                      <m:sub>
                        <m:r>
                          <a:rPr lang="en-US" sz="4000" b="1" i="1">
                            <a:latin typeface="Cambria Math"/>
                          </a:rPr>
                          <m:t>𝒊</m:t>
                        </m:r>
                      </m:sub>
                    </m:sSub>
                    <m:r>
                      <a:rPr lang="ru-RU" sz="4000" b="1" i="1">
                        <a:latin typeface="Cambria Math"/>
                      </a:rPr>
                      <m:t>∗</m:t>
                    </m:r>
                    <m:sSub>
                      <m:sSubPr>
                        <m:ctrlPr>
                          <a:rPr lang="ru-RU" sz="4000" b="1" i="1">
                            <a:latin typeface="Cambria Math"/>
                          </a:rPr>
                        </m:ctrlPr>
                      </m:sSubPr>
                      <m:e>
                        <m:r>
                          <a:rPr lang="en-US" sz="4000" b="1" i="1">
                            <a:latin typeface="Cambria Math"/>
                          </a:rPr>
                          <m:t>𝒕</m:t>
                        </m:r>
                      </m:e>
                      <m:sub>
                        <m:r>
                          <a:rPr lang="en-US" sz="4000" b="1" i="1">
                            <a:latin typeface="Cambria Math"/>
                          </a:rPr>
                          <m:t>𝒂</m:t>
                        </m:r>
                      </m:sub>
                    </m:sSub>
                    <m:r>
                      <a:rPr lang="ru-RU" sz="4000" b="1" i="1">
                        <a:latin typeface="Cambria Math"/>
                      </a:rPr>
                      <m:t>+</m:t>
                    </m:r>
                    <m:sSub>
                      <m:sSubPr>
                        <m:ctrlPr>
                          <a:rPr lang="ru-RU" sz="4000" b="1" i="1">
                            <a:latin typeface="Cambria Math"/>
                          </a:rPr>
                        </m:ctrlPr>
                      </m:sSubPr>
                      <m:e>
                        <m:r>
                          <a:rPr lang="en-US" sz="4000" b="1" i="1">
                            <a:latin typeface="Cambria Math"/>
                          </a:rPr>
                          <m:t>𝒑</m:t>
                        </m:r>
                      </m:e>
                      <m:sub>
                        <m:r>
                          <a:rPr lang="en-US" sz="4000" b="1" i="1">
                            <a:latin typeface="Cambria Math"/>
                          </a:rPr>
                          <m:t>𝒊</m:t>
                        </m:r>
                      </m:sub>
                    </m:sSub>
                    <m:r>
                      <a:rPr lang="ru-RU" sz="4000" b="1" i="1">
                        <a:latin typeface="Cambria Math"/>
                      </a:rPr>
                      <m:t>∗</m:t>
                    </m:r>
                    <m:sSub>
                      <m:sSubPr>
                        <m:ctrlPr>
                          <a:rPr lang="ru-RU" sz="4000" b="1" i="1">
                            <a:latin typeface="Cambria Math"/>
                          </a:rPr>
                        </m:ctrlPr>
                      </m:sSubPr>
                      <m:e>
                        <m:r>
                          <a:rPr lang="en-US" sz="4000" b="1" i="1">
                            <a:latin typeface="Cambria Math"/>
                          </a:rPr>
                          <m:t>𝒕</m:t>
                        </m:r>
                      </m:e>
                      <m:sub>
                        <m:r>
                          <a:rPr lang="en-US" sz="4000" b="1" i="1">
                            <a:latin typeface="Cambria Math"/>
                          </a:rPr>
                          <m:t>𝒑</m:t>
                        </m:r>
                      </m:sub>
                    </m:sSub>
                  </m:oMath>
                </a14:m>
                <a:r>
                  <a:rPr lang="ru-RU" i="1" dirty="0"/>
                  <a:t> </a:t>
                </a:r>
                <a:r>
                  <a:rPr lang="ru-RU" sz="3600" i="1" dirty="0" smtClean="0"/>
                  <a:t>(4)</a:t>
                </a:r>
                <a:endParaRPr lang="ru-RU" i="1" dirty="0" smtClean="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196773" y="3689099"/>
                <a:ext cx="5498428" cy="861774"/>
              </a:xfrm>
              <a:prstGeom prst="rect">
                <a:avLst/>
              </a:prstGeom>
              <a:blipFill rotWithShape="1">
                <a:blip r:embed="rId4"/>
                <a:stretch>
                  <a:fillRect r="-2993" b="-17606"/>
                </a:stretch>
              </a:blipFill>
            </p:spPr>
            <p:txBody>
              <a:bodyPr/>
              <a:lstStyle/>
              <a:p>
                <a:r>
                  <a:rPr lang="ru-RU">
                    <a:noFill/>
                  </a:rPr>
                  <a:t> </a:t>
                </a:r>
              </a:p>
            </p:txBody>
          </p:sp>
        </mc:Fallback>
      </mc:AlternateContent>
      <p:sp>
        <p:nvSpPr>
          <p:cNvPr id="11" name="Прямоугольник 10"/>
          <p:cNvSpPr/>
          <p:nvPr/>
        </p:nvSpPr>
        <p:spPr>
          <a:xfrm>
            <a:off x="1970299" y="3042768"/>
            <a:ext cx="7880684" cy="646331"/>
          </a:xfrm>
          <a:prstGeom prst="rect">
            <a:avLst/>
          </a:prstGeom>
        </p:spPr>
        <p:txBody>
          <a:bodyPr wrap="none">
            <a:spAutoFit/>
          </a:bodyPr>
          <a:lstStyle/>
          <a:p>
            <a:r>
              <a:rPr lang="ru-RU" sz="3600" dirty="0" smtClean="0"/>
              <a:t>Энергопотребление </a:t>
            </a:r>
            <a:r>
              <a:rPr lang="en-US" sz="3600" i="1" dirty="0" err="1" smtClean="0"/>
              <a:t>i</a:t>
            </a:r>
            <a:r>
              <a:rPr lang="en-US" sz="3600" dirty="0" smtClean="0"/>
              <a:t>-</a:t>
            </a:r>
            <a:r>
              <a:rPr lang="ru-RU" sz="3600" dirty="0" smtClean="0"/>
              <a:t>ого элемента:</a:t>
            </a:r>
          </a:p>
        </p:txBody>
      </p:sp>
      <mc:AlternateContent xmlns:mc="http://schemas.openxmlformats.org/markup-compatibility/2006" xmlns:a14="http://schemas.microsoft.com/office/drawing/2010/main">
        <mc:Choice Requires="a14">
          <p:sp>
            <p:nvSpPr>
              <p:cNvPr id="13" name="Прямоугольник 12"/>
              <p:cNvSpPr/>
              <p:nvPr/>
            </p:nvSpPr>
            <p:spPr>
              <a:xfrm>
                <a:off x="15414816" y="8009566"/>
                <a:ext cx="3491469" cy="702628"/>
              </a:xfrm>
              <a:prstGeom prst="rect">
                <a:avLst/>
              </a:prstGeom>
            </p:spPr>
            <p:txBody>
              <a:bodyPr wrap="none">
                <a:spAutoFit/>
              </a:bodyPr>
              <a:lstStyle/>
              <a:p>
                <a14:m>
                  <m:oMath xmlns:m="http://schemas.openxmlformats.org/officeDocument/2006/math">
                    <m:sSub>
                      <m:sSubPr>
                        <m:ctrlPr>
                          <a:rPr lang="ru-RU" sz="3600" b="1" i="1" smtClean="0">
                            <a:latin typeface="Cambria Math"/>
                          </a:rPr>
                        </m:ctrlPr>
                      </m:sSubPr>
                      <m:e>
                        <m:r>
                          <a:rPr lang="ru-RU" sz="3600" b="1" i="1">
                            <a:latin typeface="Cambria Math"/>
                          </a:rPr>
                          <m:t>𝒂</m:t>
                        </m:r>
                      </m:e>
                      <m:sub>
                        <m:r>
                          <a:rPr lang="ru-RU" sz="3600" b="1" i="1">
                            <a:latin typeface="Cambria Math"/>
                          </a:rPr>
                          <m:t>𝒊</m:t>
                        </m:r>
                      </m:sub>
                    </m:sSub>
                    <m:r>
                      <a:rPr lang="ru-RU" sz="3600" b="1" i="1">
                        <a:latin typeface="Cambria Math"/>
                      </a:rPr>
                      <m:t>= </m:t>
                    </m:r>
                    <m:sSub>
                      <m:sSubPr>
                        <m:ctrlPr>
                          <a:rPr lang="ru-RU" sz="3600" b="1" i="1">
                            <a:latin typeface="Cambria Math"/>
                          </a:rPr>
                        </m:ctrlPr>
                      </m:sSubPr>
                      <m:e>
                        <m:r>
                          <a:rPr lang="en-US" sz="3600" b="1" i="1">
                            <a:latin typeface="Cambria Math"/>
                          </a:rPr>
                          <m:t>𝒑</m:t>
                        </m:r>
                      </m:e>
                      <m:sub>
                        <m:r>
                          <a:rPr lang="ru-RU" sz="3600" b="1" i="1">
                            <a:latin typeface="Cambria Math"/>
                          </a:rPr>
                          <m:t>𝒊</m:t>
                        </m:r>
                      </m:sub>
                    </m:sSub>
                    <m:r>
                      <a:rPr lang="ru-RU" sz="3600" b="1" i="1">
                        <a:latin typeface="Cambria Math"/>
                      </a:rPr>
                      <m:t>+</m:t>
                    </m:r>
                    <m:sSub>
                      <m:sSubPr>
                        <m:ctrlPr>
                          <a:rPr lang="ru-RU" sz="3600" b="1" i="1">
                            <a:latin typeface="Cambria Math"/>
                          </a:rPr>
                        </m:ctrlPr>
                      </m:sSubPr>
                      <m:e>
                        <m:r>
                          <a:rPr lang="en-US" sz="3600" b="1" i="1">
                            <a:latin typeface="Cambria Math"/>
                          </a:rPr>
                          <m:t>𝒌</m:t>
                        </m:r>
                      </m:e>
                      <m:sub>
                        <m:r>
                          <a:rPr lang="ru-RU" sz="3600" b="1" i="1">
                            <a:latin typeface="Cambria Math"/>
                          </a:rPr>
                          <m:t>𝒊</m:t>
                        </m:r>
                      </m:sub>
                    </m:sSub>
                    <m:r>
                      <a:rPr lang="ru-RU" sz="3600" b="0" i="0" smtClean="0">
                        <a:latin typeface="Cambria Math"/>
                      </a:rPr>
                      <m:t>  </m:t>
                    </m:r>
                  </m:oMath>
                </a14:m>
                <a:r>
                  <a:rPr lang="ru-RU" sz="3600" i="1" dirty="0" smtClean="0"/>
                  <a:t>(6)</a:t>
                </a:r>
                <a:endParaRPr lang="ru-RU" sz="3600" i="1" dirty="0"/>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15414816" y="8009566"/>
                <a:ext cx="3491469" cy="702628"/>
              </a:xfrm>
              <a:prstGeom prst="rect">
                <a:avLst/>
              </a:prstGeom>
              <a:blipFill rotWithShape="1">
                <a:blip r:embed="rId5"/>
                <a:stretch>
                  <a:fillRect t="-13043" r="-4895" b="-24348"/>
                </a:stretch>
              </a:blipFill>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15" name="Прямоугольник 14"/>
              <p:cNvSpPr/>
              <p:nvPr/>
            </p:nvSpPr>
            <p:spPr>
              <a:xfrm>
                <a:off x="1693255" y="4611934"/>
                <a:ext cx="8891624" cy="1250022"/>
              </a:xfrm>
              <a:prstGeom prst="rect">
                <a:avLst/>
              </a:prstGeom>
            </p:spPr>
            <p:txBody>
              <a:bodyPr wrap="square">
                <a:spAutoFit/>
              </a:bodyPr>
              <a:lstStyle/>
              <a:p>
                <a:pPr algn="l"/>
                <a14:m>
                  <m:oMath xmlns:m="http://schemas.openxmlformats.org/officeDocument/2006/math">
                    <m:sSub>
                      <m:sSubPr>
                        <m:ctrlPr>
                          <a:rPr lang="ru-RU" sz="3600" b="1" i="1" smtClean="0">
                            <a:latin typeface="Cambria Math"/>
                          </a:rPr>
                        </m:ctrlPr>
                      </m:sSubPr>
                      <m:e>
                        <m:r>
                          <a:rPr lang="ru-RU" sz="3600" b="1" i="1">
                            <a:latin typeface="Cambria Math"/>
                          </a:rPr>
                          <m:t>𝒕</m:t>
                        </m:r>
                      </m:e>
                      <m:sub>
                        <m:r>
                          <a:rPr lang="ru-RU" sz="3600" b="1" i="1">
                            <a:latin typeface="Cambria Math"/>
                          </a:rPr>
                          <m:t>𝒂</m:t>
                        </m:r>
                      </m:sub>
                    </m:sSub>
                    <m:r>
                      <a:rPr lang="ru-RU" sz="3600" b="1">
                        <a:latin typeface="Cambria Math"/>
                      </a:rPr>
                      <m:t> и </m:t>
                    </m:r>
                    <m:sSub>
                      <m:sSubPr>
                        <m:ctrlPr>
                          <a:rPr lang="ru-RU" sz="3600" b="1" i="1">
                            <a:latin typeface="Cambria Math"/>
                          </a:rPr>
                        </m:ctrlPr>
                      </m:sSubPr>
                      <m:e>
                        <m:r>
                          <a:rPr lang="ru-RU" sz="3600" b="1" i="1">
                            <a:latin typeface="Cambria Math"/>
                          </a:rPr>
                          <m:t>𝒕</m:t>
                        </m:r>
                      </m:e>
                      <m:sub>
                        <m:r>
                          <a:rPr lang="ru-RU" sz="3600" b="1" i="1">
                            <a:latin typeface="Cambria Math"/>
                          </a:rPr>
                          <m:t>𝒑</m:t>
                        </m:r>
                      </m:sub>
                    </m:sSub>
                    <m:r>
                      <a:rPr lang="ru-RU" sz="3600" b="1" i="1" smtClean="0">
                        <a:latin typeface="Cambria Math"/>
                      </a:rPr>
                      <m:t>−</m:t>
                    </m:r>
                  </m:oMath>
                </a14:m>
                <a:r>
                  <a:rPr lang="ru-RU" sz="3600" b="1" dirty="0" smtClean="0"/>
                  <a:t> </a:t>
                </a:r>
                <a:r>
                  <a:rPr lang="ru-RU" sz="3600" dirty="0" smtClean="0"/>
                  <a:t> </a:t>
                </a:r>
                <a:r>
                  <a:rPr lang="ru-RU" sz="3600" dirty="0" smtClean="0"/>
                  <a:t>время, проведенное в </a:t>
                </a:r>
              </a:p>
              <a:p>
                <a:pPr algn="l"/>
                <a:r>
                  <a:rPr lang="ru-RU" sz="3600" dirty="0" smtClean="0"/>
                  <a:t>активном и неактивном состоянии</a:t>
                </a:r>
                <a:endParaRPr lang="ru-RU" sz="3600" dirty="0"/>
              </a:p>
            </p:txBody>
          </p:sp>
        </mc:Choice>
        <mc:Fallback>
          <p:sp>
            <p:nvSpPr>
              <p:cNvPr id="15" name="Прямоугольник 14"/>
              <p:cNvSpPr>
                <a:spLocks noRot="1" noChangeAspect="1" noMove="1" noResize="1" noEditPoints="1" noAdjustHandles="1" noChangeArrowheads="1" noChangeShapeType="1" noTextEdit="1"/>
              </p:cNvSpPr>
              <p:nvPr/>
            </p:nvSpPr>
            <p:spPr>
              <a:xfrm>
                <a:off x="1693255" y="4611934"/>
                <a:ext cx="8891624" cy="1250022"/>
              </a:xfrm>
              <a:prstGeom prst="rect">
                <a:avLst/>
              </a:prstGeom>
              <a:blipFill rotWithShape="1">
                <a:blip r:embed="rId6"/>
                <a:stretch>
                  <a:fillRect l="-2126" t="-7805" b="-17561"/>
                </a:stretch>
              </a:blipFill>
            </p:spPr>
            <p:txBody>
              <a:bodyPr/>
              <a:lstStyle/>
              <a:p>
                <a:r>
                  <a:rPr lang="ru-RU">
                    <a:noFill/>
                  </a:rPr>
                  <a:t> </a:t>
                </a:r>
              </a:p>
            </p:txBody>
          </p:sp>
        </mc:Fallback>
      </mc:AlternateContent>
      <p:sp>
        <p:nvSpPr>
          <p:cNvPr id="17" name="Прямоугольник 16"/>
          <p:cNvSpPr/>
          <p:nvPr/>
        </p:nvSpPr>
        <p:spPr>
          <a:xfrm>
            <a:off x="14390234" y="7126027"/>
            <a:ext cx="5024132" cy="646331"/>
          </a:xfrm>
          <a:prstGeom prst="rect">
            <a:avLst/>
          </a:prstGeom>
        </p:spPr>
        <p:txBody>
          <a:bodyPr wrap="none">
            <a:spAutoFit/>
          </a:bodyPr>
          <a:lstStyle/>
          <a:p>
            <a:r>
              <a:rPr lang="ru-RU" sz="3600" u="sng" dirty="0" smtClean="0"/>
              <a:t>в активном состоянии</a:t>
            </a:r>
            <a:r>
              <a:rPr lang="ru-RU" sz="3600" dirty="0" smtClean="0"/>
              <a:t>:</a:t>
            </a:r>
            <a:endParaRPr lang="ru-RU" sz="3600" dirty="0"/>
          </a:p>
        </p:txBody>
      </p:sp>
      <mc:AlternateContent xmlns:mc="http://schemas.openxmlformats.org/markup-compatibility/2006">
        <mc:Choice xmlns:a14="http://schemas.microsoft.com/office/drawing/2010/main" Requires="a14">
          <p:sp>
            <p:nvSpPr>
              <p:cNvPr id="18" name="Прямоугольник 17"/>
              <p:cNvSpPr/>
              <p:nvPr/>
            </p:nvSpPr>
            <p:spPr>
              <a:xfrm>
                <a:off x="11709369" y="5236945"/>
                <a:ext cx="10902364" cy="1754326"/>
              </a:xfrm>
              <a:prstGeom prst="rect">
                <a:avLst/>
              </a:prstGeom>
            </p:spPr>
            <p:txBody>
              <a:bodyPr wrap="square">
                <a:spAutoFit/>
              </a:bodyPr>
              <a:lstStyle/>
              <a:p>
                <a:pPr algn="l"/>
                <a14:m>
                  <m:oMath xmlns:m="http://schemas.openxmlformats.org/officeDocument/2006/math">
                    <m:r>
                      <a:rPr lang="ru-RU" sz="3600" b="1" i="1" smtClean="0">
                        <a:latin typeface="Cambria Math"/>
                      </a:rPr>
                      <m:t>𝒄</m:t>
                    </m:r>
                    <m:r>
                      <a:rPr lang="ru-RU" sz="3600" b="1" i="1" smtClean="0">
                        <a:latin typeface="Cambria Math"/>
                      </a:rPr>
                      <m:t>−</m:t>
                    </m:r>
                  </m:oMath>
                </a14:m>
                <a:r>
                  <a:rPr lang="ru-RU" sz="3600" dirty="0" smtClean="0"/>
                  <a:t>величина, отражающая скорость энергопотребления цветовой палитры элемента,</a:t>
                </a:r>
                <a:endParaRPr lang="ru-RU" sz="3600" dirty="0"/>
              </a:p>
              <a:p>
                <a:pPr algn="l"/>
                <a14:m>
                  <m:oMath xmlns:m="http://schemas.openxmlformats.org/officeDocument/2006/math">
                    <m:r>
                      <a:rPr lang="ru-RU" sz="3600" b="1" i="1">
                        <a:latin typeface="Cambria Math"/>
                      </a:rPr>
                      <m:t>𝒔</m:t>
                    </m:r>
                    <m:r>
                      <a:rPr lang="ru-RU" sz="3600" b="0" i="0" smtClean="0">
                        <a:latin typeface="Cambria Math"/>
                      </a:rPr>
                      <m:t>−</m:t>
                    </m:r>
                  </m:oMath>
                </a14:m>
                <a:r>
                  <a:rPr lang="ru-RU" sz="3600" dirty="0" smtClean="0"/>
                  <a:t> </a:t>
                </a:r>
                <a:r>
                  <a:rPr lang="ru-RU" sz="3600" dirty="0"/>
                  <a:t>размер изображения </a:t>
                </a:r>
                <a:r>
                  <a:rPr lang="ru-RU" sz="3600" dirty="0" smtClean="0"/>
                  <a:t>элемента.</a:t>
                </a:r>
                <a:endParaRPr lang="ru-RU" sz="3600" dirty="0"/>
              </a:p>
            </p:txBody>
          </p:sp>
        </mc:Choice>
        <mc:Fallback>
          <p:sp>
            <p:nvSpPr>
              <p:cNvPr id="18" name="Прямоугольник 17"/>
              <p:cNvSpPr>
                <a:spLocks noRot="1" noChangeAspect="1" noMove="1" noResize="1" noEditPoints="1" noAdjustHandles="1" noChangeArrowheads="1" noChangeShapeType="1" noTextEdit="1"/>
              </p:cNvSpPr>
              <p:nvPr/>
            </p:nvSpPr>
            <p:spPr>
              <a:xfrm>
                <a:off x="11709369" y="5236945"/>
                <a:ext cx="10902364" cy="1754326"/>
              </a:xfrm>
              <a:prstGeom prst="rect">
                <a:avLst/>
              </a:prstGeom>
              <a:blipFill rotWithShape="1">
                <a:blip r:embed="rId7"/>
                <a:stretch>
                  <a:fillRect l="-1734" t="-5208" b="-1215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11328176" y="9009730"/>
                <a:ext cx="11379263" cy="1200329"/>
              </a:xfrm>
              <a:prstGeom prst="rect">
                <a:avLst/>
              </a:prstGeom>
            </p:spPr>
            <p:txBody>
              <a:bodyPr wrap="square">
                <a:spAutoFit/>
              </a:bodyPr>
              <a:lstStyle/>
              <a:p>
                <a:pPr algn="l"/>
                <a14:m>
                  <m:oMath xmlns:m="http://schemas.openxmlformats.org/officeDocument/2006/math">
                    <m:sSub>
                      <m:sSubPr>
                        <m:ctrlPr>
                          <a:rPr lang="ru-RU" sz="3600" b="1" i="1" smtClean="0">
                            <a:latin typeface="Cambria Math"/>
                          </a:rPr>
                        </m:ctrlPr>
                      </m:sSubPr>
                      <m:e>
                        <m:r>
                          <a:rPr lang="ru-RU" sz="3600" b="1" i="1" smtClean="0">
                            <a:latin typeface="Cambria Math"/>
                          </a:rPr>
                          <m:t>  </m:t>
                        </m:r>
                        <m:r>
                          <a:rPr lang="en-US" sz="3600" b="1" i="1">
                            <a:latin typeface="Cambria Math"/>
                          </a:rPr>
                          <m:t>𝒌</m:t>
                        </m:r>
                      </m:e>
                      <m:sub>
                        <m:r>
                          <a:rPr lang="ru-RU" sz="3600" b="1" i="1">
                            <a:latin typeface="Cambria Math"/>
                          </a:rPr>
                          <m:t>𝒊</m:t>
                        </m:r>
                      </m:sub>
                    </m:sSub>
                    <m:r>
                      <a:rPr lang="ru-RU" sz="3600" b="0" i="1" smtClean="0">
                        <a:latin typeface="Cambria Math"/>
                      </a:rPr>
                      <m:t> </m:t>
                    </m:r>
                  </m:oMath>
                </a14:m>
                <a:r>
                  <a:rPr lang="ru-RU" sz="3600" dirty="0" smtClean="0"/>
                  <a:t>отражает скорость </a:t>
                </a:r>
                <a:r>
                  <a:rPr lang="ru-RU" sz="3600" dirty="0"/>
                  <a:t>энергопотребления </a:t>
                </a:r>
                <a:r>
                  <a:rPr lang="ru-RU" sz="3600" dirty="0" smtClean="0"/>
                  <a:t>элемента</a:t>
                </a:r>
              </a:p>
              <a:p>
                <a:pPr algn="l"/>
                <a:r>
                  <a:rPr lang="ru-RU" sz="3600" dirty="0" smtClean="0"/>
                  <a:t> </a:t>
                </a:r>
                <a:r>
                  <a:rPr lang="ru-RU" sz="3600" dirty="0"/>
                  <a:t>в момент </a:t>
                </a:r>
                <a:r>
                  <a:rPr lang="ru-RU" sz="3600" dirty="0" smtClean="0"/>
                  <a:t>взаимодействия </a:t>
                </a:r>
                <a:r>
                  <a:rPr lang="ru-RU" sz="3600" dirty="0"/>
                  <a:t>с </a:t>
                </a:r>
                <a:r>
                  <a:rPr lang="ru-RU" sz="3600" dirty="0" smtClean="0"/>
                  <a:t>пользователем</a:t>
                </a:r>
                <a:endParaRPr lang="ru-RU" sz="3600"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11328176" y="9009730"/>
                <a:ext cx="11379263" cy="1200329"/>
              </a:xfrm>
              <a:prstGeom prst="rect">
                <a:avLst/>
              </a:prstGeom>
              <a:blipFill rotWithShape="1">
                <a:blip r:embed="rId8"/>
                <a:stretch>
                  <a:fillRect l="-482" t="-7614" r="-1446" b="-1827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Прямоугольник 21"/>
              <p:cNvSpPr/>
              <p:nvPr/>
            </p:nvSpPr>
            <p:spPr>
              <a:xfrm>
                <a:off x="15300572" y="4393619"/>
                <a:ext cx="3176319" cy="707886"/>
              </a:xfrm>
              <a:prstGeom prst="rect">
                <a:avLst/>
              </a:prstGeom>
            </p:spPr>
            <p:txBody>
              <a:bodyPr wrap="none">
                <a:spAutoFit/>
              </a:bodyPr>
              <a:lstStyle/>
              <a:p>
                <a14:m>
                  <m:oMath xmlns:m="http://schemas.openxmlformats.org/officeDocument/2006/math">
                    <m:sSub>
                      <m:sSubPr>
                        <m:ctrlPr>
                          <a:rPr lang="ru-RU" sz="4000" b="1" i="1">
                            <a:latin typeface="Cambria Math"/>
                          </a:rPr>
                        </m:ctrlPr>
                      </m:sSubPr>
                      <m:e>
                        <m:r>
                          <a:rPr lang="en-US" sz="4000" b="1" i="1">
                            <a:latin typeface="Cambria Math"/>
                          </a:rPr>
                          <m:t>𝒑</m:t>
                        </m:r>
                      </m:e>
                      <m:sub>
                        <m:r>
                          <a:rPr lang="en-US" sz="4000" b="1" i="1">
                            <a:latin typeface="Cambria Math"/>
                          </a:rPr>
                          <m:t>𝒊</m:t>
                        </m:r>
                      </m:sub>
                    </m:sSub>
                    <m:r>
                      <a:rPr lang="ru-RU" sz="4000" b="1" i="1">
                        <a:latin typeface="Cambria Math"/>
                      </a:rPr>
                      <m:t>=</m:t>
                    </m:r>
                    <m:r>
                      <a:rPr lang="en-US" sz="4000" b="1" i="1">
                        <a:latin typeface="Cambria Math"/>
                      </a:rPr>
                      <m:t>𝒄</m:t>
                    </m:r>
                    <m:r>
                      <a:rPr lang="ru-RU" sz="4000" b="1" i="1">
                        <a:latin typeface="Cambria Math"/>
                      </a:rPr>
                      <m:t>∗</m:t>
                    </m:r>
                    <m:r>
                      <a:rPr lang="en-US" sz="4000" b="1" i="1">
                        <a:latin typeface="Cambria Math"/>
                      </a:rPr>
                      <m:t>𝒔</m:t>
                    </m:r>
                  </m:oMath>
                </a14:m>
                <a:r>
                  <a:rPr lang="ru-RU" sz="4000" b="1" i="1" dirty="0"/>
                  <a:t> </a:t>
                </a:r>
                <a:r>
                  <a:rPr lang="ru-RU" sz="4000" i="1" dirty="0"/>
                  <a:t> </a:t>
                </a:r>
                <a:r>
                  <a:rPr lang="ru-RU" sz="3600" i="1" dirty="0"/>
                  <a:t>(5)</a:t>
                </a:r>
                <a:endParaRPr lang="ru-RU" sz="3600"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15300572" y="4393619"/>
                <a:ext cx="3176319" cy="707886"/>
              </a:xfrm>
              <a:prstGeom prst="rect">
                <a:avLst/>
              </a:prstGeom>
              <a:blipFill rotWithShape="1">
                <a:blip r:embed="rId9"/>
                <a:stretch>
                  <a:fillRect t="-6034" r="-5182" b="-30172"/>
                </a:stretch>
              </a:blipFill>
            </p:spPr>
            <p:txBody>
              <a:bodyPr/>
              <a:lstStyle/>
              <a:p>
                <a:r>
                  <a:rPr lang="ru-RU">
                    <a:noFill/>
                  </a:rPr>
                  <a:t> </a:t>
                </a:r>
              </a:p>
            </p:txBody>
          </p:sp>
        </mc:Fallback>
      </mc:AlternateContent>
      <p:sp>
        <p:nvSpPr>
          <p:cNvPr id="23" name="Прямоугольник 22"/>
          <p:cNvSpPr/>
          <p:nvPr/>
        </p:nvSpPr>
        <p:spPr>
          <a:xfrm>
            <a:off x="1284152" y="2862078"/>
            <a:ext cx="9323671" cy="5065419"/>
          </a:xfrm>
          <a:prstGeom prst="rect">
            <a:avLst/>
          </a:prstGeom>
          <a:noFill/>
          <a:ln w="3810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5" name="Прямоугольник 24"/>
          <p:cNvSpPr/>
          <p:nvPr/>
        </p:nvSpPr>
        <p:spPr>
          <a:xfrm>
            <a:off x="1226605" y="8360880"/>
            <a:ext cx="9381217" cy="2902675"/>
          </a:xfrm>
          <a:prstGeom prst="rect">
            <a:avLst/>
          </a:prstGeom>
          <a:noFill/>
          <a:ln w="381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3" name="Прямоугольник 2"/>
          <p:cNvSpPr/>
          <p:nvPr/>
        </p:nvSpPr>
        <p:spPr>
          <a:xfrm>
            <a:off x="11327904" y="2862078"/>
            <a:ext cx="11379535" cy="8401478"/>
          </a:xfrm>
          <a:prstGeom prst="rect">
            <a:avLst/>
          </a:prstGeom>
          <a:noFill/>
          <a:ln w="5715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
        <p:nvSpPr>
          <p:cNvPr id="21" name="Прямоугольник 20"/>
          <p:cNvSpPr/>
          <p:nvPr/>
        </p:nvSpPr>
        <p:spPr>
          <a:xfrm>
            <a:off x="1587236" y="5861956"/>
            <a:ext cx="8879044" cy="1754326"/>
          </a:xfrm>
          <a:prstGeom prst="rect">
            <a:avLst/>
          </a:prstGeom>
        </p:spPr>
        <p:txBody>
          <a:bodyPr wrap="square">
            <a:spAutoFit/>
          </a:bodyPr>
          <a:lstStyle/>
          <a:p>
            <a:pPr algn="l"/>
            <a:r>
              <a:rPr lang="ru-RU" sz="3600" dirty="0"/>
              <a:t>в</a:t>
            </a:r>
            <a:r>
              <a:rPr lang="ru-RU" sz="3600" dirty="0" smtClean="0"/>
              <a:t> </a:t>
            </a:r>
            <a:r>
              <a:rPr lang="ru-RU" sz="3600" u="sng" dirty="0" smtClean="0"/>
              <a:t>активном</a:t>
            </a:r>
            <a:r>
              <a:rPr lang="ru-RU" sz="3600" dirty="0" smtClean="0"/>
              <a:t> состоянии</a:t>
            </a:r>
            <a:r>
              <a:rPr lang="ru-RU" sz="3600" dirty="0"/>
              <a:t> </a:t>
            </a:r>
            <a:r>
              <a:rPr lang="ru-RU" sz="3600" dirty="0" smtClean="0"/>
              <a:t>элемента происходит его взаимодействие с пользователем</a:t>
            </a:r>
            <a:endParaRPr lang="ru-RU" sz="3600" dirty="0"/>
          </a:p>
        </p:txBody>
      </p:sp>
    </p:spTree>
    <p:extLst>
      <p:ext uri="{BB962C8B-B14F-4D97-AF65-F5344CB8AC3E}">
        <p14:creationId xmlns:p14="http://schemas.microsoft.com/office/powerpoint/2010/main" val="50363491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5"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marL="304800" indent="-304800" algn="l">
              <a:spcBef>
                <a:spcPts val="2800"/>
              </a:spcBef>
              <a:buSzPct val="100000"/>
              <a:buChar char="•"/>
              <a:defRPr sz="2800">
                <a:solidFill>
                  <a:srgbClr val="253957"/>
                </a:solidFill>
                <a:latin typeface="+mn-lt"/>
                <a:ea typeface="+mn-ea"/>
                <a:cs typeface="+mn-cs"/>
                <a:sym typeface="Arial Narrow"/>
              </a:defRPr>
            </a:pPr>
            <a:endParaRPr dirty="0"/>
          </a:p>
        </p:txBody>
      </p:sp>
      <p:sp>
        <p:nvSpPr>
          <p:cNvPr id="87" name="Очень крутой заголовок…"/>
          <p:cNvSpPr txBox="1"/>
          <p:nvPr/>
        </p:nvSpPr>
        <p:spPr>
          <a:xfrm>
            <a:off x="2878592" y="521296"/>
            <a:ext cx="21489608"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Метод измерения</a:t>
            </a:r>
          </a:p>
          <a:p>
            <a:pPr algn="l">
              <a:defRPr sz="7000" b="1" cap="all">
                <a:solidFill>
                  <a:srgbClr val="253957"/>
                </a:solidFill>
                <a:latin typeface="+mn-lt"/>
                <a:ea typeface="+mn-ea"/>
                <a:cs typeface="+mn-cs"/>
                <a:sym typeface="Arial Narrow"/>
              </a:defRPr>
            </a:pPr>
            <a:r>
              <a:rPr lang="ru-RU" dirty="0" smtClean="0"/>
              <a:t> </a:t>
            </a:r>
            <a:endParaRPr dirty="0"/>
          </a:p>
        </p:txBody>
      </p:sp>
      <p:sp>
        <p:nvSpPr>
          <p:cNvPr id="88" name="Заголовок основного текста"/>
          <p:cNvSpPr txBox="1"/>
          <p:nvPr/>
        </p:nvSpPr>
        <p:spPr>
          <a:xfrm>
            <a:off x="1201065" y="5820994"/>
            <a:ext cx="16073438"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89"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1"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mc:AlternateContent xmlns:mc="http://schemas.openxmlformats.org/markup-compatibility/2006">
        <mc:Choice xmlns:a14="http://schemas.microsoft.com/office/drawing/2010/main" Requires="a14">
          <p:sp>
            <p:nvSpPr>
              <p:cNvPr id="2" name="TextBox 1"/>
              <p:cNvSpPr txBox="1"/>
              <p:nvPr/>
            </p:nvSpPr>
            <p:spPr>
              <a:xfrm>
                <a:off x="3443028" y="4344690"/>
                <a:ext cx="17281920" cy="1714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14:m>
                  <m:oMathPara xmlns:m="http://schemas.openxmlformats.org/officeDocument/2006/math">
                    <m:oMathParaPr>
                      <m:jc m:val="centerGroup"/>
                    </m:oMathParaPr>
                    <m:oMath xmlns:m="http://schemas.openxmlformats.org/officeDocument/2006/math">
                      <m:r>
                        <a:rPr lang="ru-RU" b="1" i="1">
                          <a:latin typeface="Cambria Math"/>
                        </a:rPr>
                        <m:t>𝐄𝐧𝐞𝐫𝐠𝐲𝐂𝐨𝐧𝐬</m:t>
                      </m:r>
                      <m:r>
                        <a:rPr lang="ru-RU" b="1">
                          <a:latin typeface="Cambria Math"/>
                        </a:rPr>
                        <m:t>=</m:t>
                      </m:r>
                      <m:f>
                        <m:fPr>
                          <m:ctrlPr>
                            <a:rPr lang="ru-RU" b="1" i="1">
                              <a:latin typeface="Cambria Math"/>
                            </a:rPr>
                          </m:ctrlPr>
                        </m:fPr>
                        <m:num>
                          <m:sSub>
                            <m:sSubPr>
                              <m:ctrlPr>
                                <a:rPr lang="ru-RU" b="1" i="1">
                                  <a:latin typeface="Cambria Math"/>
                                </a:rPr>
                              </m:ctrlPr>
                            </m:sSubPr>
                            <m:e>
                              <m:r>
                                <a:rPr lang="ru-RU" b="1" i="1">
                                  <a:latin typeface="Cambria Math"/>
                                </a:rPr>
                                <m:t>𝐄</m:t>
                              </m:r>
                            </m:e>
                            <m:sub>
                              <m:r>
                                <a:rPr lang="ru-RU" b="1">
                                  <a:latin typeface="Cambria Math"/>
                                </a:rPr>
                                <m:t>𝟎</m:t>
                              </m:r>
                            </m:sub>
                          </m:sSub>
                          <m:r>
                            <a:rPr lang="ru-RU" b="1">
                              <a:latin typeface="Cambria Math"/>
                            </a:rPr>
                            <m:t>−</m:t>
                          </m:r>
                          <m:r>
                            <a:rPr lang="ru-RU" b="1" i="1">
                              <a:latin typeface="Cambria Math"/>
                            </a:rPr>
                            <m:t>𝐄</m:t>
                          </m:r>
                        </m:num>
                        <m:den>
                          <m:r>
                            <a:rPr lang="ru-RU" b="1" i="1">
                              <a:latin typeface="Cambria Math"/>
                            </a:rPr>
                            <m:t>𝐭</m:t>
                          </m:r>
                          <m:sSub>
                            <m:sSubPr>
                              <m:ctrlPr>
                                <a:rPr lang="ru-RU" b="1" i="1">
                                  <a:latin typeface="Cambria Math"/>
                                </a:rPr>
                              </m:ctrlPr>
                            </m:sSubPr>
                            <m:e>
                              <m:r>
                                <a:rPr lang="ru-RU" b="1">
                                  <a:latin typeface="Cambria Math"/>
                                </a:rPr>
                                <m:t>−</m:t>
                              </m:r>
                              <m:r>
                                <a:rPr lang="ru-RU" b="1" i="1">
                                  <a:latin typeface="Cambria Math"/>
                                </a:rPr>
                                <m:t>𝐭</m:t>
                              </m:r>
                            </m:e>
                            <m:sub>
                              <m:r>
                                <a:rPr lang="ru-RU" b="1">
                                  <a:latin typeface="Cambria Math"/>
                                </a:rPr>
                                <m:t>𝟎</m:t>
                              </m:r>
                            </m:sub>
                          </m:sSub>
                        </m:den>
                      </m:f>
                    </m:oMath>
                  </m:oMathPara>
                </a14:m>
                <a:endParaRPr lang="ru-RU" b="1" dirty="0"/>
              </a:p>
            </p:txBody>
          </p:sp>
        </mc:Choice>
        <mc:Fallback>
          <p:sp>
            <p:nvSpPr>
              <p:cNvPr id="2" name="TextBox 1"/>
              <p:cNvSpPr txBox="1">
                <a:spLocks noRot="1" noChangeAspect="1" noMove="1" noResize="1" noEditPoints="1" noAdjustHandles="1" noChangeArrowheads="1" noChangeShapeType="1" noTextEdit="1"/>
              </p:cNvSpPr>
              <p:nvPr/>
            </p:nvSpPr>
            <p:spPr>
              <a:xfrm>
                <a:off x="3443028" y="4344690"/>
                <a:ext cx="17281920" cy="1714251"/>
              </a:xfrm>
              <a:prstGeom prst="rect">
                <a:avLst/>
              </a:prstGeom>
              <a:blipFill rotWithShape="1">
                <a:blip r:embed="rId3"/>
                <a:stretch>
                  <a:fillRect/>
                </a:stretch>
              </a:blipFill>
              <a:ln w="12700" cap="flat">
                <a:noFill/>
                <a:miter lim="400000"/>
              </a:ln>
              <a:effectLst/>
            </p:spPr>
            <p:txBody>
              <a:bodyPr/>
              <a:lstStyle/>
              <a:p>
                <a:r>
                  <a:rPr lang="ru-RU">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2426185" y="7708321"/>
                <a:ext cx="16777863" cy="3222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14:m>
                  <m:oMath xmlns:m="http://schemas.openxmlformats.org/officeDocument/2006/math">
                    <m:sSub>
                      <m:sSubPr>
                        <m:ctrlPr>
                          <a:rPr lang="ru-RU" i="1" smtClean="0">
                            <a:latin typeface="Cambria Math"/>
                          </a:rPr>
                        </m:ctrlPr>
                      </m:sSubPr>
                      <m:e>
                        <m:r>
                          <a:rPr lang="en-US" i="1">
                            <a:latin typeface="Cambria Math"/>
                          </a:rPr>
                          <m:t>𝐸</m:t>
                        </m:r>
                      </m:e>
                      <m:sub>
                        <m:r>
                          <a:rPr lang="ru-RU" i="1">
                            <a:latin typeface="Cambria Math"/>
                          </a:rPr>
                          <m:t>0</m:t>
                        </m:r>
                      </m:sub>
                    </m:sSub>
                    <m:r>
                      <a:rPr lang="ru-RU" i="1">
                        <a:latin typeface="Cambria Math"/>
                      </a:rPr>
                      <m:t>− </m:t>
                    </m:r>
                  </m:oMath>
                </a14:m>
                <a:r>
                  <a:rPr lang="ru-RU" dirty="0"/>
                  <a:t>значение заряда батареи в начале </a:t>
                </a:r>
                <a:r>
                  <a:rPr lang="ru-RU" dirty="0" smtClean="0"/>
                  <a:t>теста (</a:t>
                </a:r>
                <a:r>
                  <a:rPr lang="ru-RU" dirty="0" err="1" smtClean="0"/>
                  <a:t>mW</a:t>
                </a:r>
                <a:r>
                  <a:rPr lang="en-US" dirty="0" smtClean="0"/>
                  <a:t>h</a:t>
                </a:r>
                <a:r>
                  <a:rPr lang="ru-RU" dirty="0" smtClean="0"/>
                  <a:t>),</a:t>
                </a:r>
                <a:endParaRPr lang="ru-RU" dirty="0"/>
              </a:p>
              <a:p>
                <a:pPr algn="l"/>
                <a14:m>
                  <m:oMath xmlns:m="http://schemas.openxmlformats.org/officeDocument/2006/math">
                    <m:sSub>
                      <m:sSubPr>
                        <m:ctrlPr>
                          <a:rPr lang="ru-RU" i="1">
                            <a:latin typeface="Cambria Math"/>
                          </a:rPr>
                        </m:ctrlPr>
                      </m:sSubPr>
                      <m:e>
                        <m:r>
                          <a:rPr lang="en-US" i="1">
                            <a:latin typeface="Cambria Math"/>
                          </a:rPr>
                          <m:t>𝑡</m:t>
                        </m:r>
                      </m:e>
                      <m:sub>
                        <m:r>
                          <a:rPr lang="ru-RU" i="1">
                            <a:latin typeface="Cambria Math"/>
                          </a:rPr>
                          <m:t>0</m:t>
                        </m:r>
                      </m:sub>
                    </m:sSub>
                  </m:oMath>
                </a14:m>
                <a:r>
                  <a:rPr lang="en-US" dirty="0"/>
                  <a:t> </a:t>
                </a:r>
                <a14:m>
                  <m:oMath xmlns:m="http://schemas.openxmlformats.org/officeDocument/2006/math">
                    <m:r>
                      <a:rPr lang="ru-RU" i="1">
                        <a:latin typeface="Cambria Math"/>
                      </a:rPr>
                      <m:t>−</m:t>
                    </m:r>
                  </m:oMath>
                </a14:m>
                <a:r>
                  <a:rPr lang="ru-RU" dirty="0"/>
                  <a:t> время начала </a:t>
                </a:r>
                <a:r>
                  <a:rPr lang="ru-RU" dirty="0" smtClean="0"/>
                  <a:t>теста (</a:t>
                </a:r>
                <a:r>
                  <a:rPr lang="ru-RU" dirty="0" err="1"/>
                  <a:t>ms</a:t>
                </a:r>
                <a:r>
                  <a:rPr lang="ru-RU" dirty="0" smtClean="0"/>
                  <a:t>),</a:t>
                </a:r>
                <a:endParaRPr lang="ru-RU" dirty="0"/>
              </a:p>
              <a:p>
                <a:pPr algn="l"/>
                <a14:m>
                  <m:oMath xmlns:m="http://schemas.openxmlformats.org/officeDocument/2006/math">
                    <m:sSub>
                      <m:sSubPr>
                        <m:ctrlPr>
                          <a:rPr lang="ru-RU" i="1">
                            <a:latin typeface="Cambria Math"/>
                          </a:rPr>
                        </m:ctrlPr>
                      </m:sSubPr>
                      <m:e>
                        <m:r>
                          <a:rPr lang="en-US" i="1">
                            <a:latin typeface="Cambria Math"/>
                          </a:rPr>
                          <m:t>𝑡</m:t>
                        </m:r>
                      </m:e>
                      <m:sub>
                        <m:r>
                          <a:rPr lang="en-US" i="1">
                            <a:latin typeface="Cambria Math"/>
                          </a:rPr>
                          <m:t> </m:t>
                        </m:r>
                        <m:r>
                          <a:rPr lang="ru-RU" b="0" i="1" smtClean="0">
                            <a:latin typeface="Cambria Math"/>
                          </a:rPr>
                          <m:t>  </m:t>
                        </m:r>
                      </m:sub>
                    </m:sSub>
                    <m:r>
                      <a:rPr lang="ru-RU" i="1">
                        <a:latin typeface="Cambria Math"/>
                      </a:rPr>
                      <m:t>−</m:t>
                    </m:r>
                  </m:oMath>
                </a14:m>
                <a:r>
                  <a:rPr lang="ru-RU" dirty="0"/>
                  <a:t> время </a:t>
                </a:r>
                <a:r>
                  <a:rPr lang="ru-RU" dirty="0" smtClean="0"/>
                  <a:t>в момент завершения теста (</a:t>
                </a:r>
                <a:r>
                  <a:rPr lang="ru-RU" dirty="0" err="1" smtClean="0"/>
                  <a:t>ms</a:t>
                </a:r>
                <a:r>
                  <a:rPr lang="ru-RU" dirty="0" smtClean="0"/>
                  <a:t>),</a:t>
                </a:r>
                <a:r>
                  <a:rPr lang="en-US" dirty="0"/>
                  <a:t/>
                </a:r>
                <a:br>
                  <a:rPr lang="en-US" dirty="0"/>
                </a:br>
                <a14:m>
                  <m:oMath xmlns:m="http://schemas.openxmlformats.org/officeDocument/2006/math">
                    <m:sSup>
                      <m:sSupPr>
                        <m:ctrlPr>
                          <a:rPr lang="ru-RU" i="1">
                            <a:latin typeface="Cambria Math"/>
                          </a:rPr>
                        </m:ctrlPr>
                      </m:sSupPr>
                      <m:e>
                        <m:r>
                          <a:rPr lang="ru-RU" i="1">
                            <a:latin typeface="Cambria Math"/>
                          </a:rPr>
                          <m:t>𝐸</m:t>
                        </m:r>
                      </m:e>
                      <m:sup>
                        <m:r>
                          <a:rPr lang="ru-RU" i="1">
                            <a:latin typeface="Cambria Math"/>
                          </a:rPr>
                          <m:t> </m:t>
                        </m:r>
                      </m:sup>
                    </m:sSup>
                    <m:r>
                      <a:rPr lang="ru-RU" i="1">
                        <a:latin typeface="Cambria Math"/>
                      </a:rPr>
                      <m:t>− </m:t>
                    </m:r>
                  </m:oMath>
                </a14:m>
                <a:r>
                  <a:rPr lang="ru-RU" dirty="0"/>
                  <a:t>значения заряда батареи после проведения теста.</a:t>
                </a:r>
              </a:p>
            </p:txBody>
          </p:sp>
        </mc:Choice>
        <mc:Fallback>
          <p:sp>
            <p:nvSpPr>
              <p:cNvPr id="3" name="TextBox 2"/>
              <p:cNvSpPr txBox="1">
                <a:spLocks noRot="1" noChangeAspect="1" noMove="1" noResize="1" noEditPoints="1" noAdjustHandles="1" noChangeArrowheads="1" noChangeShapeType="1" noTextEdit="1"/>
              </p:cNvSpPr>
              <p:nvPr/>
            </p:nvSpPr>
            <p:spPr>
              <a:xfrm>
                <a:off x="2426185" y="7708321"/>
                <a:ext cx="16777863" cy="3222035"/>
              </a:xfrm>
              <a:prstGeom prst="rect">
                <a:avLst/>
              </a:prstGeom>
              <a:blipFill rotWithShape="1">
                <a:blip r:embed="rId4"/>
                <a:stretch>
                  <a:fillRect t="-3214" r="-654" b="-9074"/>
                </a:stretch>
              </a:blipFill>
              <a:ln w="12700" cap="flat">
                <a:noFill/>
                <a:miter lim="400000"/>
              </a:ln>
              <a:effectLst/>
            </p:spPr>
            <p:txBody>
              <a:bodyPr/>
              <a:lstStyle/>
              <a:p>
                <a:r>
                  <a:rPr lang="ru-RU">
                    <a:noFill/>
                  </a:rPr>
                  <a:t> </a:t>
                </a:r>
              </a:p>
            </p:txBody>
          </p:sp>
        </mc:Fallback>
      </mc:AlternateContent>
      <p:sp>
        <p:nvSpPr>
          <p:cNvPr id="4" name="Номер слайда 3"/>
          <p:cNvSpPr>
            <a:spLocks noGrp="1"/>
          </p:cNvSpPr>
          <p:nvPr>
            <p:ph type="sldNum" sz="quarter" idx="2"/>
          </p:nvPr>
        </p:nvSpPr>
        <p:spPr/>
        <p:txBody>
          <a:bodyPr/>
          <a:lstStyle/>
          <a:p>
            <a:fld id="{86CB4B4D-7CA3-9044-876B-883B54F8677D}" type="slidenum">
              <a:rPr lang="ru-RU" smtClean="0"/>
              <a:t>8</a:t>
            </a:fld>
            <a:endParaRPr lang="ru-RU"/>
          </a:p>
        </p:txBody>
      </p:sp>
      <p:sp>
        <p:nvSpPr>
          <p:cNvPr id="5" name="Прямоугольник 4"/>
          <p:cNvSpPr/>
          <p:nvPr/>
        </p:nvSpPr>
        <p:spPr>
          <a:xfrm>
            <a:off x="7943528" y="3689648"/>
            <a:ext cx="8280920" cy="3024336"/>
          </a:xfrm>
          <a:prstGeom prst="rect">
            <a:avLst/>
          </a:prstGeom>
          <a:noFill/>
          <a:ln w="5715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1201065" y="7680918"/>
            <a:ext cx="21506375" cy="4842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marL="304800" indent="-304800" algn="l">
              <a:spcBef>
                <a:spcPts val="2800"/>
              </a:spcBef>
              <a:buSzPct val="100000"/>
              <a:buChar char="•"/>
              <a:defRPr sz="2800">
                <a:solidFill>
                  <a:srgbClr val="253957"/>
                </a:solidFill>
                <a:latin typeface="+mn-lt"/>
                <a:ea typeface="+mn-ea"/>
                <a:cs typeface="+mn-cs"/>
                <a:sym typeface="Arial Narrow"/>
              </a:defRPr>
            </a:pPr>
            <a:endParaRPr dirty="0"/>
          </a:p>
        </p:txBody>
      </p:sp>
      <p:sp>
        <p:nvSpPr>
          <p:cNvPr id="87" name="Очень крутой заголовок…"/>
          <p:cNvSpPr txBox="1"/>
          <p:nvPr/>
        </p:nvSpPr>
        <p:spPr>
          <a:xfrm>
            <a:off x="2749096" y="586180"/>
            <a:ext cx="21489608" cy="231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smtClean="0"/>
              <a:t>Параметры устройства</a:t>
            </a:r>
          </a:p>
          <a:p>
            <a:pPr algn="l">
              <a:defRPr sz="7000" b="1" cap="all">
                <a:solidFill>
                  <a:srgbClr val="253957"/>
                </a:solidFill>
                <a:latin typeface="+mn-lt"/>
                <a:ea typeface="+mn-ea"/>
                <a:cs typeface="+mn-cs"/>
                <a:sym typeface="Arial Narrow"/>
              </a:defRPr>
            </a:pPr>
            <a:r>
              <a:rPr lang="ru-RU" dirty="0" smtClean="0"/>
              <a:t> </a:t>
            </a:r>
            <a:endParaRPr dirty="0"/>
          </a:p>
        </p:txBody>
      </p:sp>
      <p:sp>
        <p:nvSpPr>
          <p:cNvPr id="88" name="Заголовок основного текста"/>
          <p:cNvSpPr txBox="1"/>
          <p:nvPr/>
        </p:nvSpPr>
        <p:spPr>
          <a:xfrm>
            <a:off x="1201065" y="5820994"/>
            <a:ext cx="16073438" cy="1324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endParaRPr dirty="0"/>
          </a:p>
        </p:txBody>
      </p:sp>
      <p:sp>
        <p:nvSpPr>
          <p:cNvPr id="89"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91"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4" name="Номер слайда 3"/>
          <p:cNvSpPr>
            <a:spLocks noGrp="1"/>
          </p:cNvSpPr>
          <p:nvPr>
            <p:ph type="sldNum" sz="quarter" idx="2"/>
          </p:nvPr>
        </p:nvSpPr>
        <p:spPr/>
        <p:txBody>
          <a:bodyPr/>
          <a:lstStyle/>
          <a:p>
            <a:fld id="{86CB4B4D-7CA3-9044-876B-883B54F8677D}" type="slidenum">
              <a:rPr lang="ru-RU" smtClean="0"/>
              <a:t>9</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3876556602"/>
              </p:ext>
            </p:extLst>
          </p:nvPr>
        </p:nvGraphicFramePr>
        <p:xfrm>
          <a:off x="4847184" y="3977678"/>
          <a:ext cx="14689632" cy="7485978"/>
        </p:xfrm>
        <a:graphic>
          <a:graphicData uri="http://schemas.openxmlformats.org/drawingml/2006/table">
            <a:tbl>
              <a:tblPr firstRow="1" firstCol="1" bandRow="1">
                <a:tableStyleId>{5940675A-B579-460E-94D1-54222C63F5DA}</a:tableStyleId>
              </a:tblPr>
              <a:tblGrid>
                <a:gridCol w="7344030">
                  <a:extLst>
                    <a:ext uri="{9D8B030D-6E8A-4147-A177-3AD203B41FA5}">
                      <a16:colId xmlns:a16="http://schemas.microsoft.com/office/drawing/2014/main" xmlns="" val="3069191279"/>
                    </a:ext>
                  </a:extLst>
                </a:gridCol>
                <a:gridCol w="7345602">
                  <a:extLst>
                    <a:ext uri="{9D8B030D-6E8A-4147-A177-3AD203B41FA5}">
                      <a16:colId xmlns:a16="http://schemas.microsoft.com/office/drawing/2014/main" xmlns="" val="60428611"/>
                    </a:ext>
                  </a:extLst>
                </a:gridCol>
              </a:tblGrid>
              <a:tr h="1247663">
                <a:tc>
                  <a:txBody>
                    <a:bodyPr/>
                    <a:lstStyle/>
                    <a:p>
                      <a:pPr algn="just">
                        <a:lnSpc>
                          <a:spcPct val="150000"/>
                        </a:lnSpc>
                        <a:spcAft>
                          <a:spcPts val="0"/>
                        </a:spcAft>
                      </a:pPr>
                      <a:r>
                        <a:rPr lang="ru-RU" sz="4800" dirty="0" smtClean="0">
                          <a:effectLst/>
                        </a:rPr>
                        <a:t> </a:t>
                      </a:r>
                      <a:r>
                        <a:rPr lang="en-US" sz="4800" dirty="0" smtClean="0">
                          <a:effectLst/>
                        </a:rPr>
                        <a:t>Battery </a:t>
                      </a:r>
                      <a:r>
                        <a:rPr lang="en-US" sz="4800" dirty="0">
                          <a:effectLst/>
                        </a:rPr>
                        <a:t>Name</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ru-RU" sz="4800" dirty="0" smtClean="0">
                          <a:effectLst/>
                        </a:rPr>
                        <a:t> </a:t>
                      </a:r>
                      <a:r>
                        <a:rPr lang="en-US" sz="4800" dirty="0" smtClean="0">
                          <a:effectLst/>
                        </a:rPr>
                        <a:t>ASUS </a:t>
                      </a:r>
                      <a:r>
                        <a:rPr lang="en-US" sz="4800" dirty="0">
                          <a:effectLst/>
                        </a:rPr>
                        <a:t>Battery</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80180358"/>
                  </a:ext>
                </a:extLst>
              </a:tr>
              <a:tr h="1247663">
                <a:tc>
                  <a:txBody>
                    <a:bodyPr/>
                    <a:lstStyle/>
                    <a:p>
                      <a:pPr algn="just">
                        <a:lnSpc>
                          <a:spcPct val="150000"/>
                        </a:lnSpc>
                        <a:spcAft>
                          <a:spcPts val="0"/>
                        </a:spcAft>
                      </a:pPr>
                      <a:r>
                        <a:rPr lang="ru-RU" sz="4800" dirty="0" smtClean="0">
                          <a:effectLst/>
                        </a:rPr>
                        <a:t> </a:t>
                      </a:r>
                      <a:r>
                        <a:rPr lang="en-US" sz="4800" dirty="0" smtClean="0">
                          <a:effectLst/>
                        </a:rPr>
                        <a:t>Manufacture </a:t>
                      </a:r>
                      <a:r>
                        <a:rPr lang="en-US" sz="4800" dirty="0">
                          <a:effectLst/>
                        </a:rPr>
                        <a:t>Name</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ru-RU" sz="4800" dirty="0" smtClean="0">
                          <a:effectLst/>
                        </a:rPr>
                        <a:t> </a:t>
                      </a:r>
                      <a:r>
                        <a:rPr lang="en-US" sz="4800" dirty="0" err="1" smtClean="0">
                          <a:effectLst/>
                        </a:rPr>
                        <a:t>ASUSTeK</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248104"/>
                  </a:ext>
                </a:extLst>
              </a:tr>
              <a:tr h="1247663">
                <a:tc>
                  <a:txBody>
                    <a:bodyPr/>
                    <a:lstStyle/>
                    <a:p>
                      <a:pPr algn="just">
                        <a:lnSpc>
                          <a:spcPct val="150000"/>
                        </a:lnSpc>
                        <a:spcAft>
                          <a:spcPts val="0"/>
                        </a:spcAft>
                      </a:pPr>
                      <a:r>
                        <a:rPr lang="ru-RU" sz="4800" dirty="0" smtClean="0">
                          <a:effectLst/>
                        </a:rPr>
                        <a:t> </a:t>
                      </a:r>
                      <a:r>
                        <a:rPr lang="en-US" sz="4800" dirty="0" smtClean="0">
                          <a:effectLst/>
                        </a:rPr>
                        <a:t>Designed </a:t>
                      </a:r>
                      <a:r>
                        <a:rPr lang="en-US" sz="4800" dirty="0">
                          <a:effectLst/>
                        </a:rPr>
                        <a:t>Capacity</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ru-RU" sz="4800" dirty="0" smtClean="0">
                          <a:effectLst/>
                        </a:rPr>
                        <a:t> </a:t>
                      </a:r>
                      <a:r>
                        <a:rPr lang="en-US" sz="4800" dirty="0" smtClean="0">
                          <a:effectLst/>
                        </a:rPr>
                        <a:t>45 </a:t>
                      </a:r>
                      <a:r>
                        <a:rPr lang="en-US" sz="4800" dirty="0">
                          <a:effectLst/>
                        </a:rPr>
                        <a:t>0303 </a:t>
                      </a:r>
                      <a:r>
                        <a:rPr lang="en-US" sz="4800" dirty="0" err="1">
                          <a:effectLst/>
                        </a:rPr>
                        <a:t>mWh</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8123323"/>
                  </a:ext>
                </a:extLst>
              </a:tr>
              <a:tr h="1247663">
                <a:tc>
                  <a:txBody>
                    <a:bodyPr/>
                    <a:lstStyle/>
                    <a:p>
                      <a:pPr algn="just">
                        <a:lnSpc>
                          <a:spcPct val="150000"/>
                        </a:lnSpc>
                        <a:spcAft>
                          <a:spcPts val="0"/>
                        </a:spcAft>
                      </a:pPr>
                      <a:r>
                        <a:rPr lang="ru-RU" sz="4800" dirty="0" smtClean="0">
                          <a:effectLst/>
                        </a:rPr>
                        <a:t> </a:t>
                      </a:r>
                      <a:r>
                        <a:rPr lang="en-US" sz="4800" dirty="0" smtClean="0">
                          <a:effectLst/>
                        </a:rPr>
                        <a:t>Full </a:t>
                      </a:r>
                      <a:r>
                        <a:rPr lang="en-US" sz="4800" dirty="0">
                          <a:effectLst/>
                        </a:rPr>
                        <a:t>Charged Capacity</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ru-RU" sz="4800" dirty="0" smtClean="0">
                          <a:effectLst/>
                        </a:rPr>
                        <a:t> </a:t>
                      </a:r>
                      <a:r>
                        <a:rPr lang="en-US" sz="4800" dirty="0" smtClean="0">
                          <a:effectLst/>
                        </a:rPr>
                        <a:t>38</a:t>
                      </a:r>
                      <a:r>
                        <a:rPr lang="en-US" sz="4800" dirty="0">
                          <a:effectLst/>
                        </a:rPr>
                        <a:t> 041 </a:t>
                      </a:r>
                      <a:r>
                        <a:rPr lang="en-US" sz="4800" dirty="0" err="1">
                          <a:effectLst/>
                        </a:rPr>
                        <a:t>mWh</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18838806"/>
                  </a:ext>
                </a:extLst>
              </a:tr>
              <a:tr h="1247663">
                <a:tc>
                  <a:txBody>
                    <a:bodyPr/>
                    <a:lstStyle/>
                    <a:p>
                      <a:pPr algn="just">
                        <a:lnSpc>
                          <a:spcPct val="150000"/>
                        </a:lnSpc>
                        <a:spcAft>
                          <a:spcPts val="0"/>
                        </a:spcAft>
                      </a:pPr>
                      <a:r>
                        <a:rPr lang="ru-RU" sz="4800" dirty="0" smtClean="0">
                          <a:effectLst/>
                        </a:rPr>
                        <a:t> </a:t>
                      </a:r>
                      <a:r>
                        <a:rPr lang="en-US" sz="4800" dirty="0" smtClean="0">
                          <a:effectLst/>
                        </a:rPr>
                        <a:t>Voltage</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ru-RU" sz="4800" dirty="0" smtClean="0">
                          <a:effectLst/>
                        </a:rPr>
                        <a:t> </a:t>
                      </a:r>
                      <a:r>
                        <a:rPr lang="en-US" sz="4800" dirty="0" smtClean="0">
                          <a:effectLst/>
                        </a:rPr>
                        <a:t>11</a:t>
                      </a:r>
                      <a:r>
                        <a:rPr lang="en-US" sz="4800" dirty="0">
                          <a:effectLst/>
                        </a:rPr>
                        <a:t> 400 millivolts</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67494668"/>
                  </a:ext>
                </a:extLst>
              </a:tr>
              <a:tr h="1247663">
                <a:tc>
                  <a:txBody>
                    <a:bodyPr/>
                    <a:lstStyle/>
                    <a:p>
                      <a:pPr marL="0" marR="0" indent="0" algn="just" defTabSz="821531" rtl="0" latinLnBrk="0">
                        <a:lnSpc>
                          <a:spcPct val="150000"/>
                        </a:lnSpc>
                        <a:spcBef>
                          <a:spcPts val="0"/>
                        </a:spcBef>
                        <a:spcAft>
                          <a:spcPts val="0"/>
                        </a:spcAft>
                        <a:buClrTx/>
                        <a:buSzTx/>
                        <a:buFontTx/>
                        <a:buNone/>
                        <a:tabLst/>
                      </a:pPr>
                      <a:r>
                        <a:rPr lang="ru-RU" sz="4800" b="0" i="0" u="none" strike="noStrike" cap="none" spc="0" baseline="0" dirty="0" smtClean="0">
                          <a:ln>
                            <a:noFill/>
                          </a:ln>
                          <a:solidFill>
                            <a:schemeClr val="tx1"/>
                          </a:solidFill>
                          <a:effectLst/>
                          <a:uFillTx/>
                          <a:latin typeface="+mn-lt"/>
                          <a:ea typeface="+mn-ea"/>
                          <a:cs typeface="+mn-cs"/>
                          <a:sym typeface="Helvetica Light"/>
                        </a:rPr>
                        <a:t> </a:t>
                      </a:r>
                      <a:r>
                        <a:rPr lang="en-US" sz="4800" b="0" i="0" u="none" strike="noStrike" cap="none" spc="0" baseline="0" dirty="0" smtClean="0">
                          <a:ln>
                            <a:noFill/>
                          </a:ln>
                          <a:solidFill>
                            <a:schemeClr val="tx1"/>
                          </a:solidFill>
                          <a:effectLst/>
                          <a:uFillTx/>
                          <a:latin typeface="+mn-lt"/>
                          <a:ea typeface="+mn-ea"/>
                          <a:cs typeface="+mn-cs"/>
                          <a:sym typeface="Helvetica Light"/>
                        </a:rPr>
                        <a:t>Screen </a:t>
                      </a:r>
                      <a:r>
                        <a:rPr lang="en-US" sz="4800" b="0" i="0" u="none" strike="noStrike" cap="none" spc="0" baseline="0" dirty="0" smtClean="0">
                          <a:ln>
                            <a:noFill/>
                          </a:ln>
                          <a:solidFill>
                            <a:schemeClr val="tx1"/>
                          </a:solidFill>
                          <a:effectLst/>
                          <a:uFillTx/>
                          <a:latin typeface="+mn-lt"/>
                          <a:ea typeface="+mn-ea"/>
                          <a:cs typeface="+mn-cs"/>
                          <a:sym typeface="Helvetica Light"/>
                        </a:rPr>
                        <a:t>matrix type</a:t>
                      </a:r>
                      <a:endParaRPr lang="ru-RU" sz="4800" b="0" i="0" u="none" strike="noStrike" cap="none" spc="0" baseline="0" dirty="0">
                        <a:ln>
                          <a:noFill/>
                        </a:ln>
                        <a:solidFill>
                          <a:schemeClr val="tx1"/>
                        </a:solidFill>
                        <a:effectLst/>
                        <a:uFillTx/>
                        <a:latin typeface="+mn-lt"/>
                        <a:ea typeface="+mn-ea"/>
                        <a:cs typeface="+mn-cs"/>
                        <a:sym typeface="Helvetica Light"/>
                      </a:endParaRPr>
                    </a:p>
                  </a:txBody>
                  <a:tcPr marL="68580" marR="68580" marT="0" marB="0"/>
                </a:tc>
                <a:tc>
                  <a:txBody>
                    <a:bodyPr/>
                    <a:lstStyle/>
                    <a:p>
                      <a:pPr algn="just">
                        <a:lnSpc>
                          <a:spcPct val="150000"/>
                        </a:lnSpc>
                        <a:spcAft>
                          <a:spcPts val="0"/>
                        </a:spcAft>
                      </a:pPr>
                      <a:r>
                        <a:rPr lang="ru-RU" sz="4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smtClean="0">
                          <a:effectLst/>
                          <a:latin typeface="Times New Roman" panose="02020603050405020304" pitchFamily="18" charset="0"/>
                          <a:ea typeface="Calibri" panose="020F0502020204030204" pitchFamily="34" charset="0"/>
                          <a:cs typeface="Times New Roman" panose="02020603050405020304" pitchFamily="18" charset="0"/>
                        </a:rPr>
                        <a:t>TFT </a:t>
                      </a:r>
                      <a:r>
                        <a:rPr lang="en-US" sz="4800" dirty="0" smtClean="0">
                          <a:effectLst/>
                          <a:latin typeface="Times New Roman" panose="02020603050405020304" pitchFamily="18" charset="0"/>
                          <a:ea typeface="Calibri" panose="020F0502020204030204" pitchFamily="34" charset="0"/>
                          <a:cs typeface="Times New Roman" panose="02020603050405020304" pitchFamily="18" charset="0"/>
                        </a:rPr>
                        <a:t>IPS</a:t>
                      </a:r>
                      <a:endParaRPr lang="ru-RU"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27282835"/>
                  </a:ext>
                </a:extLst>
              </a:tr>
            </a:tbl>
          </a:graphicData>
        </a:graphic>
      </p:graphicFrame>
      <p:sp>
        <p:nvSpPr>
          <p:cNvPr id="10" name="Прямоугольник 9"/>
          <p:cNvSpPr/>
          <p:nvPr/>
        </p:nvSpPr>
        <p:spPr>
          <a:xfrm>
            <a:off x="4847184" y="3977679"/>
            <a:ext cx="14689632" cy="7485975"/>
          </a:xfrm>
          <a:prstGeom prst="rect">
            <a:avLst/>
          </a:prstGeom>
          <a:noFill/>
          <a:ln w="63500" cap="flat">
            <a:solidFill>
              <a:schemeClr val="accent3">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ru-RU" sz="32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3549789856"/>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3056</TotalTime>
  <Words>927</Words>
  <Application>Microsoft Office PowerPoint</Application>
  <PresentationFormat>Произвольный</PresentationFormat>
  <Paragraphs>147</Paragraphs>
  <Slides>18</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Елизавета</dc:creator>
  <cp:lastModifiedBy>Yuri</cp:lastModifiedBy>
  <cp:revision>85</cp:revision>
  <dcterms:modified xsi:type="dcterms:W3CDTF">2019-06-09T22:43:57Z</dcterms:modified>
</cp:coreProperties>
</file>