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46"/>
  </p:notesMasterIdLst>
  <p:handoutMasterIdLst>
    <p:handoutMasterId r:id="rId47"/>
  </p:handoutMasterIdLst>
  <p:sldIdLst>
    <p:sldId id="771" r:id="rId2"/>
    <p:sldId id="1313" r:id="rId3"/>
    <p:sldId id="1312" r:id="rId4"/>
    <p:sldId id="1150" r:id="rId5"/>
    <p:sldId id="1314" r:id="rId6"/>
    <p:sldId id="1255" r:id="rId7"/>
    <p:sldId id="1256" r:id="rId8"/>
    <p:sldId id="937" r:id="rId9"/>
    <p:sldId id="1320" r:id="rId10"/>
    <p:sldId id="1315" r:id="rId11"/>
    <p:sldId id="1317" r:id="rId12"/>
    <p:sldId id="1318" r:id="rId13"/>
    <p:sldId id="1319" r:id="rId14"/>
    <p:sldId id="1321" r:id="rId15"/>
    <p:sldId id="1322" r:id="rId16"/>
    <p:sldId id="1324" r:id="rId17"/>
    <p:sldId id="1327" r:id="rId18"/>
    <p:sldId id="1344" r:id="rId19"/>
    <p:sldId id="1345" r:id="rId20"/>
    <p:sldId id="1328" r:id="rId21"/>
    <p:sldId id="1325" r:id="rId22"/>
    <p:sldId id="1329" r:id="rId23"/>
    <p:sldId id="1330" r:id="rId24"/>
    <p:sldId id="1331" r:id="rId25"/>
    <p:sldId id="1346" r:id="rId26"/>
    <p:sldId id="1334" r:id="rId27"/>
    <p:sldId id="1323" r:id="rId28"/>
    <p:sldId id="1332" r:id="rId29"/>
    <p:sldId id="1333" r:id="rId30"/>
    <p:sldId id="1347" r:id="rId31"/>
    <p:sldId id="1326" r:id="rId32"/>
    <p:sldId id="1335" r:id="rId33"/>
    <p:sldId id="1348" r:id="rId34"/>
    <p:sldId id="1349" r:id="rId35"/>
    <p:sldId id="1336" r:id="rId36"/>
    <p:sldId id="1350" r:id="rId37"/>
    <p:sldId id="1351" r:id="rId38"/>
    <p:sldId id="1353" r:id="rId39"/>
    <p:sldId id="1354" r:id="rId40"/>
    <p:sldId id="1355" r:id="rId41"/>
    <p:sldId id="1356" r:id="rId42"/>
    <p:sldId id="1342" r:id="rId43"/>
    <p:sldId id="1341" r:id="rId44"/>
    <p:sldId id="1316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FF"/>
    <a:srgbClr val="00FF00"/>
    <a:srgbClr val="0000FF"/>
    <a:srgbClr val="969696"/>
    <a:srgbClr val="3399FF"/>
    <a:srgbClr val="FFE8C5"/>
    <a:srgbClr val="C5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9" autoAdjust="0"/>
    <p:restoredTop sz="80284" autoAdjust="0"/>
  </p:normalViewPr>
  <p:slideViewPr>
    <p:cSldViewPr>
      <p:cViewPr varScale="1">
        <p:scale>
          <a:sx n="115" d="100"/>
          <a:sy n="115" d="100"/>
        </p:scale>
        <p:origin x="488" y="120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6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ИПС РАН © 2009 Все права защищены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186885-4B35-485C-ACE6-C7DF38E4CB3C}" type="datetime4">
              <a:rPr lang="ru-RU"/>
              <a:pPr>
                <a:defRPr/>
              </a:pPr>
              <a:t>21 мая 2019 г.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F0AA932-47FA-4B5F-9E63-1C1AF82AA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3582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E44C79D-ED62-4BC2-8A75-9BFC31556034}" type="datetime4">
              <a:rPr lang="ru-RU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27877C9-CDC3-4E08-9AEF-91E2B06A3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6928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5E3101-3079-4BFD-A804-1250E224617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09D60-B3A2-4167-9466-F3E62CF0193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190089-0515-4ABE-97DE-9F862AC0B74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11776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B2D99B9-0A65-4AAF-983B-0B1919374213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11776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81C87-5C1E-4D6F-A38B-045C049A892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10035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7B3B948-2597-4AB7-A93F-D813C6E96AA7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100358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81C87-5C1E-4D6F-A38B-045C049A892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10035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7B3B948-2597-4AB7-A93F-D813C6E96AA7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100358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D0FF-AC5C-460A-86FD-6FBDD32E01F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DEB66D8-2043-4220-A444-CFECE8954D93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35828-0608-4C82-9E8D-3698CCFCA47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88BD6A-42A9-41F2-9949-2DF2C7435FC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E0AD7-C8BF-4D61-B99A-79351A545F8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21 мая 2019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92957-FF1C-4743-B16A-17FE2B4E80A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rgbClr val="E7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 userDrawn="1"/>
        </p:nvSpPr>
        <p:spPr bwMode="hidden">
          <a:xfrm>
            <a:off x="755650" y="1304925"/>
            <a:ext cx="7927975" cy="2160588"/>
          </a:xfrm>
          <a:prstGeom prst="rect">
            <a:avLst/>
          </a:prstGeom>
          <a:gradFill rotWithShape="1">
            <a:gsLst>
              <a:gs pos="0">
                <a:srgbClr val="C9DBED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 u="sng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Freeform 24"/>
          <p:cNvSpPr>
            <a:spLocks noChangeArrowheads="1"/>
          </p:cNvSpPr>
          <p:nvPr userDrawn="1"/>
        </p:nvSpPr>
        <p:spPr bwMode="auto">
          <a:xfrm>
            <a:off x="611188" y="1225550"/>
            <a:ext cx="252412" cy="2376488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6" name="Freeform 25"/>
          <p:cNvSpPr>
            <a:spLocks noChangeArrowheads="1"/>
          </p:cNvSpPr>
          <p:nvPr userDrawn="1"/>
        </p:nvSpPr>
        <p:spPr bwMode="auto">
          <a:xfrm>
            <a:off x="8545513" y="1225550"/>
            <a:ext cx="252412" cy="2376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rgbClr val="33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400" b="0">
              <a:latin typeface="Times New Roman" pitchFamily="18" charset="0"/>
              <a:cs typeface="+mn-cs"/>
            </a:endParaRPr>
          </a:p>
        </p:txBody>
      </p:sp>
      <p:pic>
        <p:nvPicPr>
          <p:cNvPr id="8" name="Picture 9" descr="ips-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92075"/>
            <a:ext cx="8286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>
            <a:hlinkHover r:id="" action="ppaction://noaction" highlightClick="1"/>
          </p:cNvPr>
          <p:cNvSpPr txBox="1">
            <a:spLocks noChangeArrowheads="1"/>
          </p:cNvSpPr>
          <p:nvPr userDrawn="1"/>
        </p:nvSpPr>
        <p:spPr bwMode="auto">
          <a:xfrm>
            <a:off x="755650" y="63500"/>
            <a:ext cx="838835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000" dirty="0">
                <a:solidFill>
                  <a:srgbClr val="FFFFFF"/>
                </a:solidFill>
                <a:latin typeface="Tahoma" pitchFamily="34" charset="0"/>
              </a:rPr>
              <a:t>Институт программных систем имени А.К. Айламазяна РАН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0" name="Picture 11" descr="Picture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7300"/>
            <a:ext cx="9144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6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737393" y="1304924"/>
            <a:ext cx="7934325" cy="2266953"/>
          </a:xfrm>
          <a:effectLst/>
        </p:spPr>
        <p:txBody>
          <a:bodyPr anchor="ctr"/>
          <a:lstStyle>
            <a:lvl1pPr algn="ctr">
              <a:defRPr sz="2800" b="1">
                <a:solidFill>
                  <a:srgbClr val="000066"/>
                </a:solidFill>
                <a:effectLst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539" y="3643314"/>
            <a:ext cx="6337300" cy="235745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A91D16-EE91-429F-9DE4-DAED7512DC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15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10" name="Picture 9" descr="ips-logo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 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3505"/>
            <a:ext cx="9144000" cy="828000"/>
          </a:xfrm>
        </p:spPr>
        <p:txBody>
          <a:bodyPr/>
          <a:lstStyle>
            <a:lvl1pPr>
              <a:defRPr lang="ru-RU" dirty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556792"/>
            <a:ext cx="8821737" cy="5143536"/>
          </a:xfrm>
        </p:spPr>
        <p:txBody>
          <a:bodyPr/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A5DC286-A0F4-40DD-A12E-F90E41687E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0" y="6756400"/>
            <a:ext cx="9144000" cy="101600"/>
            <a:chOff x="0" y="1196975"/>
            <a:chExt cx="8570913" cy="101600"/>
          </a:xfrm>
        </p:grpSpPr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>
          <a:xfrm>
            <a:off x="0" y="1383184"/>
            <a:ext cx="9144000" cy="101600"/>
            <a:chOff x="0" y="1196975"/>
            <a:chExt cx="8570913" cy="101600"/>
          </a:xfrm>
        </p:grpSpPr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 dirty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3ACB3-DF5B-49C7-81DA-2E9CA8BD1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6756400"/>
            <a:ext cx="9144000" cy="101600"/>
            <a:chOff x="0" y="1196975"/>
            <a:chExt cx="8570913" cy="101600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0" y="1383184"/>
            <a:ext cx="9144000" cy="101600"/>
            <a:chOff x="0" y="1196975"/>
            <a:chExt cx="8570913" cy="101600"/>
          </a:xfrm>
        </p:grpSpPr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Группа 14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9" name="Picture 9" descr="ips-logo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 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256" y="584776"/>
            <a:ext cx="9180512" cy="828000"/>
          </a:xfrm>
        </p:spPr>
        <p:txBody>
          <a:bodyPr/>
          <a:lstStyle>
            <a:lvl1pPr>
              <a:defRPr lang="ru-RU" dirty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5B7669-1BB5-4B95-AFE4-86444B8400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8060A6-CA72-47FA-943C-8C811AB86E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0" y="6756400"/>
            <a:ext cx="9144000" cy="101600"/>
            <a:chOff x="0" y="1196975"/>
            <a:chExt cx="8570913" cy="101600"/>
          </a:xfrm>
        </p:grpSpPr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584776"/>
            <a:ext cx="9143999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821737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0" y="1383184"/>
            <a:ext cx="9144000" cy="101600"/>
            <a:chOff x="0" y="1196975"/>
            <a:chExt cx="8570913" cy="101600"/>
          </a:xfrm>
        </p:grpSpPr>
        <p:sp>
          <p:nvSpPr>
            <p:cNvPr id="401419" name="Rectangle 11"/>
            <p:cNvSpPr>
              <a:spLocks noChangeArrowheads="1"/>
            </p:cNvSpPr>
            <p:nvPr/>
          </p:nvSpPr>
          <p:spPr bwMode="auto">
            <a:xfrm>
              <a:off x="0" y="1196975"/>
              <a:ext cx="2133600" cy="101600"/>
            </a:xfrm>
            <a:prstGeom prst="rect">
              <a:avLst/>
            </a:prstGeom>
            <a:solidFill>
              <a:srgbClr val="8EB4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  <p:sp>
          <p:nvSpPr>
            <p:cNvPr id="401420" name="Rectangle 12"/>
            <p:cNvSpPr>
              <a:spLocks noChangeArrowheads="1"/>
            </p:cNvSpPr>
            <p:nvPr/>
          </p:nvSpPr>
          <p:spPr bwMode="auto">
            <a:xfrm>
              <a:off x="1331913" y="1196975"/>
              <a:ext cx="7239000" cy="101600"/>
            </a:xfrm>
            <a:prstGeom prst="rect">
              <a:avLst/>
            </a:prstGeom>
            <a:gradFill rotWithShape="0">
              <a:gsLst>
                <a:gs pos="0">
                  <a:srgbClr val="8EB4DA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56550" y="6597650"/>
            <a:ext cx="11144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D14DE77-F2FE-40B9-BF88-FCB6F6C171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4" name="Группа 21"/>
          <p:cNvGrpSpPr>
            <a:grpSpLocks/>
          </p:cNvGrpSpPr>
          <p:nvPr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1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1036" name="Picture 9" descr="ips-logo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 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1" r:id="rId3"/>
    <p:sldLayoutId id="2147484244" r:id="rId4"/>
    <p:sldLayoutId id="2147484245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20000"/>
        <a:buFont typeface="Wingdings" pitchFamily="2" charset="2"/>
        <a:buChar char="¶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25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80000"/>
        <a:buChar char="o"/>
        <a:defRPr sz="2000">
          <a:solidFill>
            <a:schemeClr val="tx1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bram@botik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r89H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itif.org/2016-high-performance-computing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crunch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55576" y="1304924"/>
            <a:ext cx="7920880" cy="22669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/>
              <a:t>2018: Анализ развития суперкомпьютерной отрасли</a:t>
            </a:r>
            <a:br>
              <a:rPr lang="ru-RU" sz="4000" dirty="0"/>
            </a:br>
            <a:r>
              <a:rPr lang="ru-RU" sz="4000" dirty="0"/>
              <a:t>в мире и в России</a:t>
            </a: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3534" y="3591826"/>
            <a:ext cx="7632848" cy="2069422"/>
          </a:xfrm>
        </p:spPr>
        <p:txBody>
          <a:bodyPr/>
          <a:lstStyle/>
          <a:p>
            <a:r>
              <a:rPr lang="ru-RU" sz="2000" dirty="0"/>
              <a:t>Абрамов С.М.</a:t>
            </a:r>
            <a:br>
              <a:rPr lang="ru-RU" sz="2000" dirty="0"/>
            </a:br>
            <a:r>
              <a:rPr lang="ru-RU" sz="2000" dirty="0"/>
              <a:t>ИПС имени А.К.</a:t>
            </a:r>
            <a:r>
              <a:rPr lang="en-US" sz="2000" dirty="0"/>
              <a:t> </a:t>
            </a:r>
            <a:r>
              <a:rPr lang="ru-RU" sz="2000" dirty="0"/>
              <a:t>Айламазяна РАН</a:t>
            </a:r>
            <a:br>
              <a:rPr lang="en-US" sz="2000" dirty="0"/>
            </a:br>
            <a:r>
              <a:rPr lang="ru-RU" sz="2000" dirty="0"/>
              <a:t>г. Переславль-Залесский</a:t>
            </a:r>
            <a:r>
              <a:rPr lang="en-US" sz="2000" dirty="0"/>
              <a:t>    </a:t>
            </a:r>
            <a:r>
              <a:rPr lang="en-US" sz="2000" dirty="0">
                <a:hlinkClick r:id="rId3"/>
              </a:rPr>
              <a:t>abram@botik.ru</a:t>
            </a:r>
            <a:r>
              <a:rPr lang="en-US" sz="2000" dirty="0"/>
              <a:t> </a:t>
            </a:r>
          </a:p>
          <a:p>
            <a:br>
              <a:rPr lang="en-US" sz="2000" dirty="0"/>
            </a:br>
            <a:r>
              <a:rPr lang="en-US" sz="2000" dirty="0"/>
              <a:t>27.11.2018, </a:t>
            </a:r>
            <a:r>
              <a:rPr lang="ru-RU" sz="2000" dirty="0"/>
              <a:t>Переславль-Залесский</a:t>
            </a:r>
            <a:br>
              <a:rPr lang="ru-RU" sz="2000" dirty="0"/>
            </a:br>
            <a:r>
              <a:rPr lang="ru-RU" sz="2000" dirty="0"/>
              <a:t>Национальный Суперкомпьютерный Форум</a:t>
            </a:r>
          </a:p>
        </p:txBody>
      </p:sp>
      <p:sp>
        <p:nvSpPr>
          <p:cNvPr id="6149" name="AutoShape 2" descr="data:image/jpeg;base64,/9j/4AAQSkZJRgABAQAAAQABAAD/2wCEAAkGBhAPEBUQDxQUEA8UFA8WFBAQFxcOFBQVFxAVFBUYFBQXGyYeFxkjGhQXIC8gJCcpLCwuFR4xNTAqNSYrLCkBCQoKDgwOGg8PGikiHyQpLDAwNSwpLCwtLCkvLC0sKSwsKSwpKSosKSkpLCwpLCksLSkpLCksNSkpLCkpLCkpLP/AABEIAIEBhQMBIgACEQEDEQH/xAAcAAACAwEBAQEAAAAAAAAAAAAABAEGBwUDAgj/xABJEAABAwEDBgoGBwYFBQEAAAABAAIDEQQFEgYTITFBUwcUIlFhcZOi0uIycnOBkbEjM1KSobPBNDVCYoKyQ1TR4fAVFhckY4P/xAAaAQEAAwEBAQAAAAAAAAAAAAAAAQIDBAUG/8QAKxEBAAICAgAEBQQDAQAAAAAAAAECAxEEIRITMUEyUXHR8BQiYaE0wfEF/9oADAMBAAIRAxEAPwDY3vldK5jHNY1rYzpZjJLi7+YfZX1mJ96zs/OiD6+X1IPnIm0CmYn3rOz86MxPvWdn502hApmJ96zs/OjMT71nZ+dNqUCeZn3rOz86MzPvWdn502k7xvaGzisrg2uoa3HqAQTmJ96zs/OjMz71nZ+dJ2PKuzSuwhxa46sYwg+/UuwgTzE+9Z2fnRmJ96zs/OnFCBTMz71nZ+dGZn3rOz86bQgUzM+9Z2fnRmZ96zs/Om1KBPMz71nZ+dGZn3rOz86bUoE8zPvWdn50Zmfes7PzpxQgUzM+9Z2fnRmZ96zs/Om0IFMxPvWdn50Zifes7PzpxQgUzM+9Z2fnRmJ96zs/Om0IFMzPvWdn50Zmfes7PzptCBTMz71nZ+dGZn3rOz86bQgUzE+9Z2fnRmZ96zs/OnFCBTMz71nZ+dGZn3rOz86bQgUzE+9Z2fnRmZ96zs/Om1KBPMz71nZ+dGZn3rOz86bUoE8zPvWdn50Zmfes7PzptSgTzM+9Z2fnRmZ96zs/Om0IFMzPvWdn50Zmfes7PzptCBTMT71nZ+dGZn3rOz86bQgUzE+9Z2fnRmZ96zs/OnFCBawTOc04yC4PkbUDCDheQNFTzIXzdnov9rP+Y5CAg+vk9SD5yJtKQfXyepB85E2gEIQglChCAWYX7anS2mRztj3NA5mtcQB+C09U7KbJZ5e6eAYg6rns1EHaRXWDrUwKktJyYtbpbKxz9LhibU7cLiB+Co103JLaj9GAGggOedAb+pK0awWNsEbYmei0U07dpJ6ykhlChCgFUIQgFKhCCUVUIQTVFVCEApUIQTVQhCCUKEIJqhQhBKKqEIJqhQhBKhCEE1RVQhBKKqEIJqiqhCCaoUIQShQhBNUVUIQTVChCBS7PRf7Wf8woRdvov9rP+YUICH6+X1IPnIm0pD9fJ6kHzkTaAQhCDn33fDbLFjIxOJo1uqppXTzDQqW/LC1l1Q8NH2Q0U/EVXay9gcWRvGloc4HoJApX4KlqRoeTeUXGgWvAbK0VIGpw1VHNp2Lr2n0Heq75KjZERE2kuGpsbq9NSAP+dCud4W2ONhzj2sq11A4gE6Ng2qBX8gPqpfXb/au1f19R2KzyWmWuCMVoNbiTRrRXaSQPeq9kNbY2Me172sc5zaBxDa8mmiq+eFmxPlux+b05t8UjgNrGu5R9wNfcktMNYvkrW3pMs4vHhWvOZ5cyRtnZXkxxNa6g2Bznglx6dHUFcuDzhMktcoslsDc84HNSsGEPIBcWubqDqAkEa6HorjysXB3Y3y3nZsAJwPMjiNTWNY6pPvoPeFhFp2+i5HFw+VP7YjUP0OpUBC3fMpQoQglfEkrWgucQ1o1uJoB1lcnKjKeG7oDPMa7GRj0pH00Nb+p2BYrbLwvK/rRmwDIK1bA3kwQjYXnVs9J1STWnMqzbTs4/EtmjxTOqx7tYt/CfdUJwm0CR3NC18w+80Fv4pVnC9dROmSRvSYpP0BVeuzgPGEG1WlwdTSyztaAD0PeDX4BNz8B9mI+jtNoa7neI5B8A1p/FV3Zv5fCjqbWn8+i9XRlBZbY3FZpmTAaww6R6zTpHvCWt2Wdgs8joZ7TFHK2mJjnUcKtDhUdRB96zG7OD62XbedlkcBLBngOMQ1FAWOFJG62VrTaDz6aKw5T8E77bbJbULQ2MSlhwGMuphiYzXiFfRr71O7fJScHHrfU3/bMb/v0WX/yFdf8Am4PvI/8AIV1/5uD7yzTKTgofYbLJajaBIIwDgEZbWrgNeI01riZFZHOvSSWNsohzTWOqW5yuJxFNYp6P4qvitvTeOJxppN4vOo/Pk2b/AMhXX/m4PvLvQTte0PYQ5jgHNcNRBFQR7lk7uAx5BHG29kfGtSu6yZmGOKuLNxxsxaq4WBtabNSvXfu4s9MNYjyrTP59DNVyr5yqsdi/aZ2RHYwnE89TG1cfgs+4QuFFzXOstgdhwkiW0ih0jW2KujnBd8OccDJzgrttt+mmPFo38rHKC+Z9TWuA6dOnS416FE29ob4+HEV8zNbwx/bQXcL9119OU9Iik/0XSunhBu21ODIrQ0POpkodA49QeBX3Krs4D7LTlWm0F3O0RNHwLD81xr84FZ42l1klbaAP8KUZp59Vwq0noNOtRu3yX8rh26i8x9f+NjqpWE5I5f2q65eLWoPfZ2nA+GQfSQdLK6aAfw6qaqbdusVtjnjbLE4Pje0Oa5ukEFWi23JyONbBPfce0vO9L2gsrM5aJGxR1AxvNBU6hVckcIN1/wCcg+8uJwzfu4e3h/VUDIjID/qkckgmzObeGUwZytWB1a1FNai0zvUOjBxsVsPm5LTHbabDlNYrQaQWiGU8zJGuPwquksTvfgXtkbS6F8VqpXkUML6fy4iWk9ZC88gcvrRY7Qyy2pz3WZzhGWzVxwOrQUJ0gVIBadWsUppeKfdNuFW9Ztht4tezVrblpd8EjoprTFHKw0cx5o4aK6R1EH3rrwzNe0PaQ5rgC1w0ggioIPUsz4ZMl8TG2+IVdHRkwG2Opwv/AKSadTuhMcDuU+dgdYZD9JAKx1/iiJ1D1To6i1TvvUsrcas4IzUn6/w0hChQSrOIhe1/2WxhptMrIQ6obnDhrTXT4r0uq+ILWwyWaRszAcJczSK0rSvvWE5bX2+9LxLYQXtDsxZ2/a5dC7qc7TXmAW35N3Iyw2WOzR6mN0u2ucSXPcetxJVYncu3Pxq4cdZmf3T7OmVz72yhstjGK0zRwjYHmjj1N1n3BULhD4UHQPdZLCRnW1Eto0ERn7MYOgu5ydA6TqqmTvBvbry/9iV2Zjeamaer5ZOkMOmnMSRsoCFE29oXxcOPB5ma3hj+5aK/heuoHRJI7pbFJT8QEzYOFC65nYBPm3HVnmPhH3nDD+K4MXAfZacu0Wgu525pg+BYfmude/Ai4NJsloxu3doAbXoxsGg/0puy8Y+FPXimPz6NXjkDgHNIc0ioI0gjoK+1ReCW7ZrNZZoLQx0cjLQ/kO1AFjDVmwtNa1CvKtDgy0il5rE70Uuz0X+1n/MKEXZ6L/az/mOQpZiD6+T1IPnInEnB9fJ6kHzkXvaZgxjnnU1rnfAEoPi1W+KIVle1gOrEQ2vUpstujlFY3teNuEg06+ZZdbLY+Z5kkNXO/Acw5gEWK2vhkEkZo4H4jaD0FToapPA2RpY8BzSKEHSCq9JkJZy6ofI1v2QQfgSF6Ny3su3OV9X/AHU/972X/wCn3f8AdQODf9hZY5o+Kuc2Qj0RyiNg07cXMuhYMjDJ9Ja3uL3acINT/U4109AXhcTharwfOdLWhzmg+5rPgFdFIrtoyGszhyC9h564h7wQq3etmtNmHFpXnMOIIOksI26NYA2tWjrj5VWMSWV9dbBjaeYjX+FQgq8/A3d8uF7JJ46gE5pzMLq6cQDmnDWuoaOhWfJzJKy3cwtszKF1McjuXI+mrE7m0nRq0rlXBlXDFZ2xzF2NtRoaXcmvJ0joXQ/70sn2n/cKr4W1s+S9fDa0zDuOcAKk0A1k6AlI76s7nYWyxl3MHDT1c6pmVGUItJayInMgVIIw4ndI5h+q4Ctpi19QVXsi7zdLE5jyXGMtAJ0nCQaV6qFdy1yYI3u+y15+DSVBHbBsv76kvK8nRxVc1j+LwM2Fwfhc6n8ztvM0LZMk8mIrus7YYwC/QZJP4pH7STzbANgCxbgxgz96Wdz9JBllNdrs27T95wPuX6DWdO+3q/8AoW8uK4a+kQKKVCFo8oURRCEFY4TP3TavUb+Y1UbgO/aLV7KD+96vPCZ+6bT6jfzGqj8B37RavZQf3vVLfFD1MP8Ah5Pr9mvqmcKmUrrHYsERLZrQTG1w0FjcJL3AjUaaAedwVzWLcNlqJt0Uf8LLOHDrkleD+ETVNp1Dn4WOMmaIn6vTgkyMZaHm2ztDoYnBsLHaQ6Qek5w2huinTU7Atloq9wfWMQ3ZZWgUrE159aQmRx+84qwpWNQry8s5cszPpHolRRCFZyqLwoZGMtdndaom/wDtwtLqtGmWNoJcw01kDS3p0bVWeBnKYsldYHmscgdJDU6ngVe1vQRyqD7LjtWvkVFCvzxc3/q3yxrNAjt0kYA0cnPPip1UNFnbqYl63FnzsF8VvaNw0zhm/do9vD+qQ4Dv2e0+3b+S1P8ADN+7R7eH9VVOC/LOx3fDMy1Pcxz5WuaGxvkqBG1utoNNISerGOlr8KYrG+/s2dYHwuwMZecpj0F0UL302SYSK9BwtYfxV4vbhosbGnirJJ5NmIGBg6SXaadQVDybui0X1eBll5TTI2S0ygYWhopRg6SGhoGsDTs0rTvqFuFhvgmcuTqNN0bZmzWcRygPZJEGva7SHBzKOB+KwS0xTXHefJqTC/Ez/wCsDqgA9baj1m9C/QwCofC3ksbTZRaYhWaz4iQNJfEfTHWKBw6iNqm0bc3CzRW80t8Nul1u+3MniZNEcUcjWua4bQRVVThTyl4nYjGw0ntGKNtDQtYW/SPG0UBoDzuCrnAzlOAH2CR2gYpYCeYkmVvxOL+p3MqjlffD72vGkPLaXNgsw1gjFTF1FxLieanMk26bYeH4eRMW9K9/ZYuBrJrOTOt0g5EVY4a6jIRy3Dqaaf1HmV/4QMoTYLBJKz651I4+h7zSvuFT7l0sn7lZYrNFZo/RjaAXasTtbnHpLiT71nvDnaSG2SL+FzrQ89bGxtH4SlPhqpFv1XKjfpv+oV7gtySFutLppxjggIJDuVnJjygHV1gDlHnJHSt0DaatSpHA9ZWsuwPHpSSzucech+bHdYFd1NY1DLnZZvmmPaOkqEIVnEAFKhCBS7PRf7Wf8woRdvov9rP+YUICH6+X1IPnImZYw5padRBB6iKJaD6+X1IPnIm0GY3rcktmeWuaSyvJkAJaRs07D0KbpuSW0vAa0hlRikIIaBtodp6FppCAp2EG3BZR/gx+9ja/JH/QbLuIvuN/0XteN4ss8ZkkPJGwaydgHSqo/L2TFyYm4eYkk/HUoBY3CxXi5juTE+oadQAcQW+4EUV0VCtlpkvSVrYowwNbpcdNK68TuauoJmG/LZYfo7RGZGDQHE7NlJBUEdelSLquFlheIis5ZXlyckDo/iPVT5rlvy6e7kxQ8s6quL+6BUrn2+6bY9ptc4qWkHA6lQ0fy6g3oUDvXBk3CbOx00bXSOGIl2uhNQPhRdD/ALbsm5Z8FXHZeyUGGJtaCpJJqegbAu1cOU7LUcDhm5QK4a1Dhtwn9FI5GVGTGGktmZyQKPjYNI/mA29PUqvHZ3udha1znfZAJPwWtqKJscXJW53WaI5zRI8guGugA0Dr/wBV1rRHiY5vO1w+IovVQVA/PPB9PxW9bOH6KSSQvPSWuj/vDV+hqrB+FDJx1itxmjBbDaCZGPbowy1LntBGkGvLHraNS0zIHLeO8YQ15DbXG0CWPVXZjZztNPdWnNXOnXT1+dXzaVz19NdrYhCFo8gIXlNamR0xuDcTg1tTSrjqA5yvVBWOEz902n1G/mNVG4Dv2i1eyg/verzwm/um1eo38xqo/Ad+0Wr2UH971S3xQ9TD/h5Pr9mvrG+G2wFtqgn/AIXwmPorHI5w+IkPwWyKt5fZL/8AUbG6NtM+w5yEnQMYBGE9DgSPfXYptG4cvDyxizRafR8cGl4ie67ORrYzNOG3FGSz8QAferOsH4O8sjdlofDaMTbNI6koNawyNq3Fh91HdQOxbrBO17Q9hDmOALXNNQQdRBGsJWdwtzME4skz7T3D7QhCs43xNMGNL3GjWguJOgAAVJK/PeSzTbL4icASJLVJMehuN81TzbPirrwq5eMwOu+yuDnOq20SDSGt2xg/aO3mFRrK9eB3JR0bXW+YUdI3DADrzZoS/wDqIFOgdKznuXrYK/p8FslvW3UOlwzfu4e3h/VUfg+yBhvSKWSWWWMxyBgEWChBYHVOJp06Vd+Gb93D28P6pDgO/Z7T7dv5LUmN2TiyWx8ObVnU7+x6xcDF3sNZHTz/AMsj2tb8I2tJ95V0u+7YbNGIoI2xRitGMAaNOs6NvSmlCvERDzcmbJk+OZkKHAEUOkcxUqHuAFToA2qWT895bZPOuy3ObFVkTsT4HNNCGOFHNqNWEkt6iOdWbgZyaxyPtzxyI6xw1GgvIGNw6hya9LlWcqL2kvi8voaua97YbO3YGA0xU6TV56Kcy3a4roZY7PHZo/QjY1tdrjtcekmp96yrHb3OXmtjwVpb4pjv6fn+z6zDhysZMdlm2MfMw/8A6Na4V98VPetQXDy0yf4/YpLONDyA6M80jDib7jSh6CVpaNw8vi5Ix5a2lXuBq3B93GL+KGaVp6n0kB6uWR/SVfF+fchcqnXVazng4QurHaI9ZYWupjw7S01BG0E69C3yy2tkrGyRuD43AFr2moIOogqtJ3Dfn4Zplm3tPb2QpUFXcAQvKG1seXNY4OLCGvANcLqA0PMaEH3r1QKXZ6L/AGs/5hQi7PRf7Wf8xyEBB9fJ6kHzkTaUh+vk9SD5yJtAIQhBU8vg7DF9ir/vUFPwqqctUvC72WiMxyCrTtGsHYQedVWTIF+Lkytwc5acXwGgqQrkRi4yaejm34vi2n4q8Wr6t/qv/tKTuW447KwhnKcfSedZ5h0BOWr6t/qu/tKgVvID6qT1x/YE7lkHcUdh1YmYurF/rRJZAfUyeuP7ArNNC17Sx4DmuBBB2gqRki6FwYuNRYdeMfDTX8KrvWvII4qxSAN5pAaj3jWutcWTDLKcZOclpTFSgaP5R+qbQ7aFCFCQpUIQIX5ccNthdBaG4o3e4tI1OadjhzrFMoODu33dJnoA+aNhqyezg51nrsbpB06xUUrq1LekKs1iXVx+VfB1HcfJhl28MF4wciXN2gjetzUn9WCnyTVr4bLaW0ZFBEftHFJT3Eha5bbks0/18EM3tY2Sf3Apez5J2CN2KOyWZjhqc2GNpHUQ1Rq3zdP6njT3OLv6siyUZeV5XjZ7VMJZo4pMRme3NxMbQ1EegN06NDanVVbkFDW00DQOZSprGnJyM/nWidaiFZ4S21uq0gaTgboHtGqj8B7SLRaqgj6KDWCP438611za6DpUNjA1ADq0JMbna1OR4cNsWvV9IQhWcqi5d8GjLeTaLORFa6aa6I5qDRjpqdQUxD31oKZrZrzvW5HmP6SBgOmOVucgcTta6lNP8pB59q/Qi+ZImuFHAOHM4Aj4FVmu+4d+Hm2pXwXjxV/ljUfDbbaaYYHH7VXivuquReXCFel4ExRucAagw2NhLiDzuFX/AAIWzPyOu5xqbHZSTpJMERr18ldGyWCKFuGGNkTfsxtbGPg0KPDM+stY5XHr3TH3/P5LK8iuCJ1Wz3iA1jaFtkBrU6CM6Rop/KNe07FrTWgAAaANQGiilCtEacWfPfNbd1F4ZWk3cKAn6eHVp51z+A9pFmtNQR9O3WKf4LedaS5oOuh69KGsA1ADq0KNd7XjkawTh177SpUIVnKFR+FjKN1mseYirnrRVlW1q2P/ABHaNWjk/wBXQrwvkxg6wD16VEtMV4peLTG9Mm4GcmSXvt0raBtY4KihqfrHU6BRo63LW6KGtA0DR1KUiNL8jNOa83lKgoQpYKHl5wZttzjaLMRFa6coO0MmoNGKnou2Yvjspm1nt963I8tpJZ21q5kjc5A884Po6edpBX6FXy+MOFHAEcxFR8FSa7d+Hm2pXwXjxV/ljcPDdbAOVBA8/aBe2vu0rmXpwo3nbPooiIcX8FlaXyHZTFpdt2AFbHNkjd7zifZLK5x1uMMZJ6zhTdhuqz2cUgiihHNExsQ+DQE8M/NpHK49e64+1T4JrltFlsknGWOifJKZA1/pkFjRVw1gkg69KvCgIVojTgy5JyXm8+5S7PRf7Wf8xyEXb6L/AGs/5hUKWaYPr5fUg+cibSkH18vqQfORNoBCEIBSoUoIWf5T34+aV0bSWxMJbhGjEQaEnn0/JaAs2ykux0E7yRyHuc5rthqSSK84UwEbJbJIXB8Tixw2jb1jUQtLui8OMQslpQuGkcxBofxCy+NhcQ1oLnHQANJJ6Fptw2A2ezsjd6QBLusmpHurT3JI6CEIUAQhCCFKhCAQhCAUqEIJQoQglQhCCVCEIOHBlSJK5uCZ4BIJaARX4qZ8qWMfIzNSvzRIe5oBA6depfOSED2RSB7XNJleQHAtqKDTpSEFzSy2i1DG+GNzqGjdEjTXUT+nOpHYZlFEXxNAdhmFWSaA0nTVp2h3+oXzLlJGM8Q1zmwYQ5wpQkupRunXWvwXPyhsbY4I7PFHK9zaGN8bceFwOkuI1VqUT3Q6K7Xx0LpnBrnhoxEuMjSdWug+SBk5VtGEuhma15aGucAAa6tNV7WnKIMmdC2KWR7QCc2AdBA06+lc++LM91msoDHEtfBiABJbRmmo2JqxQPF4zPLXBhjaA4ghpPI1HUdSgO3VfLLQ17gHMwOLXB9AQQKnUvO58oY7U5zWBwLaHlUFRWlR/wA2rhRNmjs9qDY345J3NaA11cLjpcNGqldK+rLd1psk8D3MYWYRE7MY38n7UlRzmtdWhSLJel4ts8RleCWimhtK6TTal5L+YJWRNa973hriGCuAOpQv5ta8srIXPsr2saXOqzktBcTyhsC5102aSx2ijmvkjnaz6Whc5jg3U800Cpp8OYqB0Jsp2hzxHHLM2OuN8YGFtNes6V9WvKaGOFk4DnsecIw0BBoSag9S5d22h9hEsL4ZZCXvcx0bcbX1AAqfcljc0rLLAx7CSbSHvYAXYWkEcqmrRr61I714ZSxQ5utX50Atw01GlCa9f4FFryhEczoGxSSvaATmwDoNNOvpC4F5ZNPhaCMUxzrAwNBcWRAuNDo5yuxZYHi8pXlrgwwgB9DhJrHoB1V0H4IHbqvltpDyGuZgdhcH0Brt1cy87oyiitTnMYHAtFeVTlCtKj8PiuHHnoobZhjkxyTPDKNdUhzjVw0aqV0qLNdtpsk0D3MYWAZp2YxvOEkkmSo5zWo5lAsdjvdsrpWtDgYXFrq00kV1fBKDKePMMnwvwvkzYGioOnSdOrQubY7jzstqdIJWfSPLMJdGHAl33v8AdIuscwu+JojfnBOXYcJqPSoS2laalIs01/xNtDbNpdIaVIpRpIrQ+75rm2q8nONokjmdEyOrHNewSUdpFYqOFCaail2XM+KeyuIc+QulfNIAXDEaUqdgGpeVjuaSW0zZxrhZ2yySUIIEj6uDKc4oT/wqBYritwmga8Fx1trJTESNBJpoXRXEyQhcyzAPaWuxyaHAtOvmK7SBS7fRf7Wf8wqFN2ei/wBrP+Y5CAh+vl9SD5yJtIue5kz3Zt72ubEAWYdbS+tauHOF98eduZe540DalJ8fduZe540ceduZe540DalJ8fduZe540cfduZe540Di85YGvGF7Q5p2OAcPgUvx925l7njRx925l7njQfdmu2GI1jjYw87WgH4phKcfduZe540cfduZe540DiEnx925l7njRx925l7njQOISfH3bmXueNHH3bmXueNA2hKcfduZe540cfduZe540DaEpx925l7njRx925l7njQNoSnH3bmXueNHH3bmXueNA2hKcfduZe540cfduZe540DaEpx925l7njRx925l7njQNoSnH3bmXueNHH3bmXueNA2hKceduZe540cfduZe540DaEpx925l7njRx925l7njQOKEpx925l7njRx925l7njQOKEpx925l7njRx925l7njQNoSnH3bmXueNHH3bmXueNA4oSnH3bmXueNHH3bmXueNA2hKcfduZe540cfduZe540DaEpx925l7njRx925l7njQNoSnH3bmXueNHH3bmXueNA2hKcfduZe540cfduZe540DihKcfduZe540cfduZe540Bdvov8Aaz/mFCm7WkNOIFpMkrqGlaOeSK0PMVCBtCEIBCEIJQhCAQhCAQhCAQhCAQhCAQhCAUBShAKApQghSEIQQpCEIAqFKEEBShCCChCEAVKEIIKFKEAEFCEEKShCCFKEIBCEIBQFKEAoKEIBSEIQQEIQ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0" name="AutoShape 4" descr="data:image/jpeg;base64,/9j/4AAQSkZJRgABAQAAAQABAAD/2wCEAAkGBhAPEBUQDxQUEA8UFA8WFBAQFxcOFBQVFxAVFBUYFBQXGyYeFxkjGhQXIC8gJCcpLCwuFR4xNTAqNSYrLCkBCQoKDgwOGg8PGikiHyQpLDAwNSwpLCwtLCkvLC0sKSwsKSwpKSosKSkpLCwpLCksLSkpLCksNSkpLCkpLCkpLP/AABEIAIEBhQMBIgACEQEDEQH/xAAcAAACAwEBAQEAAAAAAAAAAAAABAEGBwUDAgj/xABJEAABAwEDBgoGBwYFBQEAAAABAAIDEQQFEgYTITFBUwcUIlFhcZOi0uIycnOBkbEjM1KSobPBNDVCYoKyQ1TR4fAVFhckY4P/xAAaAQEAAwEBAQAAAAAAAAAAAAAAAQIDBAUG/8QAKxEBAAICAgAEBQQDAQAAAAAAAAECAxEEIRITMUEyUXHR8BQiYaE0wfEF/9oADAMBAAIRAxEAPwDY3vldK5jHNY1rYzpZjJLi7+YfZX1mJ96zs/OiD6+X1IPnIm0CmYn3rOz86MxPvWdn502hApmJ96zs/OjMT71nZ+dNqUCeZn3rOz86MzPvWdn502k7xvaGzisrg2uoa3HqAQTmJ96zs/OjMz71nZ+dJ2PKuzSuwhxa46sYwg+/UuwgTzE+9Z2fnRmJ96zs/OnFCBTMz71nZ+dGZn3rOz86bQgUzM+9Z2fnRmZ96zs/Om1KBPMz71nZ+dGZn3rOz86bUoE8zPvWdn50Zmfes7PzpxQgUzM+9Z2fnRmZ96zs/Om0IFMxPvWdn50Zifes7PzpxQgUzM+9Z2fnRmJ96zs/Om0IFMzPvWdn50Zmfes7PzptCBTMz71nZ+dGZn3rOz86bQgUzE+9Z2fnRmZ96zs/OnFCBTMz71nZ+dGZn3rOz86bQgUzE+9Z2fnRmZ96zs/Om1KBPMz71nZ+dGZn3rOz86bUoE8zPvWdn50Zmfes7PzptSgTzM+9Z2fnRmZ96zs/Om0IFMzPvWdn50Zmfes7PzptCBTMT71nZ+dGZn3rOz86bQgUzE+9Z2fnRmZ96zs/OnFCBawTOc04yC4PkbUDCDheQNFTzIXzdnov9rP+Y5CAg+vk9SD5yJtKQfXyepB85E2gEIQglChCAWYX7anS2mRztj3NA5mtcQB+C09U7KbJZ5e6eAYg6rns1EHaRXWDrUwKktJyYtbpbKxz9LhibU7cLiB+Co103JLaj9GAGggOedAb+pK0awWNsEbYmei0U07dpJ6ykhlChCgFUIQgFKhCCUVUIQTVFVCEApUIQTVQhCCUKEIJqhQhBKKqEIJqhQhBKhCEE1RVQhBKKqEIJqiqhCCaoUIQShQhBNUVUIQTVChCBS7PRf7Wf8woRdvov9rP+YUICH6+X1IPnIm0pD9fJ6kHzkTaAQhCDn33fDbLFjIxOJo1uqppXTzDQqW/LC1l1Q8NH2Q0U/EVXay9gcWRvGloc4HoJApX4KlqRoeTeUXGgWvAbK0VIGpw1VHNp2Lr2n0Heq75KjZERE2kuGpsbq9NSAP+dCud4W2ONhzj2sq11A4gE6Ng2qBX8gPqpfXb/au1f19R2KzyWmWuCMVoNbiTRrRXaSQPeq9kNbY2Me172sc5zaBxDa8mmiq+eFmxPlux+b05t8UjgNrGu5R9wNfcktMNYvkrW3pMs4vHhWvOZ5cyRtnZXkxxNa6g2Bznglx6dHUFcuDzhMktcoslsDc84HNSsGEPIBcWubqDqAkEa6HorjysXB3Y3y3nZsAJwPMjiNTWNY6pPvoPeFhFp2+i5HFw+VP7YjUP0OpUBC3fMpQoQglfEkrWgucQ1o1uJoB1lcnKjKeG7oDPMa7GRj0pH00Nb+p2BYrbLwvK/rRmwDIK1bA3kwQjYXnVs9J1STWnMqzbTs4/EtmjxTOqx7tYt/CfdUJwm0CR3NC18w+80Fv4pVnC9dROmSRvSYpP0BVeuzgPGEG1WlwdTSyztaAD0PeDX4BNz8B9mI+jtNoa7neI5B8A1p/FV3Zv5fCjqbWn8+i9XRlBZbY3FZpmTAaww6R6zTpHvCWt2Wdgs8joZ7TFHK2mJjnUcKtDhUdRB96zG7OD62XbedlkcBLBngOMQ1FAWOFJG62VrTaDz6aKw5T8E77bbJbULQ2MSlhwGMuphiYzXiFfRr71O7fJScHHrfU3/bMb/v0WX/yFdf8Am4PvI/8AIV1/5uD7yzTKTgofYbLJajaBIIwDgEZbWrgNeI01riZFZHOvSSWNsohzTWOqW5yuJxFNYp6P4qvitvTeOJxppN4vOo/Pk2b/AMhXX/m4PvLvQTte0PYQ5jgHNcNRBFQR7lk7uAx5BHG29kfGtSu6yZmGOKuLNxxsxaq4WBtabNSvXfu4s9MNYjyrTP59DNVyr5yqsdi/aZ2RHYwnE89TG1cfgs+4QuFFzXOstgdhwkiW0ih0jW2KujnBd8OccDJzgrttt+mmPFo38rHKC+Z9TWuA6dOnS416FE29ob4+HEV8zNbwx/bQXcL9119OU9Iik/0XSunhBu21ODIrQ0POpkodA49QeBX3Krs4D7LTlWm0F3O0RNHwLD81xr84FZ42l1klbaAP8KUZp59Vwq0noNOtRu3yX8rh26i8x9f+NjqpWE5I5f2q65eLWoPfZ2nA+GQfSQdLK6aAfw6qaqbdusVtjnjbLE4Pje0Oa5ukEFWi23JyONbBPfce0vO9L2gsrM5aJGxR1AxvNBU6hVckcIN1/wCcg+8uJwzfu4e3h/VUDIjID/qkckgmzObeGUwZytWB1a1FNai0zvUOjBxsVsPm5LTHbabDlNYrQaQWiGU8zJGuPwquksTvfgXtkbS6F8VqpXkUML6fy4iWk9ZC88gcvrRY7Qyy2pz3WZzhGWzVxwOrQUJ0gVIBadWsUppeKfdNuFW9Ztht4tezVrblpd8EjoprTFHKw0cx5o4aK6R1EH3rrwzNe0PaQ5rgC1w0ggioIPUsz4ZMl8TG2+IVdHRkwG2Opwv/AKSadTuhMcDuU+dgdYZD9JAKx1/iiJ1D1To6i1TvvUsrcas4IzUn6/w0hChQSrOIhe1/2WxhptMrIQ6obnDhrTXT4r0uq+ILWwyWaRszAcJczSK0rSvvWE5bX2+9LxLYQXtDsxZ2/a5dC7qc7TXmAW35N3Iyw2WOzR6mN0u2ucSXPcetxJVYncu3Pxq4cdZmf3T7OmVz72yhstjGK0zRwjYHmjj1N1n3BULhD4UHQPdZLCRnW1Eto0ERn7MYOgu5ydA6TqqmTvBvbry/9iV2Zjeamaer5ZOkMOmnMSRsoCFE29oXxcOPB5ma3hj+5aK/heuoHRJI7pbFJT8QEzYOFC65nYBPm3HVnmPhH3nDD+K4MXAfZacu0Wgu525pg+BYfmude/Ai4NJsloxu3doAbXoxsGg/0puy8Y+FPXimPz6NXjkDgHNIc0ioI0gjoK+1ReCW7ZrNZZoLQx0cjLQ/kO1AFjDVmwtNa1CvKtDgy0il5rE70Uuz0X+1n/MKEXZ6L/az/mOQpZiD6+T1IPnInEnB9fJ6kHzkXvaZgxjnnU1rnfAEoPi1W+KIVle1gOrEQ2vUpstujlFY3teNuEg06+ZZdbLY+Z5kkNXO/Acw5gEWK2vhkEkZo4H4jaD0FToapPA2RpY8BzSKEHSCq9JkJZy6ofI1v2QQfgSF6Ny3su3OV9X/AHU/972X/wCn3f8AdQODf9hZY5o+Kuc2Qj0RyiNg07cXMuhYMjDJ9Ja3uL3acINT/U4109AXhcTharwfOdLWhzmg+5rPgFdFIrtoyGszhyC9h564h7wQq3etmtNmHFpXnMOIIOksI26NYA2tWjrj5VWMSWV9dbBjaeYjX+FQgq8/A3d8uF7JJ46gE5pzMLq6cQDmnDWuoaOhWfJzJKy3cwtszKF1McjuXI+mrE7m0nRq0rlXBlXDFZ2xzF2NtRoaXcmvJ0joXQ/70sn2n/cKr4W1s+S9fDa0zDuOcAKk0A1k6AlI76s7nYWyxl3MHDT1c6pmVGUItJayInMgVIIw4ndI5h+q4Ctpi19QVXsi7zdLE5jyXGMtAJ0nCQaV6qFdy1yYI3u+y15+DSVBHbBsv76kvK8nRxVc1j+LwM2Fwfhc6n8ztvM0LZMk8mIrus7YYwC/QZJP4pH7STzbANgCxbgxgz96Wdz9JBllNdrs27T95wPuX6DWdO+3q/8AoW8uK4a+kQKKVCFo8oURRCEFY4TP3TavUb+Y1UbgO/aLV7KD+96vPCZ+6bT6jfzGqj8B37RavZQf3vVLfFD1MP8Ah5Pr9mvqmcKmUrrHYsERLZrQTG1w0FjcJL3AjUaaAedwVzWLcNlqJt0Uf8LLOHDrkleD+ETVNp1Dn4WOMmaIn6vTgkyMZaHm2ztDoYnBsLHaQ6Qek5w2huinTU7Atloq9wfWMQ3ZZWgUrE159aQmRx+84qwpWNQry8s5cszPpHolRRCFZyqLwoZGMtdndaom/wDtwtLqtGmWNoJcw01kDS3p0bVWeBnKYsldYHmscgdJDU6ngVe1vQRyqD7LjtWvkVFCvzxc3/q3yxrNAjt0kYA0cnPPip1UNFnbqYl63FnzsF8VvaNw0zhm/do9vD+qQ4Dv2e0+3b+S1P8ADN+7R7eH9VVOC/LOx3fDMy1Pcxz5WuaGxvkqBG1utoNNISerGOlr8KYrG+/s2dYHwuwMZecpj0F0UL302SYSK9BwtYfxV4vbhosbGnirJJ5NmIGBg6SXaadQVDybui0X1eBll5TTI2S0ygYWhopRg6SGhoGsDTs0rTvqFuFhvgmcuTqNN0bZmzWcRygPZJEGva7SHBzKOB+KwS0xTXHefJqTC/Ez/wCsDqgA9baj1m9C/QwCofC3ksbTZRaYhWaz4iQNJfEfTHWKBw6iNqm0bc3CzRW80t8Nul1u+3MniZNEcUcjWua4bQRVVThTyl4nYjGw0ntGKNtDQtYW/SPG0UBoDzuCrnAzlOAH2CR2gYpYCeYkmVvxOL+p3MqjlffD72vGkPLaXNgsw1gjFTF1FxLieanMk26bYeH4eRMW9K9/ZYuBrJrOTOt0g5EVY4a6jIRy3Dqaaf1HmV/4QMoTYLBJKz651I4+h7zSvuFT7l0sn7lZYrNFZo/RjaAXasTtbnHpLiT71nvDnaSG2SL+FzrQ89bGxtH4SlPhqpFv1XKjfpv+oV7gtySFutLppxjggIJDuVnJjygHV1gDlHnJHSt0DaatSpHA9ZWsuwPHpSSzucech+bHdYFd1NY1DLnZZvmmPaOkqEIVnEAFKhCBS7PRf7Wf8woRdvov9rP+YUICH6+X1IPnImZYw5padRBB6iKJaD6+X1IPnIm0GY3rcktmeWuaSyvJkAJaRs07D0KbpuSW0vAa0hlRikIIaBtodp6FppCAp2EG3BZR/gx+9ja/JH/QbLuIvuN/0XteN4ss8ZkkPJGwaydgHSqo/L2TFyYm4eYkk/HUoBY3CxXi5juTE+oadQAcQW+4EUV0VCtlpkvSVrYowwNbpcdNK68TuauoJmG/LZYfo7RGZGDQHE7NlJBUEdelSLquFlheIis5ZXlyckDo/iPVT5rlvy6e7kxQ8s6quL+6BUrn2+6bY9ptc4qWkHA6lQ0fy6g3oUDvXBk3CbOx00bXSOGIl2uhNQPhRdD/ALbsm5Z8FXHZeyUGGJtaCpJJqegbAu1cOU7LUcDhm5QK4a1Dhtwn9FI5GVGTGGktmZyQKPjYNI/mA29PUqvHZ3udha1znfZAJPwWtqKJscXJW53WaI5zRI8guGugA0Dr/wBV1rRHiY5vO1w+IovVQVA/PPB9PxW9bOH6KSSQvPSWuj/vDV+hqrB+FDJx1itxmjBbDaCZGPbowy1LntBGkGvLHraNS0zIHLeO8YQ15DbXG0CWPVXZjZztNPdWnNXOnXT1+dXzaVz19NdrYhCFo8gIXlNamR0xuDcTg1tTSrjqA5yvVBWOEz902n1G/mNVG4Dv2i1eyg/verzwm/um1eo38xqo/Ad+0Wr2UH971S3xQ9TD/h5Pr9mvrG+G2wFtqgn/AIXwmPorHI5w+IkPwWyKt5fZL/8AUbG6NtM+w5yEnQMYBGE9DgSPfXYptG4cvDyxizRafR8cGl4ie67ORrYzNOG3FGSz8QAferOsH4O8sjdlofDaMTbNI6koNawyNq3Fh91HdQOxbrBO17Q9hDmOALXNNQQdRBGsJWdwtzME4skz7T3D7QhCs43xNMGNL3GjWguJOgAAVJK/PeSzTbL4icASJLVJMehuN81TzbPirrwq5eMwOu+yuDnOq20SDSGt2xg/aO3mFRrK9eB3JR0bXW+YUdI3DADrzZoS/wDqIFOgdKznuXrYK/p8FslvW3UOlwzfu4e3h/VUfg+yBhvSKWSWWWMxyBgEWChBYHVOJp06Vd+Gb93D28P6pDgO/Z7T7dv5LUmN2TiyWx8ObVnU7+x6xcDF3sNZHTz/AMsj2tb8I2tJ95V0u+7YbNGIoI2xRitGMAaNOs6NvSmlCvERDzcmbJk+OZkKHAEUOkcxUqHuAFToA2qWT895bZPOuy3ObFVkTsT4HNNCGOFHNqNWEkt6iOdWbgZyaxyPtzxyI6xw1GgvIGNw6hya9LlWcqL2kvi8voaua97YbO3YGA0xU6TV56Kcy3a4roZY7PHZo/QjY1tdrjtcekmp96yrHb3OXmtjwVpb4pjv6fn+z6zDhysZMdlm2MfMw/8A6Na4V98VPetQXDy0yf4/YpLONDyA6M80jDib7jSh6CVpaNw8vi5Ix5a2lXuBq3B93GL+KGaVp6n0kB6uWR/SVfF+fchcqnXVazng4QurHaI9ZYWupjw7S01BG0E69C3yy2tkrGyRuD43AFr2moIOogqtJ3Dfn4Zplm3tPb2QpUFXcAQvKG1seXNY4OLCGvANcLqA0PMaEH3r1QKXZ6L/AGs/5hQi7PRf7Wf8xyEBB9fJ6kHzkTaUh+vk9SD5yJtAIQhBU8vg7DF9ir/vUFPwqqctUvC72WiMxyCrTtGsHYQedVWTIF+Lkytwc5acXwGgqQrkRi4yaejm34vi2n4q8Wr6t/qv/tKTuW447KwhnKcfSedZ5h0BOWr6t/qu/tKgVvID6qT1x/YE7lkHcUdh1YmYurF/rRJZAfUyeuP7ArNNC17Sx4DmuBBB2gqRki6FwYuNRYdeMfDTX8KrvWvII4qxSAN5pAaj3jWutcWTDLKcZOclpTFSgaP5R+qbQ7aFCFCQpUIQIX5ccNthdBaG4o3e4tI1OadjhzrFMoODu33dJnoA+aNhqyezg51nrsbpB06xUUrq1LekKs1iXVx+VfB1HcfJhl28MF4wciXN2gjetzUn9WCnyTVr4bLaW0ZFBEftHFJT3Eha5bbks0/18EM3tY2Sf3Apez5J2CN2KOyWZjhqc2GNpHUQ1Rq3zdP6njT3OLv6siyUZeV5XjZ7VMJZo4pMRme3NxMbQ1EegN06NDanVVbkFDW00DQOZSprGnJyM/nWidaiFZ4S21uq0gaTgboHtGqj8B7SLRaqgj6KDWCP438611za6DpUNjA1ADq0JMbna1OR4cNsWvV9IQhWcqi5d8GjLeTaLORFa6aa6I5qDRjpqdQUxD31oKZrZrzvW5HmP6SBgOmOVucgcTta6lNP8pB59q/Qi+ZImuFHAOHM4Aj4FVmu+4d+Hm2pXwXjxV/ljUfDbbaaYYHH7VXivuquReXCFel4ExRucAagw2NhLiDzuFX/AAIWzPyOu5xqbHZSTpJMERr18ldGyWCKFuGGNkTfsxtbGPg0KPDM+stY5XHr3TH3/P5LK8iuCJ1Wz3iA1jaFtkBrU6CM6Rop/KNe07FrTWgAAaANQGiilCtEacWfPfNbd1F4ZWk3cKAn6eHVp51z+A9pFmtNQR9O3WKf4LedaS5oOuh69KGsA1ADq0KNd7XjkawTh177SpUIVnKFR+FjKN1mseYirnrRVlW1q2P/ABHaNWjk/wBXQrwvkxg6wD16VEtMV4peLTG9Mm4GcmSXvt0raBtY4KihqfrHU6BRo63LW6KGtA0DR1KUiNL8jNOa83lKgoQpYKHl5wZttzjaLMRFa6coO0MmoNGKnou2Yvjspm1nt963I8tpJZ21q5kjc5A884Po6edpBX6FXy+MOFHAEcxFR8FSa7d+Hm2pXwXjxV/ljcPDdbAOVBA8/aBe2vu0rmXpwo3nbPooiIcX8FlaXyHZTFpdt2AFbHNkjd7zifZLK5x1uMMZJ6zhTdhuqz2cUgiihHNExsQ+DQE8M/NpHK49e64+1T4JrltFlsknGWOifJKZA1/pkFjRVw1gkg69KvCgIVojTgy5JyXm8+5S7PRf7Wf8xyEXb6L/AGs/5hUKWaYPr5fUg+cibSkH18vqQfORNoBCEIBSoUoIWf5T34+aV0bSWxMJbhGjEQaEnn0/JaAs2ykux0E7yRyHuc5rthqSSK84UwEbJbJIXB8Tixw2jb1jUQtLui8OMQslpQuGkcxBofxCy+NhcQ1oLnHQANJJ6Fptw2A2ezsjd6QBLusmpHurT3JI6CEIUAQhCCFKhCAQhCAUqEIJQoQglQhCCVCEIOHBlSJK5uCZ4BIJaARX4qZ8qWMfIzNSvzRIe5oBA6depfOSED2RSB7XNJleQHAtqKDTpSEFzSy2i1DG+GNzqGjdEjTXUT+nOpHYZlFEXxNAdhmFWSaA0nTVp2h3+oXzLlJGM8Q1zmwYQ5wpQkupRunXWvwXPyhsbY4I7PFHK9zaGN8bceFwOkuI1VqUT3Q6K7Xx0LpnBrnhoxEuMjSdWug+SBk5VtGEuhma15aGucAAa6tNV7WnKIMmdC2KWR7QCc2AdBA06+lc++LM91msoDHEtfBiABJbRmmo2JqxQPF4zPLXBhjaA4ghpPI1HUdSgO3VfLLQ17gHMwOLXB9AQQKnUvO58oY7U5zWBwLaHlUFRWlR/wA2rhRNmjs9qDY345J3NaA11cLjpcNGqldK+rLd1psk8D3MYWYRE7MY38n7UlRzmtdWhSLJel4ts8RleCWimhtK6TTal5L+YJWRNa973hriGCuAOpQv5ta8srIXPsr2saXOqzktBcTyhsC5102aSx2ijmvkjnaz6Whc5jg3U800Cpp8OYqB0Jsp2hzxHHLM2OuN8YGFtNes6V9WvKaGOFk4DnsecIw0BBoSag9S5d22h9hEsL4ZZCXvcx0bcbX1AAqfcljc0rLLAx7CSbSHvYAXYWkEcqmrRr61I714ZSxQ5utX50Atw01GlCa9f4FFryhEczoGxSSvaATmwDoNNOvpC4F5ZNPhaCMUxzrAwNBcWRAuNDo5yuxZYHi8pXlrgwwgB9DhJrHoB1V0H4IHbqvltpDyGuZgdhcH0Brt1cy87oyiitTnMYHAtFeVTlCtKj8PiuHHnoobZhjkxyTPDKNdUhzjVw0aqV0qLNdtpsk0D3MYWAZp2YxvOEkkmSo5zWo5lAsdjvdsrpWtDgYXFrq00kV1fBKDKePMMnwvwvkzYGioOnSdOrQubY7jzstqdIJWfSPLMJdGHAl33v8AdIuscwu+JojfnBOXYcJqPSoS2laalIs01/xNtDbNpdIaVIpRpIrQ+75rm2q8nONokjmdEyOrHNewSUdpFYqOFCaail2XM+KeyuIc+QulfNIAXDEaUqdgGpeVjuaSW0zZxrhZ2yySUIIEj6uDKc4oT/wqBYritwmga8Fx1trJTESNBJpoXRXEyQhcyzAPaWuxyaHAtOvmK7SBS7fRf7Wf8wqFN2ei/wBrP+Y5CAh+vl9SD5yJtIue5kz3Zt72ubEAWYdbS+tauHOF98eduZe540DalJ8fduZe540ceduZe540DalJ8fduZe540cfduZe540Di85YGvGF7Q5p2OAcPgUvx925l7njRx925l7njQfdmu2GI1jjYw87WgH4phKcfduZe540cfduZe540DiEnx925l7njRx925l7njQOISfH3bmXueNHH3bmXueNA2hKcfduZe540cfduZe540DaEpx925l7njRx925l7njQNoSnH3bmXueNHH3bmXueNA2hKcfduZe540cfduZe540DaEpx925l7njRx925l7njQNoSnH3bmXueNHH3bmXueNA2hKceduZe540cfduZe540DaEpx925l7njRx925l7njQOKEpx925l7njRx925l7njQOKEpx925l7njRx925l7njQNoSnH3bmXueNHH3bmXueNA4oSnH3bmXueNHH3bmXueNA2hKcfduZe540cfduZe540DaEpx925l7njRx925l7njQNoSnH3bmXueNHH3bmXueNA2hKcfduZe540cfduZe540DihKcfduZe540cfduZe540Bdvov8Aaz/mFCm7WkNOIFpMkrqGlaOeSK0PMVCBtCEIBCEIJQhCAQhCAQhCAQhCAQhCAQhCAUBShAKApQghSEIQQpCEIAqFKEEBShCCChCEAVKEIIKFKEAEFCEEKShCCFKEIBCEIBQFKEAoKEIBSEIQQEIQ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1" name="AutoShape 6" descr="data:image/jpeg;base64,/9j/4AAQSkZJRgABAQAAAQABAAD/2wCEAAkGBhAPEBUQDxQUEA8UFA8WFBAQFxcOFBQVFxAVFBUYFBQXGyYeFxkjGhQXIC8gJCcpLCwuFR4xNTAqNSYrLCkBCQoKDgwOGg8PGikiHyQpLDAwNSwpLCwtLCkvLC0sKSwsKSwpKSosKSkpLCwpLCksLSkpLCksNSkpLCkpLCkpLP/AABEIAIEBhQMBIgACEQEDEQH/xAAcAAACAwEBAQEAAAAAAAAAAAAABAEGBwUDAgj/xABJEAABAwEDBgoGBwYFBQEAAAABAAIDEQQFEgYTITFBUwcUIlFhcZOi0uIycnOBkbEjM1KSobPBNDVCYoKyQ1TR4fAVFhckY4P/xAAaAQEAAwEBAQAAAAAAAAAAAAAAAQIDBAUG/8QAKxEBAAICAgAEBQQDAQAAAAAAAAECAxEEIRITMUEyUXHR8BQiYaE0wfEF/9oADAMBAAIRAxEAPwDY3vldK5jHNY1rYzpZjJLi7+YfZX1mJ96zs/OiD6+X1IPnIm0CmYn3rOz86MxPvWdn502hApmJ96zs/OjMT71nZ+dNqUCeZn3rOz86MzPvWdn502k7xvaGzisrg2uoa3HqAQTmJ96zs/OjMz71nZ+dJ2PKuzSuwhxa46sYwg+/UuwgTzE+9Z2fnRmJ96zs/OnFCBTMz71nZ+dGZn3rOz86bQgUzM+9Z2fnRmZ96zs/Om1KBPMz71nZ+dGZn3rOz86bUoE8zPvWdn50Zmfes7PzpxQgUzM+9Z2fnRmZ96zs/Om0IFMxPvWdn50Zifes7PzpxQgUzM+9Z2fnRmJ96zs/Om0IFMzPvWdn50Zmfes7PzptCBTMz71nZ+dGZn3rOz86bQgUzE+9Z2fnRmZ96zs/OnFCBTMz71nZ+dGZn3rOz86bQgUzE+9Z2fnRmZ96zs/Om1KBPMz71nZ+dGZn3rOz86bUoE8zPvWdn50Zmfes7PzptSgTzM+9Z2fnRmZ96zs/Om0IFMzPvWdn50Zmfes7PzptCBTMT71nZ+dGZn3rOz86bQgUzE+9Z2fnRmZ96zs/OnFCBawTOc04yC4PkbUDCDheQNFTzIXzdnov9rP+Y5CAg+vk9SD5yJtKQfXyepB85E2gEIQglChCAWYX7anS2mRztj3NA5mtcQB+C09U7KbJZ5e6eAYg6rns1EHaRXWDrUwKktJyYtbpbKxz9LhibU7cLiB+Co103JLaj9GAGggOedAb+pK0awWNsEbYmei0U07dpJ6ykhlChCgFUIQgFKhCCUVUIQTVFVCEApUIQTVQhCCUKEIJqhQhBKKqEIJqhQhBKhCEE1RVQhBKKqEIJqiqhCCaoUIQShQhBNUVUIQTVChCBS7PRf7Wf8woRdvov9rP+YUICH6+X1IPnIm0pD9fJ6kHzkTaAQhCDn33fDbLFjIxOJo1uqppXTzDQqW/LC1l1Q8NH2Q0U/EVXay9gcWRvGloc4HoJApX4KlqRoeTeUXGgWvAbK0VIGpw1VHNp2Lr2n0Heq75KjZERE2kuGpsbq9NSAP+dCud4W2ONhzj2sq11A4gE6Ng2qBX8gPqpfXb/au1f19R2KzyWmWuCMVoNbiTRrRXaSQPeq9kNbY2Me172sc5zaBxDa8mmiq+eFmxPlux+b05t8UjgNrGu5R9wNfcktMNYvkrW3pMs4vHhWvOZ5cyRtnZXkxxNa6g2Bznglx6dHUFcuDzhMktcoslsDc84HNSsGEPIBcWubqDqAkEa6HorjysXB3Y3y3nZsAJwPMjiNTWNY6pPvoPeFhFp2+i5HFw+VP7YjUP0OpUBC3fMpQoQglfEkrWgucQ1o1uJoB1lcnKjKeG7oDPMa7GRj0pH00Nb+p2BYrbLwvK/rRmwDIK1bA3kwQjYXnVs9J1STWnMqzbTs4/EtmjxTOqx7tYt/CfdUJwm0CR3NC18w+80Fv4pVnC9dROmSRvSYpP0BVeuzgPGEG1WlwdTSyztaAD0PeDX4BNz8B9mI+jtNoa7neI5B8A1p/FV3Zv5fCjqbWn8+i9XRlBZbY3FZpmTAaww6R6zTpHvCWt2Wdgs8joZ7TFHK2mJjnUcKtDhUdRB96zG7OD62XbedlkcBLBngOMQ1FAWOFJG62VrTaDz6aKw5T8E77bbJbULQ2MSlhwGMuphiYzXiFfRr71O7fJScHHrfU3/bMb/v0WX/yFdf8Am4PvI/8AIV1/5uD7yzTKTgofYbLJajaBIIwDgEZbWrgNeI01riZFZHOvSSWNsohzTWOqW5yuJxFNYp6P4qvitvTeOJxppN4vOo/Pk2b/AMhXX/m4PvLvQTte0PYQ5jgHNcNRBFQR7lk7uAx5BHG29kfGtSu6yZmGOKuLNxxsxaq4WBtabNSvXfu4s9MNYjyrTP59DNVyr5yqsdi/aZ2RHYwnE89TG1cfgs+4QuFFzXOstgdhwkiW0ih0jW2KujnBd8OccDJzgrttt+mmPFo38rHKC+Z9TWuA6dOnS416FE29ob4+HEV8zNbwx/bQXcL9119OU9Iik/0XSunhBu21ODIrQ0POpkodA49QeBX3Krs4D7LTlWm0F3O0RNHwLD81xr84FZ42l1klbaAP8KUZp59Vwq0noNOtRu3yX8rh26i8x9f+NjqpWE5I5f2q65eLWoPfZ2nA+GQfSQdLK6aAfw6qaqbdusVtjnjbLE4Pje0Oa5ukEFWi23JyONbBPfce0vO9L2gsrM5aJGxR1AxvNBU6hVckcIN1/wCcg+8uJwzfu4e3h/VUDIjID/qkckgmzObeGUwZytWB1a1FNai0zvUOjBxsVsPm5LTHbabDlNYrQaQWiGU8zJGuPwquksTvfgXtkbS6F8VqpXkUML6fy4iWk9ZC88gcvrRY7Qyy2pz3WZzhGWzVxwOrQUJ0gVIBadWsUppeKfdNuFW9Ztht4tezVrblpd8EjoprTFHKw0cx5o4aK6R1EH3rrwzNe0PaQ5rgC1w0ggioIPUsz4ZMl8TG2+IVdHRkwG2Opwv/AKSadTuhMcDuU+dgdYZD9JAKx1/iiJ1D1To6i1TvvUsrcas4IzUn6/w0hChQSrOIhe1/2WxhptMrIQ6obnDhrTXT4r0uq+ILWwyWaRszAcJczSK0rSvvWE5bX2+9LxLYQXtDsxZ2/a5dC7qc7TXmAW35N3Iyw2WOzR6mN0u2ucSXPcetxJVYncu3Pxq4cdZmf3T7OmVz72yhstjGK0zRwjYHmjj1N1n3BULhD4UHQPdZLCRnW1Eto0ERn7MYOgu5ydA6TqqmTvBvbry/9iV2Zjeamaer5ZOkMOmnMSRsoCFE29oXxcOPB5ma3hj+5aK/heuoHRJI7pbFJT8QEzYOFC65nYBPm3HVnmPhH3nDD+K4MXAfZacu0Wgu525pg+BYfmude/Ai4NJsloxu3doAbXoxsGg/0puy8Y+FPXimPz6NXjkDgHNIc0ioI0gjoK+1ReCW7ZrNZZoLQx0cjLQ/kO1AFjDVmwtNa1CvKtDgy0il5rE70Uuz0X+1n/MKEXZ6L/az/mOQpZiD6+T1IPnInEnB9fJ6kHzkXvaZgxjnnU1rnfAEoPi1W+KIVle1gOrEQ2vUpstujlFY3teNuEg06+ZZdbLY+Z5kkNXO/Acw5gEWK2vhkEkZo4H4jaD0FToapPA2RpY8BzSKEHSCq9JkJZy6ofI1v2QQfgSF6Ny3su3OV9X/AHU/972X/wCn3f8AdQODf9hZY5o+Kuc2Qj0RyiNg07cXMuhYMjDJ9Ja3uL3acINT/U4109AXhcTharwfOdLWhzmg+5rPgFdFIrtoyGszhyC9h564h7wQq3etmtNmHFpXnMOIIOksI26NYA2tWjrj5VWMSWV9dbBjaeYjX+FQgq8/A3d8uF7JJ46gE5pzMLq6cQDmnDWuoaOhWfJzJKy3cwtszKF1McjuXI+mrE7m0nRq0rlXBlXDFZ2xzF2NtRoaXcmvJ0joXQ/70sn2n/cKr4W1s+S9fDa0zDuOcAKk0A1k6AlI76s7nYWyxl3MHDT1c6pmVGUItJayInMgVIIw4ndI5h+q4Ctpi19QVXsi7zdLE5jyXGMtAJ0nCQaV6qFdy1yYI3u+y15+DSVBHbBsv76kvK8nRxVc1j+LwM2Fwfhc6n8ztvM0LZMk8mIrus7YYwC/QZJP4pH7STzbANgCxbgxgz96Wdz9JBllNdrs27T95wPuX6DWdO+3q/8AoW8uK4a+kQKKVCFo8oURRCEFY4TP3TavUb+Y1UbgO/aLV7KD+96vPCZ+6bT6jfzGqj8B37RavZQf3vVLfFD1MP8Ah5Pr9mvqmcKmUrrHYsERLZrQTG1w0FjcJL3AjUaaAedwVzWLcNlqJt0Uf8LLOHDrkleD+ETVNp1Dn4WOMmaIn6vTgkyMZaHm2ztDoYnBsLHaQ6Qek5w2huinTU7Atloq9wfWMQ3ZZWgUrE159aQmRx+84qwpWNQry8s5cszPpHolRRCFZyqLwoZGMtdndaom/wDtwtLqtGmWNoJcw01kDS3p0bVWeBnKYsldYHmscgdJDU6ngVe1vQRyqD7LjtWvkVFCvzxc3/q3yxrNAjt0kYA0cnPPip1UNFnbqYl63FnzsF8VvaNw0zhm/do9vD+qQ4Dv2e0+3b+S1P8ADN+7R7eH9VVOC/LOx3fDMy1Pcxz5WuaGxvkqBG1utoNNISerGOlr8KYrG+/s2dYHwuwMZecpj0F0UL302SYSK9BwtYfxV4vbhosbGnirJJ5NmIGBg6SXaadQVDybui0X1eBll5TTI2S0ygYWhopRg6SGhoGsDTs0rTvqFuFhvgmcuTqNN0bZmzWcRygPZJEGva7SHBzKOB+KwS0xTXHefJqTC/Ez/wCsDqgA9baj1m9C/QwCofC3ksbTZRaYhWaz4iQNJfEfTHWKBw6iNqm0bc3CzRW80t8Nul1u+3MniZNEcUcjWua4bQRVVThTyl4nYjGw0ntGKNtDQtYW/SPG0UBoDzuCrnAzlOAH2CR2gYpYCeYkmVvxOL+p3MqjlffD72vGkPLaXNgsw1gjFTF1FxLieanMk26bYeH4eRMW9K9/ZYuBrJrOTOt0g5EVY4a6jIRy3Dqaaf1HmV/4QMoTYLBJKz651I4+h7zSvuFT7l0sn7lZYrNFZo/RjaAXasTtbnHpLiT71nvDnaSG2SL+FzrQ89bGxtH4SlPhqpFv1XKjfpv+oV7gtySFutLppxjggIJDuVnJjygHV1gDlHnJHSt0DaatSpHA9ZWsuwPHpSSzucech+bHdYFd1NY1DLnZZvmmPaOkqEIVnEAFKhCBS7PRf7Wf8woRdvov9rP+YUICH6+X1IPnImZYw5padRBB6iKJaD6+X1IPnIm0GY3rcktmeWuaSyvJkAJaRs07D0KbpuSW0vAa0hlRikIIaBtodp6FppCAp2EG3BZR/gx+9ja/JH/QbLuIvuN/0XteN4ss8ZkkPJGwaydgHSqo/L2TFyYm4eYkk/HUoBY3CxXi5juTE+oadQAcQW+4EUV0VCtlpkvSVrYowwNbpcdNK68TuauoJmG/LZYfo7RGZGDQHE7NlJBUEdelSLquFlheIis5ZXlyckDo/iPVT5rlvy6e7kxQ8s6quL+6BUrn2+6bY9ptc4qWkHA6lQ0fy6g3oUDvXBk3CbOx00bXSOGIl2uhNQPhRdD/ALbsm5Z8FXHZeyUGGJtaCpJJqegbAu1cOU7LUcDhm5QK4a1Dhtwn9FI5GVGTGGktmZyQKPjYNI/mA29PUqvHZ3udha1znfZAJPwWtqKJscXJW53WaI5zRI8guGugA0Dr/wBV1rRHiY5vO1w+IovVQVA/PPB9PxW9bOH6KSSQvPSWuj/vDV+hqrB+FDJx1itxmjBbDaCZGPbowy1LntBGkGvLHraNS0zIHLeO8YQ15DbXG0CWPVXZjZztNPdWnNXOnXT1+dXzaVz19NdrYhCFo8gIXlNamR0xuDcTg1tTSrjqA5yvVBWOEz902n1G/mNVG4Dv2i1eyg/verzwm/um1eo38xqo/Ad+0Wr2UH971S3xQ9TD/h5Pr9mvrG+G2wFtqgn/AIXwmPorHI5w+IkPwWyKt5fZL/8AUbG6NtM+w5yEnQMYBGE9DgSPfXYptG4cvDyxizRafR8cGl4ie67ORrYzNOG3FGSz8QAferOsH4O8sjdlofDaMTbNI6koNawyNq3Fh91HdQOxbrBO17Q9hDmOALXNNQQdRBGsJWdwtzME4skz7T3D7QhCs43xNMGNL3GjWguJOgAAVJK/PeSzTbL4icASJLVJMehuN81TzbPirrwq5eMwOu+yuDnOq20SDSGt2xg/aO3mFRrK9eB3JR0bXW+YUdI3DADrzZoS/wDqIFOgdKznuXrYK/p8FslvW3UOlwzfu4e3h/VUfg+yBhvSKWSWWWMxyBgEWChBYHVOJp06Vd+Gb93D28P6pDgO/Z7T7dv5LUmN2TiyWx8ObVnU7+x6xcDF3sNZHTz/AMsj2tb8I2tJ95V0u+7YbNGIoI2xRitGMAaNOs6NvSmlCvERDzcmbJk+OZkKHAEUOkcxUqHuAFToA2qWT895bZPOuy3ObFVkTsT4HNNCGOFHNqNWEkt6iOdWbgZyaxyPtzxyI6xw1GgvIGNw6hya9LlWcqL2kvi8voaua97YbO3YGA0xU6TV56Kcy3a4roZY7PHZo/QjY1tdrjtcekmp96yrHb3OXmtjwVpb4pjv6fn+z6zDhysZMdlm2MfMw/8A6Na4V98VPetQXDy0yf4/YpLONDyA6M80jDib7jSh6CVpaNw8vi5Ix5a2lXuBq3B93GL+KGaVp6n0kB6uWR/SVfF+fchcqnXVazng4QurHaI9ZYWupjw7S01BG0E69C3yy2tkrGyRuD43AFr2moIOogqtJ3Dfn4Zplm3tPb2QpUFXcAQvKG1seXNY4OLCGvANcLqA0PMaEH3r1QKXZ6L/AGs/5hQi7PRf7Wf8xyEBB9fJ6kHzkTaUh+vk9SD5yJtAIQhBU8vg7DF9ir/vUFPwqqctUvC72WiMxyCrTtGsHYQedVWTIF+Lkytwc5acXwGgqQrkRi4yaejm34vi2n4q8Wr6t/qv/tKTuW447KwhnKcfSedZ5h0BOWr6t/qu/tKgVvID6qT1x/YE7lkHcUdh1YmYurF/rRJZAfUyeuP7ArNNC17Sx4DmuBBB2gqRki6FwYuNRYdeMfDTX8KrvWvII4qxSAN5pAaj3jWutcWTDLKcZOclpTFSgaP5R+qbQ7aFCFCQpUIQIX5ccNthdBaG4o3e4tI1OadjhzrFMoODu33dJnoA+aNhqyezg51nrsbpB06xUUrq1LekKs1iXVx+VfB1HcfJhl28MF4wciXN2gjetzUn9WCnyTVr4bLaW0ZFBEftHFJT3Eha5bbks0/18EM3tY2Sf3Apez5J2CN2KOyWZjhqc2GNpHUQ1Rq3zdP6njT3OLv6siyUZeV5XjZ7VMJZo4pMRme3NxMbQ1EegN06NDanVVbkFDW00DQOZSprGnJyM/nWidaiFZ4S21uq0gaTgboHtGqj8B7SLRaqgj6KDWCP438611za6DpUNjA1ADq0JMbna1OR4cNsWvV9IQhWcqi5d8GjLeTaLORFa6aa6I5qDRjpqdQUxD31oKZrZrzvW5HmP6SBgOmOVucgcTta6lNP8pB59q/Qi+ZImuFHAOHM4Aj4FVmu+4d+Hm2pXwXjxV/ljUfDbbaaYYHH7VXivuquReXCFel4ExRucAagw2NhLiDzuFX/AAIWzPyOu5xqbHZSTpJMERr18ldGyWCKFuGGNkTfsxtbGPg0KPDM+stY5XHr3TH3/P5LK8iuCJ1Wz3iA1jaFtkBrU6CM6Rop/KNe07FrTWgAAaANQGiilCtEacWfPfNbd1F4ZWk3cKAn6eHVp51z+A9pFmtNQR9O3WKf4LedaS5oOuh69KGsA1ADq0KNd7XjkawTh177SpUIVnKFR+FjKN1mseYirnrRVlW1q2P/ABHaNWjk/wBXQrwvkxg6wD16VEtMV4peLTG9Mm4GcmSXvt0raBtY4KihqfrHU6BRo63LW6KGtA0DR1KUiNL8jNOa83lKgoQpYKHl5wZttzjaLMRFa6coO0MmoNGKnou2Yvjspm1nt963I8tpJZ21q5kjc5A884Po6edpBX6FXy+MOFHAEcxFR8FSa7d+Hm2pXwXjxV/ljcPDdbAOVBA8/aBe2vu0rmXpwo3nbPooiIcX8FlaXyHZTFpdt2AFbHNkjd7zifZLK5x1uMMZJ6zhTdhuqz2cUgiihHNExsQ+DQE8M/NpHK49e64+1T4JrltFlsknGWOifJKZA1/pkFjRVw1gkg69KvCgIVojTgy5JyXm8+5S7PRf7Wf8xyEXb6L/AGs/5hUKWaYPr5fUg+cibSkH18vqQfORNoBCEIBSoUoIWf5T34+aV0bSWxMJbhGjEQaEnn0/JaAs2ykux0E7yRyHuc5rthqSSK84UwEbJbJIXB8Tixw2jb1jUQtLui8OMQslpQuGkcxBofxCy+NhcQ1oLnHQANJJ6Fptw2A2ezsjd6QBLusmpHurT3JI6CEIUAQhCCFKhCAQhCAUqEIJQoQglQhCCVCEIOHBlSJK5uCZ4BIJaARX4qZ8qWMfIzNSvzRIe5oBA6depfOSED2RSB7XNJleQHAtqKDTpSEFzSy2i1DG+GNzqGjdEjTXUT+nOpHYZlFEXxNAdhmFWSaA0nTVp2h3+oXzLlJGM8Q1zmwYQ5wpQkupRunXWvwXPyhsbY4I7PFHK9zaGN8bceFwOkuI1VqUT3Q6K7Xx0LpnBrnhoxEuMjSdWug+SBk5VtGEuhma15aGucAAa6tNV7WnKIMmdC2KWR7QCc2AdBA06+lc++LM91msoDHEtfBiABJbRmmo2JqxQPF4zPLXBhjaA4ghpPI1HUdSgO3VfLLQ17gHMwOLXB9AQQKnUvO58oY7U5zWBwLaHlUFRWlR/wA2rhRNmjs9qDY345J3NaA11cLjpcNGqldK+rLd1psk8D3MYWYRE7MY38n7UlRzmtdWhSLJel4ts8RleCWimhtK6TTal5L+YJWRNa973hriGCuAOpQv5ta8srIXPsr2saXOqzktBcTyhsC5102aSx2ijmvkjnaz6Whc5jg3U800Cpp8OYqB0Jsp2hzxHHLM2OuN8YGFtNes6V9WvKaGOFk4DnsecIw0BBoSag9S5d22h9hEsL4ZZCXvcx0bcbX1AAqfcljc0rLLAx7CSbSHvYAXYWkEcqmrRr61I714ZSxQ5utX50Atw01GlCa9f4FFryhEczoGxSSvaATmwDoNNOvpC4F5ZNPhaCMUxzrAwNBcWRAuNDo5yuxZYHi8pXlrgwwgB9DhJrHoB1V0H4IHbqvltpDyGuZgdhcH0Brt1cy87oyiitTnMYHAtFeVTlCtKj8PiuHHnoobZhjkxyTPDKNdUhzjVw0aqV0qLNdtpsk0D3MYWAZp2YxvOEkkmSo5zWo5lAsdjvdsrpWtDgYXFrq00kV1fBKDKePMMnwvwvkzYGioOnSdOrQubY7jzstqdIJWfSPLMJdGHAl33v8AdIuscwu+JojfnBOXYcJqPSoS2laalIs01/xNtDbNpdIaVIpRpIrQ+75rm2q8nONokjmdEyOrHNewSUdpFYqOFCaail2XM+KeyuIc+QulfNIAXDEaUqdgGpeVjuaSW0zZxrhZ2yySUIIEj6uDKc4oT/wqBYritwmga8Fx1trJTESNBJpoXRXEyQhcyzAPaWuxyaHAtOvmK7SBS7fRf7Wf8wqFN2ei/wBrP+Y5CAh+vl9SD5yJtIue5kz3Zt72ubEAWYdbS+tauHOF98eduZe540DalJ8fduZe540ceduZe540DalJ8fduZe540cfduZe540Di85YGvGF7Q5p2OAcPgUvx925l7njRx925l7njQfdmu2GI1jjYw87WgH4phKcfduZe540cfduZe540DiEnx925l7njRx925l7njQOISfH3bmXueNHH3bmXueNA2hKcfduZe540cfduZe540DaEpx925l7njRx925l7njQNoSnH3bmXueNHH3bmXueNA2hKcfduZe540cfduZe540DaEpx925l7njRx925l7njQNoSnH3bmXueNHH3bmXueNA2hKceduZe540cfduZe540DaEpx925l7njRx925l7njQOKEpx925l7njRx925l7njQOKEpx925l7njRx925l7njQNoSnH3bmXueNHH3bmXueNA4oSnH3bmXueNHH3bmXueNA2hKcfduZe540cfduZe540DaEpx925l7njRx925l7njQNoSnH3bmXueNHH3bmXueNA2hKcfduZe540cfduZe540DihKcfduZe540cfduZe540Bdvov8Aaz/mFCm7WkNOIFpMkrqGlaOeSK0PMVCBtCEIBCEIJQhCAQhCAQhCAQhCAQhCAQhCAUBShAKApQghSEIQQpCEIAqFKEEBShCCChCEAVKEIIKFKEAEFCEEKShCCFKEIBCEIBQFKEAoKEIBSEIQQEIQ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термина «суперкомпьютер»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556792"/>
            <a:ext cx="8964612" cy="5143536"/>
          </a:xfrm>
        </p:spPr>
        <p:txBody>
          <a:bodyPr/>
          <a:lstStyle/>
          <a:p>
            <a:r>
              <a:rPr lang="ru-RU" dirty="0"/>
              <a:t>«Самая производительная система» — но тогда всегда ровно один суперкомпьютер</a:t>
            </a:r>
          </a:p>
          <a:p>
            <a:r>
              <a:rPr lang="ru-RU" dirty="0"/>
              <a:t>«Несколько (</a:t>
            </a:r>
            <a:r>
              <a:rPr lang="en-US" dirty="0"/>
              <a:t>N=500) </a:t>
            </a:r>
            <a:r>
              <a:rPr lang="ru-RU" dirty="0"/>
              <a:t>самых производительных систем» — то, что надо.  Возможность опереться на </a:t>
            </a:r>
            <a:r>
              <a:rPr lang="en-US" dirty="0"/>
              <a:t>Top500</a:t>
            </a:r>
            <a:endParaRPr lang="ru-RU" dirty="0"/>
          </a:p>
          <a:p>
            <a:r>
              <a:rPr lang="ru-RU" dirty="0"/>
              <a:t>«Вошел в </a:t>
            </a:r>
            <a:r>
              <a:rPr lang="en-US" dirty="0"/>
              <a:t>Top500 </a:t>
            </a:r>
            <a:r>
              <a:rPr lang="ru-RU" dirty="0"/>
              <a:t>— суперкомпьютер!  Не вошел в </a:t>
            </a:r>
            <a:r>
              <a:rPr lang="en-US" dirty="0"/>
              <a:t>Top500 </a:t>
            </a:r>
            <a:r>
              <a:rPr lang="ru-RU" dirty="0"/>
              <a:t>— не суперкомпьютер!» — есть нюансы, требуется уточнение</a:t>
            </a:r>
          </a:p>
          <a:p>
            <a:r>
              <a:rPr lang="ru-RU" b="1" dirty="0"/>
              <a:t>Окончательная редакция:</a:t>
            </a:r>
            <a:r>
              <a:rPr lang="ru-RU" dirty="0"/>
              <a:t> «Суперкомпьютер —</a:t>
            </a:r>
            <a:r>
              <a:rPr lang="en-US" dirty="0"/>
              <a:t> </a:t>
            </a:r>
            <a:r>
              <a:rPr lang="ru-RU" dirty="0"/>
              <a:t>система, имеющая такую производительность, которая соответствует производительностям машин, включенных в соответствующую по времени редакцию списка Top500»</a:t>
            </a:r>
          </a:p>
          <a:p>
            <a:r>
              <a:rPr lang="ru-RU" b="1" dirty="0"/>
              <a:t>Метод</a:t>
            </a:r>
            <a:r>
              <a:rPr lang="en-US" b="1" dirty="0"/>
              <a:t>o</a:t>
            </a:r>
            <a:r>
              <a:rPr lang="ru-RU" b="1" dirty="0"/>
              <a:t>логия:</a:t>
            </a:r>
            <a:r>
              <a:rPr lang="ru-RU" dirty="0"/>
              <a:t> свободно доступный массив данных Top500 —достоверное, многоплановое, ретроспективное описание состояния суперкомпьютерной отрасли. 50 редакций рейтинга с июня 1993 года с шагом в полгода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10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39750" y="531813"/>
            <a:ext cx="8318500" cy="754062"/>
          </a:xfrm>
        </p:spPr>
        <p:txBody>
          <a:bodyPr/>
          <a:lstStyle/>
          <a:p>
            <a:r>
              <a:rPr lang="en-US" dirty="0"/>
              <a:t>Top500 </a:t>
            </a:r>
            <a:r>
              <a:rPr lang="ru-RU" dirty="0"/>
              <a:t>— кладезь сведений </a:t>
            </a:r>
            <a:br>
              <a:rPr lang="en-US" dirty="0"/>
            </a:b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суперкомпьютерной отрасли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6512" y="1628800"/>
            <a:ext cx="8964612" cy="502458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Данные для ретроспективного анализа</a:t>
            </a:r>
            <a:r>
              <a:rPr lang="ru-RU" sz="1900" dirty="0"/>
              <a:t>  и прогноза на перспективу</a:t>
            </a:r>
          </a:p>
          <a:p>
            <a:pPr lvl="1">
              <a:lnSpc>
                <a:spcPct val="80000"/>
              </a:lnSpc>
            </a:pPr>
            <a:r>
              <a:rPr lang="ru-RU" sz="1900" dirty="0"/>
              <a:t>С 1993 года 50</a:t>
            </a:r>
            <a:r>
              <a:rPr lang="en-US" sz="1900" dirty="0"/>
              <a:t> </a:t>
            </a:r>
            <a:r>
              <a:rPr lang="ru-RU" sz="1900" dirty="0"/>
              <a:t>выпусков за 25 лет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Огромный объем </a:t>
            </a:r>
            <a:r>
              <a:rPr lang="ru-RU" sz="1900" dirty="0"/>
              <a:t>самых разных сведений</a:t>
            </a:r>
            <a:endParaRPr lang="en-US" sz="1900" dirty="0"/>
          </a:p>
          <a:p>
            <a:pPr lvl="1">
              <a:lnSpc>
                <a:spcPct val="80000"/>
              </a:lnSpc>
            </a:pPr>
            <a:r>
              <a:rPr lang="ru-RU" sz="1900" dirty="0"/>
              <a:t>Полная версия каждого выпуска доступна как </a:t>
            </a:r>
            <a:r>
              <a:rPr lang="en-US" sz="1900" dirty="0"/>
              <a:t>Excel</a:t>
            </a:r>
            <a:r>
              <a:rPr lang="ru-RU" sz="1900" dirty="0"/>
              <a:t>-таблица</a:t>
            </a:r>
          </a:p>
          <a:p>
            <a:pPr lvl="1">
              <a:lnSpc>
                <a:spcPct val="80000"/>
              </a:lnSpc>
            </a:pPr>
            <a:r>
              <a:rPr lang="en-US" sz="1900" dirty="0"/>
              <a:t>40</a:t>
            </a:r>
            <a:r>
              <a:rPr lang="ru-RU" sz="1900" dirty="0"/>
              <a:t> полей реляционной таблицы</a:t>
            </a:r>
            <a:r>
              <a:rPr lang="en-US" sz="1900" dirty="0"/>
              <a:t>, </a:t>
            </a:r>
            <a:r>
              <a:rPr lang="en-US" b="1" dirty="0">
                <a:solidFill>
                  <a:srgbClr val="FF0000"/>
                </a:solidFill>
              </a:rPr>
              <a:t>~</a:t>
            </a:r>
            <a:r>
              <a:rPr lang="ru-RU" b="1" dirty="0">
                <a:solidFill>
                  <a:srgbClr val="FF0000"/>
                </a:solidFill>
              </a:rPr>
              <a:t>50</a:t>
            </a:r>
            <a:r>
              <a:rPr lang="en-US" b="1" dirty="0">
                <a:solidFill>
                  <a:srgbClr val="FF0000"/>
                </a:solidFill>
              </a:rPr>
              <a:t>×40×500 =  ~</a:t>
            </a:r>
            <a:r>
              <a:rPr lang="ru-RU" b="1" dirty="0">
                <a:solidFill>
                  <a:srgbClr val="FF0000"/>
                </a:solidFill>
              </a:rPr>
              <a:t>1 00</a:t>
            </a: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000</a:t>
            </a:r>
            <a:r>
              <a:rPr lang="ru-RU" sz="1900" dirty="0"/>
              <a:t>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Accelerator</a:t>
            </a:r>
            <a:r>
              <a:rPr lang="ru-RU" sz="1800" dirty="0"/>
              <a:t>, </a:t>
            </a:r>
            <a:r>
              <a:rPr lang="en-US" sz="1800" dirty="0"/>
              <a:t>Accelerator</a:t>
            </a:r>
            <a:r>
              <a:rPr lang="ru-RU" sz="1800" dirty="0"/>
              <a:t> </a:t>
            </a:r>
            <a:r>
              <a:rPr lang="en-US" sz="1800" dirty="0"/>
              <a:t>Cores</a:t>
            </a:r>
            <a:r>
              <a:rPr lang="ru-RU" sz="1800" dirty="0"/>
              <a:t>, </a:t>
            </a:r>
            <a:r>
              <a:rPr lang="en-US" sz="1800" dirty="0"/>
              <a:t>Application</a:t>
            </a:r>
            <a:r>
              <a:rPr lang="ru-RU" sz="1800" dirty="0"/>
              <a:t> </a:t>
            </a:r>
            <a:r>
              <a:rPr lang="en-US" sz="1800" dirty="0"/>
              <a:t>Area</a:t>
            </a:r>
            <a:r>
              <a:rPr lang="ru-RU" sz="1800" dirty="0"/>
              <a:t>, </a:t>
            </a:r>
            <a:r>
              <a:rPr lang="en-US" sz="1800" dirty="0"/>
              <a:t>Architecture</a:t>
            </a:r>
            <a:r>
              <a:rPr lang="ru-RU" sz="1800" dirty="0"/>
              <a:t>, </a:t>
            </a:r>
            <a:r>
              <a:rPr lang="en-US" sz="1800" dirty="0"/>
              <a:t>Computer</a:t>
            </a:r>
            <a:r>
              <a:rPr lang="ru-RU" sz="1800" dirty="0"/>
              <a:t>, </a:t>
            </a:r>
            <a:r>
              <a:rPr lang="en-US" sz="1800" dirty="0"/>
              <a:t>Continent</a:t>
            </a:r>
            <a:r>
              <a:rPr lang="ru-RU" sz="1800" dirty="0"/>
              <a:t>, </a:t>
            </a:r>
            <a:r>
              <a:rPr lang="en-US" sz="1800" dirty="0"/>
              <a:t>Cores</a:t>
            </a:r>
            <a:r>
              <a:rPr lang="ru-RU" sz="1800" dirty="0"/>
              <a:t>, </a:t>
            </a:r>
            <a:r>
              <a:rPr lang="en-US" sz="1800" dirty="0"/>
              <a:t>Cores per</a:t>
            </a:r>
            <a:r>
              <a:rPr lang="ru-RU" sz="1800" dirty="0"/>
              <a:t> </a:t>
            </a:r>
            <a:r>
              <a:rPr lang="en-US" sz="1800" dirty="0"/>
              <a:t>Socket</a:t>
            </a:r>
            <a:r>
              <a:rPr lang="ru-RU" sz="1800" dirty="0"/>
              <a:t>, </a:t>
            </a:r>
            <a:r>
              <a:rPr lang="en-US" sz="1800" dirty="0"/>
              <a:t>Country</a:t>
            </a:r>
            <a:r>
              <a:rPr lang="ru-RU" sz="1800" dirty="0"/>
              <a:t>, </a:t>
            </a:r>
            <a:r>
              <a:rPr lang="en-US" sz="1800" dirty="0" err="1"/>
              <a:t>Effeciency</a:t>
            </a:r>
            <a:r>
              <a:rPr lang="en-US" sz="1800" dirty="0"/>
              <a:t>(%)</a:t>
            </a:r>
            <a:r>
              <a:rPr lang="ru-RU" sz="1800" dirty="0"/>
              <a:t>, </a:t>
            </a:r>
            <a:r>
              <a:rPr lang="en-US" sz="1800" dirty="0"/>
              <a:t>First</a:t>
            </a:r>
            <a:r>
              <a:rPr lang="ru-RU" sz="1800" dirty="0"/>
              <a:t> </a:t>
            </a:r>
            <a:r>
              <a:rPr lang="en-US" sz="1800" dirty="0"/>
              <a:t>Appearance</a:t>
            </a:r>
            <a:r>
              <a:rPr lang="ru-RU" sz="1800" dirty="0"/>
              <a:t>, </a:t>
            </a:r>
            <a:r>
              <a:rPr lang="en-US" sz="1800" dirty="0"/>
              <a:t>First</a:t>
            </a:r>
            <a:r>
              <a:rPr lang="ru-RU" sz="1800" dirty="0"/>
              <a:t> </a:t>
            </a:r>
            <a:r>
              <a:rPr lang="en-US" sz="1800" dirty="0"/>
              <a:t>Rank</a:t>
            </a:r>
            <a:r>
              <a:rPr lang="ru-RU" sz="1800" dirty="0"/>
              <a:t>, </a:t>
            </a:r>
            <a:r>
              <a:rPr lang="en-US" sz="1800" dirty="0"/>
              <a:t>Interconnect</a:t>
            </a:r>
            <a:r>
              <a:rPr lang="ru-RU" sz="1800" dirty="0"/>
              <a:t>, </a:t>
            </a:r>
            <a:r>
              <a:rPr lang="en-US" sz="1800" dirty="0"/>
              <a:t>Interconnect</a:t>
            </a:r>
            <a:r>
              <a:rPr lang="ru-RU" sz="1800" dirty="0"/>
              <a:t> </a:t>
            </a:r>
            <a:r>
              <a:rPr lang="en-US" sz="1800" dirty="0"/>
              <a:t>Family</a:t>
            </a:r>
            <a:r>
              <a:rPr lang="ru-RU" sz="1800" dirty="0"/>
              <a:t>, </a:t>
            </a:r>
            <a:r>
              <a:rPr lang="en-US" sz="1800" dirty="0"/>
              <a:t>Manufacturer</a:t>
            </a:r>
            <a:r>
              <a:rPr lang="ru-RU" sz="1800" dirty="0"/>
              <a:t>, </a:t>
            </a:r>
            <a:r>
              <a:rPr lang="en-US" sz="1800" dirty="0"/>
              <a:t>Measured</a:t>
            </a:r>
            <a:r>
              <a:rPr lang="ru-RU" sz="1800" dirty="0"/>
              <a:t> </a:t>
            </a:r>
            <a:r>
              <a:rPr lang="en-US" sz="1800" dirty="0"/>
              <a:t>Size</a:t>
            </a:r>
            <a:r>
              <a:rPr lang="ru-RU" sz="1800" dirty="0"/>
              <a:t>, </a:t>
            </a:r>
            <a:r>
              <a:rPr lang="en-US" sz="1800" dirty="0" err="1"/>
              <a:t>Mflops</a:t>
            </a:r>
            <a:r>
              <a:rPr lang="en-US" sz="1800" dirty="0"/>
              <a:t>/Watt</a:t>
            </a:r>
            <a:r>
              <a:rPr lang="ru-RU" sz="1800" dirty="0"/>
              <a:t>, </a:t>
            </a:r>
            <a:r>
              <a:rPr lang="en-US" sz="1800" dirty="0"/>
              <a:t>Name</a:t>
            </a:r>
            <a:r>
              <a:rPr lang="ru-RU" sz="1800" dirty="0"/>
              <a:t>, </a:t>
            </a:r>
            <a:r>
              <a:rPr lang="en-US" sz="1800" dirty="0" err="1"/>
              <a:t>Nhalf</a:t>
            </a:r>
            <a:r>
              <a:rPr lang="ru-RU" sz="1800" dirty="0"/>
              <a:t>, </a:t>
            </a:r>
            <a:r>
              <a:rPr lang="en-US" sz="1800" dirty="0" err="1"/>
              <a:t>Nmax</a:t>
            </a:r>
            <a:r>
              <a:rPr lang="ru-RU" sz="1800" dirty="0"/>
              <a:t>, </a:t>
            </a:r>
            <a:r>
              <a:rPr lang="en-US" sz="1800" dirty="0"/>
              <a:t>Operating</a:t>
            </a:r>
            <a:r>
              <a:rPr lang="ru-RU" sz="1800" dirty="0"/>
              <a:t> </a:t>
            </a:r>
            <a:r>
              <a:rPr lang="en-US" sz="1800" dirty="0"/>
              <a:t>System</a:t>
            </a:r>
            <a:r>
              <a:rPr lang="ru-RU" sz="1800" dirty="0"/>
              <a:t>, </a:t>
            </a:r>
            <a:r>
              <a:rPr lang="en-US" sz="1800" dirty="0"/>
              <a:t>OS</a:t>
            </a:r>
            <a:r>
              <a:rPr lang="ru-RU" sz="1800" dirty="0"/>
              <a:t> </a:t>
            </a:r>
            <a:r>
              <a:rPr lang="en-US" sz="1800" dirty="0"/>
              <a:t>Family</a:t>
            </a:r>
            <a:r>
              <a:rPr lang="ru-RU" sz="1800" dirty="0"/>
              <a:t>, </a:t>
            </a:r>
            <a:r>
              <a:rPr lang="en-US" sz="1800" dirty="0"/>
              <a:t>Power</a:t>
            </a:r>
            <a:r>
              <a:rPr lang="ru-RU" sz="1800" dirty="0"/>
              <a:t>, </a:t>
            </a:r>
            <a:r>
              <a:rPr lang="en-US" sz="1800" dirty="0"/>
              <a:t>Previous</a:t>
            </a:r>
            <a:r>
              <a:rPr lang="ru-RU" sz="1800" dirty="0"/>
              <a:t> </a:t>
            </a:r>
            <a:r>
              <a:rPr lang="en-US" sz="1800" dirty="0"/>
              <a:t>Rank</a:t>
            </a:r>
            <a:r>
              <a:rPr lang="ru-RU" sz="1800" dirty="0"/>
              <a:t>, </a:t>
            </a:r>
            <a:r>
              <a:rPr lang="en-US" sz="1800" dirty="0"/>
              <a:t>Proc.</a:t>
            </a:r>
            <a:r>
              <a:rPr lang="ru-RU" sz="1800" dirty="0"/>
              <a:t> </a:t>
            </a:r>
            <a:r>
              <a:rPr lang="en-US" sz="1800" dirty="0"/>
              <a:t>Frequency</a:t>
            </a:r>
            <a:r>
              <a:rPr lang="ru-RU" sz="1800" dirty="0"/>
              <a:t>, </a:t>
            </a:r>
            <a:r>
              <a:rPr lang="en-US" sz="1800" dirty="0"/>
              <a:t>Processor</a:t>
            </a:r>
            <a:r>
              <a:rPr lang="ru-RU" sz="1800" dirty="0"/>
              <a:t>, </a:t>
            </a:r>
            <a:r>
              <a:rPr lang="en-US" sz="1800" dirty="0"/>
              <a:t>Processor</a:t>
            </a:r>
            <a:r>
              <a:rPr lang="ru-RU" sz="1800" dirty="0"/>
              <a:t> </a:t>
            </a:r>
            <a:r>
              <a:rPr lang="en-US" sz="1800" dirty="0"/>
              <a:t>Cores</a:t>
            </a:r>
            <a:r>
              <a:rPr lang="ru-RU" sz="1800" dirty="0"/>
              <a:t>, </a:t>
            </a:r>
            <a:r>
              <a:rPr lang="en-US" sz="1800" dirty="0"/>
              <a:t>Processor</a:t>
            </a:r>
            <a:r>
              <a:rPr lang="ru-RU" sz="1800" dirty="0"/>
              <a:t> </a:t>
            </a:r>
            <a:r>
              <a:rPr lang="en-US" sz="1800" dirty="0"/>
              <a:t>Family</a:t>
            </a:r>
            <a:r>
              <a:rPr lang="ru-RU" sz="1800" dirty="0"/>
              <a:t>, </a:t>
            </a:r>
            <a:r>
              <a:rPr lang="en-US" sz="1800" dirty="0"/>
              <a:t>Processor</a:t>
            </a:r>
            <a:r>
              <a:rPr lang="ru-RU" sz="1800" dirty="0"/>
              <a:t> </a:t>
            </a:r>
            <a:r>
              <a:rPr lang="en-US" sz="1800" dirty="0"/>
              <a:t>Generation</a:t>
            </a:r>
            <a:r>
              <a:rPr lang="ru-RU" sz="1800" dirty="0"/>
              <a:t>, </a:t>
            </a:r>
            <a:r>
              <a:rPr lang="en-US" sz="1800" dirty="0"/>
              <a:t>Processor</a:t>
            </a:r>
            <a:r>
              <a:rPr lang="ru-RU" sz="1800" dirty="0"/>
              <a:t> </a:t>
            </a:r>
            <a:r>
              <a:rPr lang="en-US" sz="1800" dirty="0"/>
              <a:t>Technology</a:t>
            </a:r>
            <a:r>
              <a:rPr lang="ru-RU" sz="1800" dirty="0"/>
              <a:t>, </a:t>
            </a:r>
            <a:r>
              <a:rPr lang="en-US" sz="1800" dirty="0"/>
              <a:t>Rank</a:t>
            </a:r>
            <a:r>
              <a:rPr lang="ru-RU" sz="1800" dirty="0"/>
              <a:t>, </a:t>
            </a:r>
            <a:r>
              <a:rPr lang="en-US" sz="1800" dirty="0"/>
              <a:t>Region</a:t>
            </a:r>
            <a:r>
              <a:rPr lang="ru-RU" sz="1800" dirty="0"/>
              <a:t>, </a:t>
            </a:r>
            <a:r>
              <a:rPr lang="en-US" sz="1800" dirty="0" err="1"/>
              <a:t>Rmax</a:t>
            </a:r>
            <a:r>
              <a:rPr lang="ru-RU" sz="1800" dirty="0"/>
              <a:t>, </a:t>
            </a:r>
            <a:r>
              <a:rPr lang="en-US" sz="1800" dirty="0" err="1"/>
              <a:t>Rpeak</a:t>
            </a:r>
            <a:r>
              <a:rPr lang="ru-RU" sz="1800" dirty="0"/>
              <a:t>, </a:t>
            </a:r>
            <a:r>
              <a:rPr lang="en-US" sz="1800" dirty="0"/>
              <a:t>Segment</a:t>
            </a:r>
            <a:r>
              <a:rPr lang="ru-RU" sz="1800" dirty="0"/>
              <a:t>, </a:t>
            </a:r>
            <a:r>
              <a:rPr lang="en-US" sz="1800" dirty="0"/>
              <a:t>Site</a:t>
            </a:r>
            <a:r>
              <a:rPr lang="ru-RU" sz="1800" dirty="0"/>
              <a:t>, </a:t>
            </a:r>
            <a:r>
              <a:rPr lang="en-US" sz="1800" dirty="0"/>
              <a:t>System</a:t>
            </a:r>
            <a:r>
              <a:rPr lang="ru-RU" sz="1800" dirty="0"/>
              <a:t> </a:t>
            </a:r>
            <a:r>
              <a:rPr lang="en-US" sz="1800" dirty="0"/>
              <a:t>Family</a:t>
            </a:r>
            <a:r>
              <a:rPr lang="ru-RU" sz="1800" dirty="0"/>
              <a:t>, </a:t>
            </a:r>
            <a:r>
              <a:rPr lang="en-US" sz="1800" dirty="0"/>
              <a:t>System</a:t>
            </a:r>
            <a:r>
              <a:rPr lang="ru-RU" sz="1800" dirty="0"/>
              <a:t> </a:t>
            </a:r>
            <a:r>
              <a:rPr lang="en-US" sz="1800" dirty="0"/>
              <a:t>Model</a:t>
            </a:r>
            <a:r>
              <a:rPr lang="ru-RU" sz="1800" dirty="0"/>
              <a:t>, </a:t>
            </a:r>
            <a:r>
              <a:rPr lang="en-US" sz="1800" dirty="0"/>
              <a:t>Year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Для анализа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требуется серьезный и гибкий</a:t>
            </a:r>
            <a:b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инструмент</a:t>
            </a:r>
          </a:p>
          <a:p>
            <a:pPr lvl="1">
              <a:lnSpc>
                <a:spcPct val="80000"/>
              </a:lnSpc>
            </a:pPr>
            <a:r>
              <a:rPr lang="ru-RU" sz="1900" dirty="0"/>
              <a:t>6 лет развиваю комплекс </a:t>
            </a:r>
            <a:r>
              <a:rPr lang="en-US" sz="1900" dirty="0" err="1"/>
              <a:t>Tcl</a:t>
            </a:r>
            <a:r>
              <a:rPr lang="en-US" sz="1900" dirty="0"/>
              <a:t>/</a:t>
            </a:r>
            <a:r>
              <a:rPr lang="en-US" sz="1900" dirty="0" err="1"/>
              <a:t>Tk</a:t>
            </a:r>
            <a:r>
              <a:rPr lang="en-US" sz="1900" dirty="0"/>
              <a:t>-</a:t>
            </a:r>
            <a:r>
              <a:rPr lang="ru-RU" sz="1900" dirty="0"/>
              <a:t>программ для</a:t>
            </a:r>
            <a:br>
              <a:rPr lang="ru-RU" sz="1900" dirty="0"/>
            </a:br>
            <a:r>
              <a:rPr lang="ru-RU" sz="1900" dirty="0"/>
              <a:t>ретроспективного анализа данных </a:t>
            </a:r>
            <a:r>
              <a:rPr lang="en-US" sz="1900" dirty="0"/>
              <a:t>Top500</a:t>
            </a:r>
          </a:p>
          <a:p>
            <a:pPr lvl="1">
              <a:lnSpc>
                <a:spcPct val="80000"/>
              </a:lnSpc>
            </a:pPr>
            <a:r>
              <a:rPr lang="ru-RU" sz="1900" dirty="0"/>
              <a:t>	Абрамов С.М.  </a:t>
            </a:r>
            <a:r>
              <a:rPr lang="ru-RU" sz="1900" i="1" dirty="0" err="1"/>
              <a:t>Top</a:t>
            </a:r>
            <a:r>
              <a:rPr lang="ru-RU" sz="1900" i="1" dirty="0"/>
              <a:t> 500 </a:t>
            </a:r>
            <a:r>
              <a:rPr lang="ru-RU" sz="1900" i="1" dirty="0" err="1"/>
              <a:t>Analyzer</a:t>
            </a:r>
            <a:r>
              <a:rPr lang="ru-RU" sz="1900" i="1" dirty="0"/>
              <a:t> — программа</a:t>
            </a:r>
            <a:br>
              <a:rPr lang="ru-RU" sz="1900" i="1" dirty="0"/>
            </a:br>
            <a:r>
              <a:rPr lang="ru-RU" sz="1900" i="1" dirty="0"/>
              <a:t>для анализа данных рейтинга Top500</a:t>
            </a:r>
            <a:r>
              <a:rPr lang="ru-RU" sz="1900" dirty="0"/>
              <a:t> // </a:t>
            </a:r>
            <a:br>
              <a:rPr lang="ru-RU" sz="1900" dirty="0"/>
            </a:br>
            <a:r>
              <a:rPr lang="ru-RU" sz="1900" dirty="0"/>
              <a:t>Электронный ресурс в сети Интернет</a:t>
            </a:r>
            <a:br>
              <a:rPr lang="ru-RU" sz="1900" dirty="0"/>
            </a:br>
            <a:r>
              <a:rPr lang="en-US" sz="2000" b="1" dirty="0">
                <a:hlinkClick r:id="rId3"/>
              </a:rPr>
              <a:t>https://goo.gl/Mr89Ho</a:t>
            </a:r>
            <a:r>
              <a:rPr lang="ru-RU" sz="2000" dirty="0"/>
              <a:t> </a:t>
            </a:r>
            <a:endParaRPr lang="ru-RU" sz="1900" b="1" dirty="0"/>
          </a:p>
        </p:txBody>
      </p:sp>
      <p:pic>
        <p:nvPicPr>
          <p:cNvPr id="1026" name="Picture 2" descr="http://qrcoder.ru/code/?https%3A%2F%2Fgoo.gl%2FMr89Ho&amp;10&amp;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365104"/>
            <a:ext cx="23762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11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  <a:r>
              <a:rPr lang="ru-RU" dirty="0"/>
              <a:t> «О неполноте и не полной достоверности»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всегда данные в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Top5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00 достоверны</a:t>
            </a:r>
            <a:r>
              <a:rPr lang="ru-RU" sz="2000" dirty="0"/>
              <a:t>  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ru-RU" sz="2000" dirty="0"/>
              <a:t>Иногда в </a:t>
            </a:r>
            <a:r>
              <a:rPr lang="en-US" sz="2000" dirty="0"/>
              <a:t>Top500 </a:t>
            </a:r>
            <a:r>
              <a:rPr lang="ru-RU" sz="2000" dirty="0"/>
              <a:t>включают системы</a:t>
            </a:r>
            <a:br>
              <a:rPr lang="ru-RU" sz="2000" dirty="0"/>
            </a:br>
            <a:r>
              <a:rPr lang="ru-RU" sz="2000" dirty="0"/>
              <a:t>«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посмертно</a:t>
            </a:r>
            <a:r>
              <a:rPr lang="ru-RU" sz="2000" dirty="0"/>
              <a:t>» или задолго «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 рождения</a:t>
            </a:r>
            <a:r>
              <a:rPr lang="ru-RU" sz="2000" dirty="0"/>
              <a:t>»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все установки включают в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Top500</a:t>
            </a:r>
            <a:r>
              <a:rPr lang="en-US" sz="2000" dirty="0"/>
              <a:t>…</a:t>
            </a:r>
            <a:endParaRPr lang="ru-RU" sz="2000" dirty="0"/>
          </a:p>
          <a:p>
            <a:pPr lvl="1">
              <a:lnSpc>
                <a:spcPct val="90000"/>
              </a:lnSpc>
            </a:pPr>
            <a:r>
              <a:rPr lang="ru-RU" sz="2000" dirty="0"/>
              <a:t>По соображениям конфиденциальности или в силу принципиального отношения к </a:t>
            </a:r>
            <a:r>
              <a:rPr lang="en-US" sz="2000" dirty="0"/>
              <a:t>Linpack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что делать?  Аккуратно работаем с тем, что имеем</a:t>
            </a:r>
          </a:p>
          <a:p>
            <a:pPr lvl="1">
              <a:lnSpc>
                <a:spcPct val="90000"/>
              </a:lnSpc>
            </a:pPr>
            <a:r>
              <a:rPr lang="ru-RU" sz="2000" dirty="0"/>
              <a:t>Другого (сравнимого) источника данных нет</a:t>
            </a:r>
          </a:p>
          <a:p>
            <a:pPr lvl="1">
              <a:lnSpc>
                <a:spcPct val="90000"/>
              </a:lnSpc>
            </a:pPr>
            <a:r>
              <a:rPr lang="ru-RU" sz="2000" dirty="0"/>
              <a:t>Надеемся, что факторы одинаково действуют на всех… </a:t>
            </a:r>
          </a:p>
        </p:txBody>
      </p:sp>
      <p:pic>
        <p:nvPicPr>
          <p:cNvPr id="3074" name="Picture 2" descr="C:\Users\Abramov Sergei\Desktop\OffLine Ispolkom on Revolt\Статьи\Top500\Разные материалы\7939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452938"/>
            <a:ext cx="8785225" cy="223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12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070" y="1556793"/>
            <a:ext cx="893186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Ноябрь 2018. </a:t>
            </a:r>
            <a:r>
              <a:rPr lang="ru-RU" dirty="0"/>
              <a:t>Расслоение среди суперкомпьютеров</a:t>
            </a:r>
            <a:endParaRPr dirty="0"/>
          </a:p>
        </p:txBody>
      </p:sp>
      <p:sp>
        <p:nvSpPr>
          <p:cNvPr id="4" name="Прямоугольная выноска 3"/>
          <p:cNvSpPr/>
          <p:nvPr/>
        </p:nvSpPr>
        <p:spPr bwMode="auto">
          <a:xfrm>
            <a:off x="899592" y="4166800"/>
            <a:ext cx="2160000" cy="647700"/>
          </a:xfrm>
          <a:prstGeom prst="wedgeRectCallout">
            <a:avLst>
              <a:gd name="adj1" fmla="val -55978"/>
              <a:gd name="adj2" fmla="val 1948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 (98%)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≤ 12%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ая выноска 4"/>
          <p:cNvSpPr/>
          <p:nvPr/>
        </p:nvSpPr>
        <p:spPr bwMode="auto">
          <a:xfrm>
            <a:off x="3203968" y="4166800"/>
            <a:ext cx="2160000" cy="647700"/>
          </a:xfrm>
          <a:prstGeom prst="wedgeRectCallout">
            <a:avLst>
              <a:gd name="adj1" fmla="val -140835"/>
              <a:gd name="adj2" fmla="val 25779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 (92%)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≤ 4%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ая выноска 5"/>
          <p:cNvSpPr/>
          <p:nvPr/>
        </p:nvSpPr>
        <p:spPr bwMode="auto">
          <a:xfrm>
            <a:off x="5508344" y="4166800"/>
            <a:ext cx="2160000" cy="647700"/>
          </a:xfrm>
          <a:prstGeom prst="wedgeRectCallout">
            <a:avLst>
              <a:gd name="adj1" fmla="val -222120"/>
              <a:gd name="adj2" fmla="val 26457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 (86%)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≤ 2%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13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Надо понять, «в чем мерить?» </a:t>
            </a:r>
            <a:r>
              <a:rPr lang="en-US" dirty="0"/>
              <a:t>==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понять главные факторы в отрасли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dirty="0"/>
              <a:t>Важны не «штуки» —</a:t>
            </a:r>
            <a:br>
              <a:rPr lang="ru-RU" dirty="0"/>
            </a:br>
            <a:r>
              <a:rPr lang="ru-RU" dirty="0"/>
              <a:t>иначе можно было бы</a:t>
            </a:r>
            <a:br>
              <a:rPr lang="ru-RU" dirty="0"/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очень просто еще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вдвое упрочить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России в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рейтинге</a:t>
            </a:r>
            <a:r>
              <a:rPr lang="ru-RU" dirty="0"/>
              <a:t>: просто</a:t>
            </a:r>
            <a:br>
              <a:rPr lang="ru-RU" dirty="0"/>
            </a:br>
            <a:r>
              <a:rPr lang="ru-RU" dirty="0"/>
              <a:t>расчленить какую-нибудь</a:t>
            </a:r>
            <a:br>
              <a:rPr lang="ru-RU" dirty="0"/>
            </a:br>
            <a:r>
              <a:rPr lang="ru-RU" dirty="0"/>
              <a:t>крупную установку на</a:t>
            </a:r>
            <a:br>
              <a:rPr lang="ru-RU" dirty="0"/>
            </a:br>
            <a:r>
              <a:rPr lang="ru-RU" dirty="0"/>
              <a:t>несколько небольших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ru-RU" dirty="0"/>
              <a:t>Главный параметр</a:t>
            </a:r>
            <a:br>
              <a:rPr lang="ru-RU" dirty="0"/>
            </a:br>
            <a:r>
              <a:rPr lang="ru-RU" dirty="0"/>
              <a:t>отрасли — </a:t>
            </a:r>
            <a:br>
              <a:rPr lang="ru-RU" dirty="0"/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Supercomputer == HPC</a:t>
            </a:r>
          </a:p>
          <a:p>
            <a:pPr>
              <a:lnSpc>
                <a:spcPct val="90000"/>
              </a:lnSpc>
            </a:pPr>
            <a:r>
              <a:rPr lang="ru-RU" dirty="0"/>
              <a:t>Измерять надо не в штуках (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SCs</a:t>
            </a:r>
            <a:r>
              <a:rPr lang="en-US" dirty="0"/>
              <a:t>), </a:t>
            </a:r>
            <a:r>
              <a:rPr lang="ru-RU" dirty="0"/>
              <a:t>а в производительности</a:t>
            </a:r>
          </a:p>
          <a:p>
            <a:pPr>
              <a:lnSpc>
                <a:spcPct val="90000"/>
              </a:lnSpc>
            </a:pPr>
            <a:r>
              <a:rPr lang="ru-RU" dirty="0"/>
              <a:t>Лучше в реальной и на реальных (целевых) задачах</a:t>
            </a:r>
          </a:p>
          <a:p>
            <a:pPr>
              <a:lnSpc>
                <a:spcPct val="90000"/>
              </a:lnSpc>
            </a:pPr>
            <a:r>
              <a:rPr lang="ru-RU" dirty="0"/>
              <a:t>Мы будем измерять в </a:t>
            </a:r>
            <a:r>
              <a:rPr lang="en-US" dirty="0" err="1"/>
              <a:t>Linpack</a:t>
            </a:r>
            <a:r>
              <a:rPr lang="en-US" dirty="0"/>
              <a:t>-</a:t>
            </a:r>
            <a:r>
              <a:rPr lang="ru-RU" dirty="0"/>
              <a:t>производительности </a:t>
            </a:r>
            <a:r>
              <a:rPr lang="en-US" dirty="0"/>
              <a:t>(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ax</a:t>
            </a:r>
            <a:r>
              <a:rPr lang="en-US" dirty="0"/>
              <a:t>)</a:t>
            </a:r>
            <a:r>
              <a:rPr lang="ru-RU" dirty="0"/>
              <a:t> — за неимением в </a:t>
            </a:r>
            <a:r>
              <a:rPr lang="en-US" dirty="0"/>
              <a:t>Top500</a:t>
            </a:r>
            <a:r>
              <a:rPr lang="ru-RU" dirty="0"/>
              <a:t> другой информации</a:t>
            </a:r>
          </a:p>
        </p:txBody>
      </p:sp>
      <p:pic>
        <p:nvPicPr>
          <p:cNvPr id="2" name="В попугаях длинне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1534034"/>
            <a:ext cx="4446835" cy="333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14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Далее...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Темп развития суперкомпьютерных технологий</a:t>
            </a:r>
          </a:p>
          <a:p>
            <a:r>
              <a:rPr lang="ru-RU" dirty="0"/>
              <a:t>Тенденции развития гибридных архитектур</a:t>
            </a:r>
          </a:p>
          <a:p>
            <a:r>
              <a:rPr lang="ru-RU" dirty="0"/>
              <a:t>Тенденции в технологиях интерконнекта</a:t>
            </a:r>
          </a:p>
          <a:p>
            <a:r>
              <a:rPr lang="ru-RU" dirty="0"/>
              <a:t>Состояние суперкомпьютерной отрасли в мире и в России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15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4800" dirty="0"/>
              <a:t>Темп развития суперкомпьютерных технологий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524328" y="6453336"/>
            <a:ext cx="1546647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16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Производительность суперкомпьютеров, входящих в различные редакции рейтинга </a:t>
            </a:r>
            <a:r>
              <a:rPr lang="en-US" dirty="0"/>
              <a:t>Top</a:t>
            </a:r>
            <a:r>
              <a:rPr lang="ru-RU" dirty="0"/>
              <a:t>500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" t="4332" r="1804" b="6375"/>
          <a:stretch/>
        </p:blipFill>
        <p:spPr bwMode="auto">
          <a:xfrm>
            <a:off x="-1" y="1556792"/>
            <a:ext cx="9144000" cy="511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17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 сколько раз </a:t>
            </a:r>
            <a:r>
              <a:rPr lang="ru-RU" dirty="0" err="1"/>
              <a:t>Rmax</a:t>
            </a:r>
            <a:r>
              <a:rPr lang="ru-RU" dirty="0"/>
              <a:t> растет за 1 год?</a:t>
            </a:r>
            <a:br>
              <a:rPr lang="ru-RU" dirty="0"/>
            </a:br>
            <a:r>
              <a:rPr lang="ru-RU" dirty="0"/>
              <a:t>линейная регрессия за 1</a:t>
            </a:r>
            <a:r>
              <a:rPr lang="en-US" dirty="0"/>
              <a:t>5</a:t>
            </a:r>
            <a:r>
              <a:rPr lang="ru-RU" dirty="0"/>
              <a:t> редакций Top500</a:t>
            </a:r>
            <a:r>
              <a:rPr lang="en-US" dirty="0"/>
              <a:t> [t–7 … t … t+7]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006" y="1519273"/>
            <a:ext cx="8250460" cy="522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18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сколько лет </a:t>
            </a:r>
            <a:r>
              <a:rPr lang="en-US" dirty="0" err="1"/>
              <a:t>Rmax</a:t>
            </a:r>
            <a:r>
              <a:rPr lang="en-US" dirty="0"/>
              <a:t> </a:t>
            </a:r>
            <a:r>
              <a:rPr lang="ru-RU" dirty="0"/>
              <a:t>растет в 1,000 раз?</a:t>
            </a:r>
            <a:br>
              <a:rPr lang="ru-RU" dirty="0"/>
            </a:br>
            <a:r>
              <a:rPr lang="ru-RU" dirty="0"/>
              <a:t>линейная регрессия за 1</a:t>
            </a:r>
            <a:r>
              <a:rPr lang="en-US" dirty="0"/>
              <a:t>5</a:t>
            </a:r>
            <a:r>
              <a:rPr lang="ru-RU" dirty="0"/>
              <a:t> редакций Top500</a:t>
            </a:r>
            <a:r>
              <a:rPr lang="en-US" dirty="0"/>
              <a:t> [t–7 … t … t+7]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056" y="1501089"/>
            <a:ext cx="8305888" cy="52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19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Введение. </a:t>
            </a:r>
            <a:br>
              <a:rPr lang="ru-RU" dirty="0"/>
            </a:br>
            <a:r>
              <a:rPr lang="ru-RU" dirty="0"/>
              <a:t>Роль суперкомпьютерных технологий.</a:t>
            </a:r>
            <a:br>
              <a:rPr lang="ru-RU" dirty="0"/>
            </a:br>
            <a:r>
              <a:rPr lang="en-US" dirty="0"/>
              <a:t>HPC </a:t>
            </a:r>
            <a:r>
              <a:rPr lang="ru-RU" dirty="0"/>
              <a:t>и «</a:t>
            </a:r>
            <a:r>
              <a:rPr lang="ru-RU" dirty="0" err="1"/>
              <a:t>цифровизация</a:t>
            </a:r>
            <a:r>
              <a:rPr lang="ru-RU" dirty="0"/>
              <a:t>»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Перелом 2008: сохранение экспоненциального характера роста при уменьшении основания экспоненты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До 2008:</a:t>
            </a:r>
            <a:r>
              <a:rPr lang="ru-RU" dirty="0"/>
              <a:t> рост производительности самой мощной системы в мире </a:t>
            </a:r>
            <a:r>
              <a:rPr lang="ru-RU" b="1" dirty="0"/>
              <a:t>в 1000 раз за 11 лет</a:t>
            </a:r>
          </a:p>
          <a:p>
            <a:pPr lvl="1"/>
            <a:r>
              <a:rPr lang="ru-RU" dirty="0"/>
              <a:t>1 </a:t>
            </a:r>
            <a:r>
              <a:rPr lang="ru-RU" dirty="0" err="1"/>
              <a:t>Mflops</a:t>
            </a:r>
            <a:r>
              <a:rPr lang="ru-RU" dirty="0"/>
              <a:t> (10</a:t>
            </a:r>
            <a:r>
              <a:rPr lang="ru-RU" baseline="30000" dirty="0"/>
              <a:t>6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1975, 1 </a:t>
            </a:r>
            <a:r>
              <a:rPr lang="ru-RU" dirty="0" err="1"/>
              <a:t>Gflops</a:t>
            </a:r>
            <a:r>
              <a:rPr lang="ru-RU" dirty="0"/>
              <a:t> (10</a:t>
            </a:r>
            <a:r>
              <a:rPr lang="ru-RU" baseline="30000" dirty="0"/>
              <a:t>9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1986,</a:t>
            </a:r>
            <a:br>
              <a:rPr lang="ru-RU" dirty="0"/>
            </a:br>
            <a:r>
              <a:rPr lang="ru-RU" dirty="0"/>
              <a:t>1 </a:t>
            </a:r>
            <a:r>
              <a:rPr lang="ru-RU" dirty="0" err="1"/>
              <a:t>Тflops</a:t>
            </a:r>
            <a:r>
              <a:rPr lang="ru-RU" dirty="0"/>
              <a:t> (10</a:t>
            </a:r>
            <a:r>
              <a:rPr lang="ru-RU" baseline="30000" dirty="0"/>
              <a:t>12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1997, 1 </a:t>
            </a:r>
            <a:r>
              <a:rPr lang="ru-RU" dirty="0" err="1"/>
              <a:t>Pflops</a:t>
            </a:r>
            <a:r>
              <a:rPr lang="ru-RU" dirty="0"/>
              <a:t> (10</a:t>
            </a:r>
            <a:r>
              <a:rPr lang="ru-RU" baseline="30000" dirty="0"/>
              <a:t>15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2008</a:t>
            </a:r>
          </a:p>
          <a:p>
            <a:pPr lvl="1"/>
            <a:r>
              <a:rPr lang="ru-RU" dirty="0"/>
              <a:t>Ожидалось 1 </a:t>
            </a:r>
            <a:r>
              <a:rPr lang="ru-RU" dirty="0" err="1"/>
              <a:t>Eflops</a:t>
            </a:r>
            <a:r>
              <a:rPr lang="ru-RU" dirty="0"/>
              <a:t> (10</a:t>
            </a:r>
            <a:r>
              <a:rPr lang="ru-RU" baseline="30000" dirty="0"/>
              <a:t>18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2019. Очевидно, будет с «опозданием» в 3</a:t>
            </a:r>
            <a:r>
              <a:rPr lang="en-US" dirty="0"/>
              <a:t>–</a:t>
            </a:r>
            <a:r>
              <a:rPr lang="ru-RU" dirty="0"/>
              <a:t>4 года; около </a:t>
            </a:r>
            <a:r>
              <a:rPr lang="en-US" dirty="0"/>
              <a:t>2022–2023</a:t>
            </a:r>
            <a:endParaRPr lang="ru-RU" dirty="0"/>
          </a:p>
          <a:p>
            <a:r>
              <a:rPr lang="ru-RU" dirty="0"/>
              <a:t>С 2008: ухудшилась скорость роста достигнутой максимальной производительности: вместо «</a:t>
            </a:r>
            <a:r>
              <a:rPr lang="ru-RU" b="1" dirty="0"/>
              <a:t>в 1000 раз за 11 лет</a:t>
            </a:r>
            <a:r>
              <a:rPr lang="ru-RU" dirty="0"/>
              <a:t>» после 201</a:t>
            </a:r>
            <a:r>
              <a:rPr lang="en-US" dirty="0"/>
              <a:t>6–2017</a:t>
            </a:r>
            <a:r>
              <a:rPr lang="ru-RU" dirty="0"/>
              <a:t> имеем «</a:t>
            </a:r>
            <a:r>
              <a:rPr lang="ru-RU" b="1" dirty="0"/>
              <a:t>в 1000 раз за 17</a:t>
            </a:r>
            <a:r>
              <a:rPr lang="en-US" b="1" dirty="0"/>
              <a:t>–</a:t>
            </a:r>
            <a:r>
              <a:rPr lang="ru-RU" b="1" dirty="0"/>
              <a:t>19 лет</a:t>
            </a:r>
            <a:r>
              <a:rPr lang="ru-RU" dirty="0"/>
              <a:t>».</a:t>
            </a:r>
          </a:p>
          <a:p>
            <a:r>
              <a:rPr lang="ru-RU" dirty="0"/>
              <a:t>Отрасль в период 2008</a:t>
            </a:r>
            <a:r>
              <a:rPr lang="en-US" dirty="0"/>
              <a:t>–</a:t>
            </a:r>
            <a:r>
              <a:rPr lang="ru-RU" dirty="0"/>
              <a:t>2017 столкнулась с научно-техническими сложностями на пути развития СКТ</a:t>
            </a:r>
          </a:p>
          <a:p>
            <a:r>
              <a:rPr lang="ru-RU" b="1" dirty="0"/>
              <a:t>Следует пересмотреть прогнозы</a:t>
            </a:r>
            <a:r>
              <a:rPr lang="ru-RU" dirty="0"/>
              <a:t> достижения новых рубежей производительности: </a:t>
            </a:r>
            <a:br>
              <a:rPr lang="ru-RU" dirty="0"/>
            </a:br>
            <a:r>
              <a:rPr lang="ru-RU" dirty="0"/>
              <a:t>1 </a:t>
            </a:r>
            <a:r>
              <a:rPr lang="ru-RU" dirty="0" err="1"/>
              <a:t>Eflops</a:t>
            </a:r>
            <a:r>
              <a:rPr lang="ru-RU" dirty="0"/>
              <a:t> (10</a:t>
            </a:r>
            <a:r>
              <a:rPr lang="ru-RU" baseline="30000" dirty="0"/>
              <a:t>18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2022, а 1 </a:t>
            </a:r>
            <a:r>
              <a:rPr lang="ru-RU" dirty="0" err="1"/>
              <a:t>Zflops</a:t>
            </a:r>
            <a:r>
              <a:rPr lang="ru-RU" dirty="0"/>
              <a:t> (10</a:t>
            </a:r>
            <a:r>
              <a:rPr lang="ru-RU" baseline="30000" dirty="0"/>
              <a:t>21</a:t>
            </a:r>
            <a:r>
              <a:rPr lang="ru-RU" dirty="0"/>
              <a:t> </a:t>
            </a:r>
            <a:r>
              <a:rPr lang="ru-RU" dirty="0" err="1"/>
              <a:t>flops</a:t>
            </a:r>
            <a:r>
              <a:rPr lang="ru-RU" dirty="0"/>
              <a:t>) в 2039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20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4800" dirty="0"/>
              <a:t>Тенденции развития гибридных архитектур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21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Гибриды в </a:t>
            </a:r>
            <a:r>
              <a:rPr lang="en-US" dirty="0"/>
              <a:t>Top500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Поля, детализирующие использование ускорителей в суперкомпьютерах (</a:t>
            </a:r>
            <a:r>
              <a:rPr lang="ru-RU" dirty="0" err="1"/>
              <a:t>Accelerator</a:t>
            </a:r>
            <a:r>
              <a:rPr lang="ru-RU" dirty="0"/>
              <a:t> и </a:t>
            </a:r>
            <a:r>
              <a:rPr lang="ru-RU" dirty="0" err="1"/>
              <a:t>Accelerator</a:t>
            </a:r>
            <a:r>
              <a:rPr lang="ru-RU" dirty="0"/>
              <a:t> </a:t>
            </a:r>
            <a:r>
              <a:rPr lang="ru-RU" dirty="0" err="1"/>
              <a:t>Cores</a:t>
            </a:r>
            <a:r>
              <a:rPr lang="ru-RU" dirty="0"/>
              <a:t>), появились в записях Top500 </a:t>
            </a:r>
            <a:r>
              <a:rPr lang="ru-RU" b="1" dirty="0"/>
              <a:t>с июня 2011.</a:t>
            </a:r>
            <a:r>
              <a:rPr lang="ru-RU" dirty="0"/>
              <a:t> На базе этих полей выполняем классификацию:</a:t>
            </a:r>
          </a:p>
          <a:p>
            <a:r>
              <a:rPr lang="ru-RU" b="1" dirty="0"/>
              <a:t>NONE</a:t>
            </a:r>
            <a:r>
              <a:rPr lang="ru-RU" dirty="0"/>
              <a:t> — однородная (не гибридная) система</a:t>
            </a:r>
          </a:p>
          <a:p>
            <a:r>
              <a:rPr lang="ru-RU" b="1" dirty="0"/>
              <a:t>IBM</a:t>
            </a:r>
            <a:r>
              <a:rPr lang="ru-RU" dirty="0"/>
              <a:t> — используется спецвычислитель IBM </a:t>
            </a:r>
            <a:r>
              <a:rPr lang="ru-RU" dirty="0" err="1"/>
              <a:t>PowerXCell</a:t>
            </a:r>
            <a:r>
              <a:rPr lang="ru-RU" dirty="0"/>
              <a:t> 8i</a:t>
            </a:r>
          </a:p>
          <a:p>
            <a:r>
              <a:rPr lang="ru-RU" b="1" dirty="0"/>
              <a:t>AMD</a:t>
            </a:r>
            <a:r>
              <a:rPr lang="ru-RU" dirty="0"/>
              <a:t> — используются спецвычислители от AMD</a:t>
            </a:r>
          </a:p>
          <a:p>
            <a:r>
              <a:rPr lang="ru-RU" b="1" dirty="0" err="1"/>
              <a:t>Nvidia</a:t>
            </a:r>
            <a:r>
              <a:rPr lang="ru-RU" dirty="0"/>
              <a:t> — используются спецвычислители от NVIDIA</a:t>
            </a:r>
          </a:p>
          <a:p>
            <a:r>
              <a:rPr lang="ru-RU" b="1" dirty="0"/>
              <a:t>Intel</a:t>
            </a:r>
            <a:r>
              <a:rPr lang="ru-RU" dirty="0"/>
              <a:t> — используются Intel MIC / Intel </a:t>
            </a:r>
            <a:r>
              <a:rPr lang="ru-RU" dirty="0" err="1"/>
              <a:t>Xeon</a:t>
            </a:r>
            <a:r>
              <a:rPr lang="ru-RU" dirty="0"/>
              <a:t> </a:t>
            </a:r>
            <a:r>
              <a:rPr lang="ru-RU" dirty="0" err="1"/>
              <a:t>Phi</a:t>
            </a:r>
            <a:endParaRPr lang="ru-RU" dirty="0"/>
          </a:p>
          <a:p>
            <a:r>
              <a:rPr lang="ru-RU" b="1" dirty="0"/>
              <a:t>MIX</a:t>
            </a:r>
            <a:r>
              <a:rPr lang="ru-RU" dirty="0"/>
              <a:t> = </a:t>
            </a:r>
            <a:r>
              <a:rPr lang="ru-RU" b="1" dirty="0"/>
              <a:t>NVIDIA</a:t>
            </a:r>
            <a:r>
              <a:rPr lang="ru-RU" dirty="0"/>
              <a:t> + </a:t>
            </a:r>
            <a:r>
              <a:rPr lang="ru-RU" b="1" dirty="0"/>
              <a:t>Intel</a:t>
            </a:r>
          </a:p>
          <a:p>
            <a:r>
              <a:rPr lang="ru-RU" b="1" dirty="0"/>
              <a:t>PEZY</a:t>
            </a:r>
            <a:r>
              <a:rPr lang="ru-RU" dirty="0"/>
              <a:t> — используются спецвычислители от PEZY </a:t>
            </a:r>
            <a:r>
              <a:rPr lang="ru-RU" dirty="0" err="1"/>
              <a:t>Computing</a:t>
            </a:r>
            <a:endParaRPr lang="ru-RU" dirty="0"/>
          </a:p>
          <a:p>
            <a:r>
              <a:rPr lang="en-US" b="1" dirty="0"/>
              <a:t>Other</a:t>
            </a:r>
            <a:r>
              <a:rPr lang="en-US" dirty="0"/>
              <a:t> </a:t>
            </a:r>
            <a:r>
              <a:rPr lang="ru-RU" dirty="0"/>
              <a:t>— сегодня это </a:t>
            </a:r>
            <a:r>
              <a:rPr lang="en-US" dirty="0"/>
              <a:t>Matrix-2000 </a:t>
            </a:r>
            <a:r>
              <a:rPr lang="ru-RU" dirty="0"/>
              <a:t>и </a:t>
            </a:r>
            <a:r>
              <a:rPr lang="en-US" dirty="0"/>
              <a:t>Deep Computing Processor 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22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Доли различных гибридных суперкомпьютеров в рейтинге </a:t>
            </a:r>
            <a:r>
              <a:rPr lang="en-US" dirty="0"/>
              <a:t>Top</a:t>
            </a:r>
            <a:r>
              <a:rPr lang="ru-RU" dirty="0"/>
              <a:t>500 с июня 2011 по ноябрь 201</a:t>
            </a:r>
            <a:r>
              <a:rPr lang="en-US" dirty="0"/>
              <a:t>8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92796" y="1483656"/>
            <a:ext cx="8958409" cy="5198717"/>
            <a:chOff x="78087" y="1483656"/>
            <a:chExt cx="8958409" cy="519871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744183" y="1483656"/>
              <a:ext cx="4292313" cy="5198717"/>
              <a:chOff x="5932718" y="1484784"/>
              <a:chExt cx="4292313" cy="5198717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32718" y="1484784"/>
                <a:ext cx="1844251" cy="5198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76117" y="1484784"/>
                <a:ext cx="2448914" cy="5198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Группа 2"/>
            <p:cNvGrpSpPr/>
            <p:nvPr/>
          </p:nvGrpSpPr>
          <p:grpSpPr>
            <a:xfrm>
              <a:off x="78087" y="1500749"/>
              <a:ext cx="4277889" cy="5164531"/>
              <a:chOff x="592085" y="1360813"/>
              <a:chExt cx="4277889" cy="5164531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11760" y="1360813"/>
                <a:ext cx="2458214" cy="5164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2085" y="1360813"/>
                <a:ext cx="1834543" cy="5164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23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Тенденции развития гибридных архитектур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/>
              <a:t>В последние пять лет (201</a:t>
            </a:r>
            <a:r>
              <a:rPr lang="en-US" b="1" dirty="0"/>
              <a:t>4</a:t>
            </a:r>
            <a:r>
              <a:rPr lang="ru-RU" b="1" dirty="0">
                <a:latin typeface="Tahoma"/>
                <a:ea typeface="Tahoma"/>
                <a:cs typeface="Tahoma"/>
              </a:rPr>
              <a:t>‒</a:t>
            </a:r>
            <a:r>
              <a:rPr lang="ru-RU" b="1" dirty="0"/>
              <a:t>2018)</a:t>
            </a:r>
          </a:p>
          <a:p>
            <a:pPr lvl="0"/>
            <a:r>
              <a:rPr lang="ru-RU" dirty="0"/>
              <a:t>Ускорители </a:t>
            </a:r>
            <a:r>
              <a:rPr lang="en-US" b="1" dirty="0"/>
              <a:t>IBM</a:t>
            </a:r>
            <a:r>
              <a:rPr lang="en-US" dirty="0"/>
              <a:t> </a:t>
            </a:r>
            <a:r>
              <a:rPr lang="ru-RU" dirty="0"/>
              <a:t>(к 2013) и </a:t>
            </a:r>
            <a:r>
              <a:rPr lang="en-US" b="1" dirty="0"/>
              <a:t>AMD</a:t>
            </a:r>
            <a:r>
              <a:rPr lang="en-US" dirty="0"/>
              <a:t> </a:t>
            </a:r>
            <a:r>
              <a:rPr lang="ru-RU" dirty="0"/>
              <a:t>(к 2017) практически исчезли</a:t>
            </a:r>
            <a:endParaRPr lang="en-US" dirty="0"/>
          </a:p>
          <a:p>
            <a:r>
              <a:rPr lang="ru-RU" dirty="0"/>
              <a:t>На пути исчезновения ускорители</a:t>
            </a:r>
            <a:r>
              <a:rPr lang="en-US" dirty="0"/>
              <a:t> </a:t>
            </a:r>
            <a:r>
              <a:rPr lang="en-US" b="1" dirty="0"/>
              <a:t>Intel</a:t>
            </a:r>
            <a:r>
              <a:rPr lang="en-US" dirty="0"/>
              <a:t> </a:t>
            </a:r>
            <a:r>
              <a:rPr lang="ru-RU" b="1" dirty="0"/>
              <a:t>19%</a:t>
            </a:r>
            <a:r>
              <a:rPr lang="ru-RU" b="1" dirty="0">
                <a:solidFill>
                  <a:srgbClr val="FF0000"/>
                </a:solidFill>
                <a:sym typeface="Wingdings"/>
              </a:rPr>
              <a:t></a:t>
            </a:r>
            <a:r>
              <a:rPr lang="ru-RU" b="1" dirty="0"/>
              <a:t>1%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ru-RU" dirty="0"/>
              <a:t>201</a:t>
            </a:r>
            <a:r>
              <a:rPr lang="en-US" dirty="0"/>
              <a:t>3</a:t>
            </a:r>
            <a:r>
              <a:rPr lang="ru-RU" dirty="0"/>
              <a:t>‒2018</a:t>
            </a:r>
            <a:r>
              <a:rPr lang="en-US" dirty="0"/>
              <a:t>)</a:t>
            </a:r>
            <a:endParaRPr lang="ru-RU" dirty="0"/>
          </a:p>
          <a:p>
            <a:pPr lvl="0"/>
            <a:r>
              <a:rPr lang="ru-RU" dirty="0"/>
              <a:t>Все поделено между </a:t>
            </a:r>
            <a:r>
              <a:rPr lang="en-US" b="1" dirty="0"/>
              <a:t>NVIDIA</a:t>
            </a:r>
            <a:r>
              <a:rPr lang="en-US" dirty="0"/>
              <a:t> </a:t>
            </a:r>
            <a:r>
              <a:rPr lang="ru-RU" dirty="0"/>
              <a:t>и (</a:t>
            </a:r>
            <a:r>
              <a:rPr lang="en-US" b="1" dirty="0"/>
              <a:t>PEZY</a:t>
            </a:r>
            <a:r>
              <a:rPr lang="ru-RU" b="1" dirty="0"/>
              <a:t>+</a:t>
            </a:r>
            <a:r>
              <a:rPr lang="en-US" b="1" dirty="0"/>
              <a:t>Others</a:t>
            </a:r>
            <a:r>
              <a:rPr lang="en-US" dirty="0"/>
              <a:t>)</a:t>
            </a:r>
            <a:endParaRPr lang="ru-RU" dirty="0"/>
          </a:p>
          <a:p>
            <a:pPr lvl="0"/>
            <a:r>
              <a:rPr lang="ru-RU" dirty="0"/>
              <a:t>По количеству</a:t>
            </a:r>
            <a:r>
              <a:rPr lang="en-US" dirty="0"/>
              <a:t> </a:t>
            </a:r>
            <a:r>
              <a:rPr lang="ru-RU" dirty="0"/>
              <a:t>гибриды выросли	</a:t>
            </a:r>
            <a:r>
              <a:rPr lang="ru-RU" b="1" dirty="0"/>
              <a:t>15%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b="1" dirty="0"/>
              <a:t>28%</a:t>
            </a:r>
            <a:r>
              <a:rPr lang="en-US" dirty="0"/>
              <a:t> (</a:t>
            </a:r>
            <a:r>
              <a:rPr lang="ru-RU" dirty="0"/>
              <a:t>2014‒2018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По вкладу </a:t>
            </a:r>
            <a:r>
              <a:rPr lang="el-GR" dirty="0"/>
              <a:t>Σ</a:t>
            </a:r>
            <a:r>
              <a:rPr lang="en-US" dirty="0" err="1"/>
              <a:t>Rmax</a:t>
            </a:r>
            <a:r>
              <a:rPr lang="ru-RU" dirty="0"/>
              <a:t> гибриды выросли	</a:t>
            </a:r>
            <a:r>
              <a:rPr lang="ru-RU" b="1" dirty="0"/>
              <a:t>36%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b="1" dirty="0"/>
              <a:t>41%</a:t>
            </a:r>
            <a:r>
              <a:rPr lang="en-US" dirty="0"/>
              <a:t> (</a:t>
            </a:r>
            <a:r>
              <a:rPr lang="ru-RU" dirty="0"/>
              <a:t>2014‒2018</a:t>
            </a:r>
            <a:r>
              <a:rPr lang="en-US" dirty="0"/>
              <a:t>)</a:t>
            </a:r>
            <a:endParaRPr lang="ru-RU" dirty="0"/>
          </a:p>
          <a:p>
            <a:pPr lvl="0"/>
            <a:r>
              <a:rPr lang="ru-RU" dirty="0"/>
              <a:t>Доля </a:t>
            </a:r>
            <a:r>
              <a:rPr lang="en-US" b="1" dirty="0"/>
              <a:t>NVIDIA</a:t>
            </a:r>
            <a:r>
              <a:rPr lang="ru-RU" dirty="0"/>
              <a:t> в </a:t>
            </a:r>
            <a:r>
              <a:rPr lang="el-GR" dirty="0"/>
              <a:t>Σ</a:t>
            </a:r>
            <a:r>
              <a:rPr lang="en-US" dirty="0" err="1"/>
              <a:t>Rmax</a:t>
            </a:r>
            <a:r>
              <a:rPr lang="en-US" dirty="0"/>
              <a:t> </a:t>
            </a:r>
            <a:r>
              <a:rPr lang="ru-RU" dirty="0"/>
              <a:t>выросла		</a:t>
            </a:r>
            <a:r>
              <a:rPr lang="ru-RU" b="1" dirty="0"/>
              <a:t>18%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b="1" dirty="0"/>
              <a:t>35%</a:t>
            </a:r>
            <a:r>
              <a:rPr lang="en-US" dirty="0"/>
              <a:t> (</a:t>
            </a:r>
            <a:r>
              <a:rPr lang="ru-RU" dirty="0"/>
              <a:t>2014‒2018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Появились интересные новые решения, которые заслуживают внимания (</a:t>
            </a:r>
            <a:r>
              <a:rPr lang="ru-RU" b="1" dirty="0"/>
              <a:t>≈ 7%</a:t>
            </a:r>
            <a:r>
              <a:rPr lang="ru-RU" dirty="0"/>
              <a:t> </a:t>
            </a:r>
            <a:r>
              <a:rPr lang="el-GR" dirty="0"/>
              <a:t>Σ</a:t>
            </a:r>
            <a:r>
              <a:rPr lang="en-US" dirty="0" err="1"/>
              <a:t>Rmax</a:t>
            </a:r>
            <a:r>
              <a:rPr lang="ru-RU" dirty="0"/>
              <a:t>)</a:t>
            </a:r>
          </a:p>
          <a:p>
            <a:pPr lvl="1"/>
            <a:r>
              <a:rPr lang="en-US" b="1" dirty="0"/>
              <a:t>PEZY</a:t>
            </a:r>
            <a:r>
              <a:rPr lang="ru-RU" dirty="0"/>
              <a:t> —</a:t>
            </a:r>
            <a:r>
              <a:rPr lang="en-US" dirty="0"/>
              <a:t> </a:t>
            </a:r>
            <a:r>
              <a:rPr lang="ru-RU" dirty="0"/>
              <a:t>201</a:t>
            </a:r>
            <a:r>
              <a:rPr lang="en-US" dirty="0"/>
              <a:t>5</a:t>
            </a:r>
            <a:r>
              <a:rPr lang="ru-RU" dirty="0"/>
              <a:t>, </a:t>
            </a:r>
            <a:r>
              <a:rPr lang="en-US" dirty="0"/>
              <a:t>PEZY Computing</a:t>
            </a:r>
            <a:r>
              <a:rPr lang="ru-RU" dirty="0"/>
              <a:t>, Япония</a:t>
            </a:r>
          </a:p>
          <a:p>
            <a:pPr lvl="1"/>
            <a:r>
              <a:rPr lang="en-US" b="1" dirty="0"/>
              <a:t>Matrix-2000</a:t>
            </a:r>
            <a:r>
              <a:rPr lang="ru-RU" b="1" dirty="0"/>
              <a:t> </a:t>
            </a:r>
            <a:r>
              <a:rPr lang="ru-RU" dirty="0"/>
              <a:t>— </a:t>
            </a:r>
            <a:r>
              <a:rPr lang="en-US" dirty="0"/>
              <a:t>2017, NUDT, </a:t>
            </a:r>
            <a:r>
              <a:rPr lang="ru-RU" dirty="0"/>
              <a:t>Китай</a:t>
            </a:r>
          </a:p>
          <a:p>
            <a:pPr lvl="1"/>
            <a:r>
              <a:rPr lang="en-US" b="1" dirty="0"/>
              <a:t>Deep Computing Processor</a:t>
            </a:r>
            <a:r>
              <a:rPr lang="ru-RU" dirty="0"/>
              <a:t> — </a:t>
            </a:r>
            <a:r>
              <a:rPr lang="en-US" dirty="0"/>
              <a:t>2017, </a:t>
            </a:r>
            <a:r>
              <a:rPr lang="en-US" dirty="0" err="1"/>
              <a:t>Sugon</a:t>
            </a:r>
            <a:r>
              <a:rPr lang="en-US" dirty="0"/>
              <a:t>, </a:t>
            </a:r>
            <a:r>
              <a:rPr lang="ru-RU" dirty="0"/>
              <a:t>Китай</a:t>
            </a:r>
          </a:p>
          <a:p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24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static.sugon.com/www/attached/image/20170523/20170523151412_36109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674" y="5013368"/>
            <a:ext cx="230400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PEZY, Matrix-2000, Deep Computing Processor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381" y="1484784"/>
            <a:ext cx="6624858" cy="18722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PEZY-SC2</a:t>
            </a:r>
            <a:r>
              <a:rPr lang="ru-RU" b="1" dirty="0"/>
              <a:t>: </a:t>
            </a:r>
            <a:r>
              <a:rPr lang="ru-RU" dirty="0"/>
              <a:t>2017, </a:t>
            </a:r>
            <a:r>
              <a:rPr lang="en-US" dirty="0"/>
              <a:t>PEZY Computing</a:t>
            </a:r>
            <a:r>
              <a:rPr lang="ru-RU" dirty="0"/>
              <a:t>, Япония. Система </a:t>
            </a:r>
            <a:r>
              <a:rPr lang="en-US" dirty="0" err="1"/>
              <a:t>Gyoukou</a:t>
            </a:r>
            <a:r>
              <a:rPr lang="ru-RU" dirty="0"/>
              <a:t> (компании </a:t>
            </a:r>
            <a:r>
              <a:rPr lang="en-US" dirty="0" err="1"/>
              <a:t>ExaScaler</a:t>
            </a:r>
            <a:r>
              <a:rPr lang="en-US" dirty="0"/>
              <a:t> </a:t>
            </a:r>
            <a:r>
              <a:rPr lang="ru-RU" dirty="0"/>
              <a:t>+ </a:t>
            </a:r>
            <a:r>
              <a:rPr lang="en-US" dirty="0"/>
              <a:t>PEZY Computing</a:t>
            </a:r>
            <a:r>
              <a:rPr lang="ru-RU" dirty="0"/>
              <a:t>), </a:t>
            </a:r>
            <a:r>
              <a:rPr lang="en-US" dirty="0"/>
              <a:t>10,000 PEZY-SC2 </a:t>
            </a:r>
            <a:r>
              <a:rPr lang="ru-RU" dirty="0"/>
              <a:t>модулей по </a:t>
            </a:r>
            <a:r>
              <a:rPr lang="en-US" dirty="0"/>
              <a:t>2048 </a:t>
            </a:r>
            <a:r>
              <a:rPr lang="ru-RU" dirty="0"/>
              <a:t>процессорных элементов, </a:t>
            </a:r>
            <a:r>
              <a:rPr lang="en-US" dirty="0"/>
              <a:t>1</a:t>
            </a:r>
            <a:r>
              <a:rPr lang="ru-RU" dirty="0"/>
              <a:t>,</a:t>
            </a:r>
            <a:r>
              <a:rPr lang="en-US" dirty="0"/>
              <a:t>250 Intel Xeon D; </a:t>
            </a:r>
            <a:r>
              <a:rPr lang="ru-RU" b="1" dirty="0">
                <a:solidFill>
                  <a:srgbClr val="FF0000"/>
                </a:solidFill>
              </a:rPr>
              <a:t>погружное охлаждение</a:t>
            </a:r>
            <a:r>
              <a:rPr lang="en-US" dirty="0"/>
              <a:t>; </a:t>
            </a:r>
            <a:r>
              <a:rPr lang="en-US" b="1" dirty="0">
                <a:solidFill>
                  <a:srgbClr val="00B050"/>
                </a:solidFill>
              </a:rPr>
              <a:t>19.14 </a:t>
            </a:r>
            <a:r>
              <a:rPr lang="en-US" b="1" dirty="0" err="1">
                <a:solidFill>
                  <a:srgbClr val="00B050"/>
                </a:solidFill>
              </a:rPr>
              <a:t>Pflops</a:t>
            </a:r>
            <a:r>
              <a:rPr lang="en-US" b="1" dirty="0">
                <a:solidFill>
                  <a:srgbClr val="00B050"/>
                </a:solidFill>
              </a:rPr>
              <a:t> 1</a:t>
            </a:r>
            <a:r>
              <a:rPr lang="ru-RU" b="1" dirty="0">
                <a:solidFill>
                  <a:srgbClr val="00B050"/>
                </a:solidFill>
              </a:rPr>
              <a:t>,</a:t>
            </a:r>
            <a:r>
              <a:rPr lang="en-US" b="1" dirty="0">
                <a:solidFill>
                  <a:srgbClr val="00B050"/>
                </a:solidFill>
              </a:rPr>
              <a:t>350 kW</a:t>
            </a:r>
            <a:r>
              <a:rPr lang="ru-RU" dirty="0"/>
              <a:t>, </a:t>
            </a:r>
            <a:r>
              <a:rPr lang="ru-RU" b="1" dirty="0"/>
              <a:t>#</a:t>
            </a:r>
            <a:r>
              <a:rPr lang="en-US" b="1" dirty="0"/>
              <a:t>4 @ 11.2017</a:t>
            </a:r>
            <a:r>
              <a:rPr lang="en-US" dirty="0"/>
              <a:t>; </a:t>
            </a:r>
            <a:r>
              <a:rPr lang="ru-RU" b="1" dirty="0"/>
              <a:t>Чип: </a:t>
            </a:r>
            <a:r>
              <a:rPr lang="ru-RU" b="1" dirty="0">
                <a:solidFill>
                  <a:srgbClr val="00B050"/>
                </a:solidFill>
              </a:rPr>
              <a:t>4.1/8.2</a:t>
            </a:r>
            <a:r>
              <a:rPr lang="en-US" b="1" dirty="0" err="1">
                <a:solidFill>
                  <a:srgbClr val="00B050"/>
                </a:solidFill>
              </a:rPr>
              <a:t>Tflops</a:t>
            </a:r>
            <a:r>
              <a:rPr lang="en-US" b="1" dirty="0">
                <a:solidFill>
                  <a:srgbClr val="00B050"/>
                </a:solidFill>
              </a:rPr>
              <a:t> 180W</a:t>
            </a:r>
          </a:p>
        </p:txBody>
      </p:sp>
      <p:pic>
        <p:nvPicPr>
          <p:cNvPr id="6146" name="Picture 2" descr="File:JAMSTEC Gyoukou supercomputer PB1119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39" y="1484784"/>
            <a:ext cx="230400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2915816" y="3284984"/>
            <a:ext cx="6134858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eaLnBrk="0" hangingPunct="0">
              <a:spcBef>
                <a:spcPct val="20000"/>
              </a:spcBef>
              <a:buClr>
                <a:srgbClr val="336699"/>
              </a:buClr>
              <a:buSzPct val="120000"/>
              <a:buFont typeface="Wingdings" pitchFamily="2" charset="2"/>
              <a:buNone/>
              <a:defRPr lang="ru-RU" sz="2200" dirty="0" smtClean="0">
                <a:latin typeface="+mn-lt"/>
                <a:cs typeface="+mn-cs"/>
              </a:defRPr>
            </a:lvl1pPr>
            <a:lvl2pPr marL="889000" indent="-439738"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Wingdings" pitchFamily="2" charset="2"/>
              <a:buChar char="§"/>
              <a:defRPr lang="ru-RU" sz="2200" dirty="0" smtClean="0">
                <a:latin typeface="+mn-lt"/>
              </a:defRPr>
            </a:lvl2pPr>
            <a:lvl3pPr marL="1293813" indent="-403225" eaLnBrk="0" hangingPunct="0">
              <a:spcBef>
                <a:spcPct val="20000"/>
              </a:spcBef>
              <a:buClr>
                <a:srgbClr val="336699"/>
              </a:buClr>
              <a:buSzPct val="150000"/>
              <a:buChar char="•"/>
              <a:defRPr lang="ru-RU" sz="2200" dirty="0" smtClean="0">
                <a:latin typeface="+mn-lt"/>
              </a:defRPr>
            </a:lvl3pPr>
            <a:lvl4pPr marL="1681163" indent="-385763" eaLnBrk="0" hangingPunct="0">
              <a:spcBef>
                <a:spcPct val="20000"/>
              </a:spcBef>
              <a:buClr>
                <a:srgbClr val="336699"/>
              </a:buClr>
              <a:buSzPct val="80000"/>
              <a:buChar char="o"/>
              <a:defRPr lang="ru-RU" sz="2000" dirty="0" smtClean="0">
                <a:latin typeface="+mn-lt"/>
              </a:defRPr>
            </a:lvl4pPr>
            <a:lvl5pPr marL="2070100" indent="-387350" eaLnBrk="0" hangingPunct="0">
              <a:spcBef>
                <a:spcPct val="20000"/>
              </a:spcBef>
              <a:buClr>
                <a:srgbClr val="336699"/>
              </a:buClr>
              <a:buFont typeface="Wingdings" pitchFamily="2" charset="2"/>
              <a:buChar char="Ø"/>
              <a:defRPr lang="ru-RU" sz="2000" dirty="0">
                <a:latin typeface="+mn-lt"/>
              </a:defRPr>
            </a:lvl5pPr>
            <a:lvl6pPr marL="25273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6pPr>
            <a:lvl7pPr marL="29845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7pPr>
            <a:lvl8pPr marL="34417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8pPr>
            <a:lvl9pPr marL="38989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9pPr>
          </a:lstStyle>
          <a:p>
            <a:r>
              <a:rPr lang="en-US" sz="2000" dirty="0"/>
              <a:t>Matrix-2000:</a:t>
            </a:r>
            <a:r>
              <a:rPr lang="en-US" sz="2000" b="0" dirty="0"/>
              <a:t> 2017, NUDT, </a:t>
            </a:r>
            <a:r>
              <a:rPr lang="ru-RU" sz="2000" b="0" dirty="0"/>
              <a:t>Китай, 128-ядер 64-разрядный </a:t>
            </a:r>
            <a:r>
              <a:rPr lang="en-US" sz="2000" b="0" dirty="0"/>
              <a:t>RISC</a:t>
            </a:r>
            <a:r>
              <a:rPr lang="ru-RU" sz="2000" b="0" dirty="0"/>
              <a:t>,</a:t>
            </a:r>
            <a:r>
              <a:rPr lang="en-US" sz="2000" b="0" dirty="0"/>
              <a:t> 1.2 </a:t>
            </a:r>
            <a:r>
              <a:rPr lang="ru-RU" sz="2000" b="0" dirty="0"/>
              <a:t>ГГц</a:t>
            </a:r>
            <a:r>
              <a:rPr lang="en-US" sz="2000" b="0" dirty="0"/>
              <a:t>.</a:t>
            </a:r>
            <a:r>
              <a:rPr lang="ru-RU" sz="2000" b="0" dirty="0"/>
              <a:t> Ускоритель для </a:t>
            </a:r>
            <a:r>
              <a:rPr lang="en-US" sz="2000" dirty="0"/>
              <a:t>Tianhe-2</a:t>
            </a:r>
            <a:r>
              <a:rPr lang="en-US" sz="2000" b="0" dirty="0"/>
              <a:t>, </a:t>
            </a:r>
            <a:r>
              <a:rPr lang="ru-RU" sz="2000" b="0" dirty="0"/>
              <a:t>замена старых </a:t>
            </a:r>
            <a:r>
              <a:rPr lang="en-US" sz="2000" b="0" dirty="0"/>
              <a:t>Xeon Phi</a:t>
            </a:r>
            <a:r>
              <a:rPr lang="ru-RU" sz="2000" b="0" dirty="0"/>
              <a:t>, в ответ на запрет продажи современных ускорителей в Китай</a:t>
            </a:r>
            <a:endParaRPr lang="en-US" sz="2000" b="0" dirty="0"/>
          </a:p>
          <a:p>
            <a:r>
              <a:rPr lang="ru-RU" sz="2000" dirty="0">
                <a:solidFill>
                  <a:srgbClr val="00B050"/>
                </a:solidFill>
              </a:rPr>
              <a:t>2.46/4.92</a:t>
            </a:r>
            <a:r>
              <a:rPr lang="en-US" sz="2000" dirty="0" err="1">
                <a:solidFill>
                  <a:srgbClr val="00B050"/>
                </a:solidFill>
              </a:rPr>
              <a:t>Tflops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(DP/SP), 240W</a:t>
            </a:r>
            <a:r>
              <a:rPr lang="en-US" sz="2000" b="0" dirty="0"/>
              <a:t> </a:t>
            </a:r>
            <a:endParaRPr lang="ru-RU" sz="2000" b="0" dirty="0"/>
          </a:p>
          <a:p>
            <a:endParaRPr lang="ru-RU" sz="2000" dirty="0"/>
          </a:p>
        </p:txBody>
      </p:sp>
      <p:pic>
        <p:nvPicPr>
          <p:cNvPr id="6150" name="Picture 6" descr="What the Tianhe-2 super should look like in its final hom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81" y="3212977"/>
            <a:ext cx="2606744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matrix-2000 (front)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53" t="3401" r="5150" b="5699"/>
          <a:stretch/>
        </p:blipFill>
        <p:spPr bwMode="auto">
          <a:xfrm>
            <a:off x="1907784" y="4077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107380" y="5157192"/>
            <a:ext cx="6639293" cy="158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eaLnBrk="0" hangingPunct="0">
              <a:spcBef>
                <a:spcPct val="20000"/>
              </a:spcBef>
              <a:buClr>
                <a:srgbClr val="336699"/>
              </a:buClr>
              <a:buSzPct val="120000"/>
              <a:buFont typeface="Wingdings" pitchFamily="2" charset="2"/>
              <a:buNone/>
              <a:defRPr lang="ru-RU" sz="2200" dirty="0" smtClean="0">
                <a:latin typeface="+mn-lt"/>
                <a:cs typeface="+mn-cs"/>
              </a:defRPr>
            </a:lvl1pPr>
            <a:lvl2pPr marL="889000" indent="-439738"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Wingdings" pitchFamily="2" charset="2"/>
              <a:buChar char="§"/>
              <a:defRPr lang="ru-RU" sz="2200" dirty="0" smtClean="0">
                <a:latin typeface="+mn-lt"/>
              </a:defRPr>
            </a:lvl2pPr>
            <a:lvl3pPr marL="1293813" indent="-403225" eaLnBrk="0" hangingPunct="0">
              <a:spcBef>
                <a:spcPct val="20000"/>
              </a:spcBef>
              <a:buClr>
                <a:srgbClr val="336699"/>
              </a:buClr>
              <a:buSzPct val="150000"/>
              <a:buChar char="•"/>
              <a:defRPr lang="ru-RU" sz="2200" dirty="0" smtClean="0">
                <a:latin typeface="+mn-lt"/>
              </a:defRPr>
            </a:lvl3pPr>
            <a:lvl4pPr marL="1681163" indent="-385763" eaLnBrk="0" hangingPunct="0">
              <a:spcBef>
                <a:spcPct val="20000"/>
              </a:spcBef>
              <a:buClr>
                <a:srgbClr val="336699"/>
              </a:buClr>
              <a:buSzPct val="80000"/>
              <a:buChar char="o"/>
              <a:defRPr lang="ru-RU" sz="2000" dirty="0" smtClean="0">
                <a:latin typeface="+mn-lt"/>
              </a:defRPr>
            </a:lvl4pPr>
            <a:lvl5pPr marL="2070100" indent="-387350" eaLnBrk="0" hangingPunct="0">
              <a:spcBef>
                <a:spcPct val="20000"/>
              </a:spcBef>
              <a:buClr>
                <a:srgbClr val="336699"/>
              </a:buClr>
              <a:buFont typeface="Wingdings" pitchFamily="2" charset="2"/>
              <a:buChar char="Ø"/>
              <a:defRPr lang="ru-RU" sz="2000" dirty="0">
                <a:latin typeface="+mn-lt"/>
              </a:defRPr>
            </a:lvl5pPr>
            <a:lvl6pPr marL="25273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6pPr>
            <a:lvl7pPr marL="29845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7pPr>
            <a:lvl8pPr marL="34417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8pPr>
            <a:lvl9pPr marL="3898900" indent="-387350" fontAlgn="base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Font typeface="Wingdings" pitchFamily="2" charset="2"/>
              <a:buChar char="Ø"/>
              <a:defRPr>
                <a:latin typeface="+mn-lt"/>
              </a:defRPr>
            </a:lvl9pPr>
          </a:lstStyle>
          <a:p>
            <a:r>
              <a:rPr lang="en-US" dirty="0"/>
              <a:t>Deep Computing Processor:</a:t>
            </a:r>
            <a:r>
              <a:rPr lang="en-US" b="0" dirty="0"/>
              <a:t> 2017, </a:t>
            </a:r>
            <a:r>
              <a:rPr lang="en-US" b="0" dirty="0" err="1"/>
              <a:t>Sugon</a:t>
            </a:r>
            <a:r>
              <a:rPr lang="en-US" b="0" dirty="0"/>
              <a:t>, </a:t>
            </a:r>
            <a:r>
              <a:rPr lang="ru-RU" b="0" dirty="0"/>
              <a:t>Китай. </a:t>
            </a:r>
            <a:br>
              <a:rPr lang="en-US" b="0" dirty="0"/>
            </a:br>
            <a:r>
              <a:rPr lang="ru-RU" b="0" dirty="0"/>
              <a:t>Система </a:t>
            </a:r>
            <a:r>
              <a:rPr lang="ru-RU" dirty="0"/>
              <a:t>#38</a:t>
            </a:r>
            <a:r>
              <a:rPr lang="en-US" dirty="0"/>
              <a:t> @ </a:t>
            </a:r>
            <a:r>
              <a:rPr lang="ru-RU" dirty="0"/>
              <a:t>11</a:t>
            </a:r>
            <a:r>
              <a:rPr lang="en-US" dirty="0"/>
              <a:t>.2018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dirty="0"/>
              <a:t>CPU</a:t>
            </a:r>
            <a:r>
              <a:rPr lang="ru-RU" dirty="0"/>
              <a:t>:</a:t>
            </a:r>
            <a:r>
              <a:rPr lang="en-US" b="0" dirty="0"/>
              <a:t> Hygon </a:t>
            </a:r>
            <a:r>
              <a:rPr lang="en-US" b="0" dirty="0" err="1"/>
              <a:t>Dhyana</a:t>
            </a:r>
            <a:r>
              <a:rPr lang="en-US" b="0" dirty="0"/>
              <a:t> 32C 2GHz (</a:t>
            </a:r>
            <a:r>
              <a:rPr lang="en-US" b="0" dirty="0" err="1"/>
              <a:t>Epyc</a:t>
            </a:r>
            <a:r>
              <a:rPr lang="en-US" b="0" dirty="0"/>
              <a:t> 7501)</a:t>
            </a:r>
            <a:r>
              <a:rPr lang="ru-RU" b="0" dirty="0"/>
              <a:t>;</a:t>
            </a:r>
            <a:r>
              <a:rPr lang="en-US" b="0" dirty="0"/>
              <a:t> </a:t>
            </a:r>
            <a:r>
              <a:rPr lang="ru-RU" dirty="0"/>
              <a:t>Ускоритель:</a:t>
            </a:r>
            <a:r>
              <a:rPr lang="en-US" b="0" dirty="0"/>
              <a:t> Deep Computing Processor</a:t>
            </a:r>
            <a:r>
              <a:rPr lang="ru-RU" b="0" dirty="0"/>
              <a:t>;</a:t>
            </a:r>
            <a:r>
              <a:rPr lang="en-US" b="0" dirty="0"/>
              <a:t> </a:t>
            </a:r>
            <a:r>
              <a:rPr lang="ru-RU" dirty="0"/>
              <a:t>Интерконнект:</a:t>
            </a:r>
            <a:r>
              <a:rPr lang="ru-RU" b="0" dirty="0"/>
              <a:t> </a:t>
            </a:r>
            <a:r>
              <a:rPr lang="en-US" b="0" dirty="0"/>
              <a:t>200Gb 6D-Torus</a:t>
            </a:r>
            <a:r>
              <a:rPr lang="ru-RU" b="0" dirty="0"/>
              <a:t> </a:t>
            </a:r>
            <a:r>
              <a:rPr lang="en-US" b="0" dirty="0" err="1"/>
              <a:t>GbEth</a:t>
            </a:r>
            <a:r>
              <a:rPr lang="en-US" b="0" dirty="0"/>
              <a:t>;</a:t>
            </a:r>
            <a:br>
              <a:rPr lang="en-US" b="0" dirty="0"/>
            </a:br>
            <a:r>
              <a:rPr lang="en-US" dirty="0">
                <a:solidFill>
                  <a:srgbClr val="00B050"/>
                </a:solidFill>
              </a:rPr>
              <a:t>4.3 </a:t>
            </a:r>
            <a:r>
              <a:rPr lang="en-US" dirty="0" err="1">
                <a:solidFill>
                  <a:srgbClr val="00B050"/>
                </a:solidFill>
              </a:rPr>
              <a:t>Pflops</a:t>
            </a:r>
            <a:r>
              <a:rPr lang="en-US" dirty="0">
                <a:solidFill>
                  <a:srgbClr val="00B050"/>
                </a:solidFill>
              </a:rPr>
              <a:t> 380.00 kW</a:t>
            </a:r>
            <a:r>
              <a:rPr lang="en-US" b="0" dirty="0"/>
              <a:t> </a:t>
            </a:r>
          </a:p>
          <a:p>
            <a:endParaRPr lang="ru-RU" b="0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25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Доли суперкомпьютеров с различными ускорителями</a:t>
            </a:r>
            <a:br>
              <a:rPr lang="ru-RU" sz="2000" dirty="0"/>
            </a:br>
            <a:r>
              <a:rPr lang="ru-RU" sz="2000" dirty="0"/>
              <a:t>в производительности классов A, B, C, D и E.  Top500 за ноябрь 201</a:t>
            </a:r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18724" r="1360" b="6910"/>
          <a:stretch/>
        </p:blipFill>
        <p:spPr bwMode="auto">
          <a:xfrm>
            <a:off x="0" y="2060848"/>
            <a:ext cx="9144000" cy="426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26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4800" dirty="0"/>
              <a:t>Тенденции в технологиях интерконнекта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27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Доли суперкомпьютеров с различными интерконнектами в суммарной производительности Top500 с июня 1993 по ноябрь 201</a:t>
            </a:r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" t="4975" r="1280" b="9267"/>
          <a:stretch/>
        </p:blipFill>
        <p:spPr bwMode="auto">
          <a:xfrm>
            <a:off x="0" y="1628800"/>
            <a:ext cx="9144000" cy="490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28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Тенденции в технологиях интерконнекта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b="1" dirty="0"/>
              <a:t>В последние годы (2014</a:t>
            </a:r>
            <a:r>
              <a:rPr lang="ru-RU" b="1" dirty="0">
                <a:latin typeface="Tahoma"/>
                <a:ea typeface="Tahoma"/>
                <a:cs typeface="Tahoma"/>
              </a:rPr>
              <a:t>–</a:t>
            </a:r>
            <a:r>
              <a:rPr lang="ru-RU" b="1" dirty="0"/>
              <a:t>2018)</a:t>
            </a:r>
          </a:p>
          <a:p>
            <a:r>
              <a:rPr lang="ru-RU" b="1" dirty="0" err="1"/>
              <a:t>Myrinet</a:t>
            </a:r>
            <a:r>
              <a:rPr lang="ru-RU" dirty="0"/>
              <a:t>, </a:t>
            </a:r>
            <a:r>
              <a:rPr lang="ru-RU" b="1" dirty="0" err="1"/>
              <a:t>Quadrics</a:t>
            </a:r>
            <a:r>
              <a:rPr lang="ru-RU" dirty="0"/>
              <a:t>, </a:t>
            </a:r>
            <a:r>
              <a:rPr lang="ru-RU" b="1" dirty="0"/>
              <a:t>SCI</a:t>
            </a:r>
            <a:r>
              <a:rPr lang="ru-RU" dirty="0"/>
              <a:t> в отрасли уже не используются</a:t>
            </a:r>
          </a:p>
          <a:p>
            <a:r>
              <a:rPr lang="ru-RU" dirty="0"/>
              <a:t>Доли </a:t>
            </a:r>
            <a:r>
              <a:rPr lang="el-GR" dirty="0"/>
              <a:t>Σ</a:t>
            </a:r>
            <a:r>
              <a:rPr lang="en-US" dirty="0" err="1"/>
              <a:t>Rmax</a:t>
            </a:r>
            <a:r>
              <a:rPr lang="en-US" dirty="0"/>
              <a:t>%)</a:t>
            </a:r>
            <a:r>
              <a:rPr lang="ru-RU" dirty="0"/>
              <a:t> </a:t>
            </a:r>
            <a:r>
              <a:rPr lang="ru-RU" dirty="0" err="1"/>
              <a:t>интерконнектов</a:t>
            </a:r>
            <a:r>
              <a:rPr lang="ru-RU" dirty="0"/>
              <a:t> (2014‒2016‒2018):</a:t>
            </a:r>
            <a:br>
              <a:rPr lang="ru-RU" dirty="0"/>
            </a:br>
            <a:r>
              <a:rPr lang="ru-RU" dirty="0"/>
              <a:t>	</a:t>
            </a:r>
            <a:r>
              <a:rPr lang="ru-RU" b="1" dirty="0" err="1"/>
              <a:t>Custom</a:t>
            </a:r>
            <a:r>
              <a:rPr lang="ru-RU" dirty="0"/>
              <a:t> 	53%</a:t>
            </a:r>
            <a:r>
              <a:rPr lang="ru-RU" b="1" dirty="0">
                <a:solidFill>
                  <a:srgbClr val="FF0000"/>
                </a:solidFill>
                <a:sym typeface="Wingdings"/>
              </a:rPr>
              <a:t></a:t>
            </a:r>
            <a:r>
              <a:rPr lang="ru-RU" dirty="0"/>
              <a:t>50%</a:t>
            </a:r>
            <a:r>
              <a:rPr lang="ru-RU" b="1" dirty="0">
                <a:solidFill>
                  <a:srgbClr val="FF0000"/>
                </a:solidFill>
                <a:sym typeface="Wingdings"/>
              </a:rPr>
              <a:t></a:t>
            </a:r>
            <a:r>
              <a:rPr lang="ru-RU" dirty="0"/>
              <a:t>30%</a:t>
            </a:r>
            <a:br>
              <a:rPr lang="ru-RU" dirty="0"/>
            </a:br>
            <a:r>
              <a:rPr lang="ru-RU" dirty="0"/>
              <a:t>	</a:t>
            </a:r>
            <a:r>
              <a:rPr lang="ru-RU" b="1" dirty="0" err="1"/>
              <a:t>Infiniband</a:t>
            </a:r>
            <a:r>
              <a:rPr lang="ru-RU" dirty="0"/>
              <a:t> 	32%</a:t>
            </a:r>
            <a:r>
              <a:rPr lang="ru-RU" b="1" dirty="0">
                <a:solidFill>
                  <a:srgbClr val="FF0000"/>
                </a:solidFill>
                <a:sym typeface="Wingdings"/>
              </a:rPr>
              <a:t></a:t>
            </a:r>
            <a:r>
              <a:rPr lang="ru-RU" dirty="0"/>
              <a:t>27%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dirty="0"/>
              <a:t>37%</a:t>
            </a:r>
            <a:br>
              <a:rPr lang="ru-RU" dirty="0"/>
            </a:br>
            <a:r>
              <a:rPr lang="ru-RU" dirty="0"/>
              <a:t>	</a:t>
            </a:r>
            <a:r>
              <a:rPr lang="ru-RU" b="1" dirty="0" err="1"/>
              <a:t>Ethernet</a:t>
            </a:r>
            <a:r>
              <a:rPr lang="ru-RU" dirty="0"/>
              <a:t> 	15%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dirty="0"/>
              <a:t>17%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dirty="0"/>
              <a:t>23%</a:t>
            </a:r>
            <a:br>
              <a:rPr lang="ru-RU" dirty="0"/>
            </a:br>
            <a:r>
              <a:rPr lang="ru-RU" dirty="0"/>
              <a:t>	</a:t>
            </a:r>
            <a:r>
              <a:rPr lang="ru-RU" b="1" dirty="0" err="1"/>
              <a:t>OpTsIntel</a:t>
            </a:r>
            <a:r>
              <a:rPr lang="ru-RU" dirty="0"/>
              <a:t> 	  0%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b="1" dirty="0">
                <a:solidFill>
                  <a:srgbClr val="FF0000"/>
                </a:solidFill>
                <a:sym typeface="Wingdings"/>
              </a:rPr>
              <a:t>  </a:t>
            </a:r>
            <a:r>
              <a:rPr lang="ru-RU" dirty="0"/>
              <a:t>8%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</a:t>
            </a:r>
            <a:r>
              <a:rPr lang="ru-RU" dirty="0"/>
              <a:t>10%</a:t>
            </a:r>
          </a:p>
          <a:p>
            <a:r>
              <a:rPr lang="ru-RU" dirty="0"/>
              <a:t>Технология </a:t>
            </a:r>
            <a:r>
              <a:rPr lang="ru-RU" b="1" dirty="0"/>
              <a:t>Intel </a:t>
            </a:r>
            <a:r>
              <a:rPr lang="ru-RU" b="1" dirty="0" err="1"/>
              <a:t>Omni-Path</a:t>
            </a:r>
            <a:r>
              <a:rPr lang="ru-RU" b="1" dirty="0"/>
              <a:t> / </a:t>
            </a:r>
            <a:r>
              <a:rPr lang="ru-RU" b="1" dirty="0" err="1"/>
              <a:t>TrueScale</a:t>
            </a:r>
            <a:r>
              <a:rPr lang="ru-RU" dirty="0"/>
              <a:t> имеет весьма серьезные технические характеристики</a:t>
            </a:r>
            <a:r>
              <a:rPr lang="en-US" dirty="0"/>
              <a:t>.  </a:t>
            </a:r>
            <a:r>
              <a:rPr lang="ru-RU" dirty="0"/>
              <a:t>Это им позволило успешно войти в отрасль и отвоевать в короткие сроки 20%.  Отвоевать в первую очередь, за счет долей </a:t>
            </a:r>
            <a:r>
              <a:rPr lang="ru-RU" b="1" dirty="0" err="1"/>
              <a:t>Infiniband</a:t>
            </a:r>
            <a:r>
              <a:rPr lang="ru-RU" dirty="0"/>
              <a:t>, в меньшей части </a:t>
            </a:r>
            <a:r>
              <a:rPr lang="ru-RU" b="1" dirty="0" err="1"/>
              <a:t>Custom</a:t>
            </a:r>
            <a:r>
              <a:rPr lang="ru-RU" dirty="0"/>
              <a:t>. Доля </a:t>
            </a:r>
            <a:r>
              <a:rPr lang="ru-RU" b="1" dirty="0"/>
              <a:t>Ethernet</a:t>
            </a:r>
            <a:r>
              <a:rPr lang="ru-RU" dirty="0"/>
              <a:t> практически неизменна</a:t>
            </a:r>
          </a:p>
          <a:p>
            <a:r>
              <a:rPr lang="ru-RU" dirty="0"/>
              <a:t>Слабая сторона </a:t>
            </a:r>
            <a:r>
              <a:rPr lang="ru-RU" b="1" dirty="0"/>
              <a:t>OpTsIntel</a:t>
            </a:r>
            <a:r>
              <a:rPr lang="ru-RU" dirty="0"/>
              <a:t> — жесткая технологическая зависимость всей системы от </a:t>
            </a:r>
            <a:r>
              <a:rPr lang="ru-RU" b="1" dirty="0" err="1"/>
              <a:t>Intel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29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и место суперкомпьютерных технологий</a:t>
            </a:r>
            <a:endParaRPr lang="ru-RU" sz="2800" dirty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dirty="0"/>
              <a:t>«Технологии, таланты и деньги сейчас</a:t>
            </a:r>
            <a:r>
              <a:rPr lang="en-US" dirty="0"/>
              <a:t> </a:t>
            </a:r>
            <a:r>
              <a:rPr lang="ru-RU" dirty="0"/>
              <a:t>доступны </a:t>
            </a:r>
            <a:r>
              <a:rPr lang="en-US" dirty="0"/>
              <a:t>[</a:t>
            </a:r>
            <a:r>
              <a:rPr lang="ru-RU" dirty="0"/>
              <a:t>многим странам</a:t>
            </a:r>
            <a:r>
              <a:rPr lang="en-US" dirty="0"/>
              <a:t>] </a:t>
            </a:r>
            <a:r>
              <a:rPr lang="ru-RU" dirty="0"/>
              <a:t>по всему миру, США сталкивается с беспрецедентной иностранной экономической конкуренцией.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Страна, желающая победить в конкуренции, должна победить в вычислениях</a:t>
            </a:r>
            <a:r>
              <a:rPr lang="ru-RU" dirty="0"/>
              <a:t>»</a:t>
            </a:r>
            <a:r>
              <a:rPr lang="en-US" dirty="0"/>
              <a:t>.</a:t>
            </a:r>
            <a:br>
              <a:rPr lang="en-US" dirty="0"/>
            </a:br>
            <a:br>
              <a:rPr lang="ru-RU" dirty="0"/>
            </a:br>
            <a:r>
              <a:rPr lang="ru-RU" dirty="0" err="1"/>
              <a:t>Дебора</a:t>
            </a:r>
            <a:r>
              <a:rPr lang="ru-RU" dirty="0"/>
              <a:t> </a:t>
            </a:r>
            <a:r>
              <a:rPr lang="ru-RU" dirty="0" err="1"/>
              <a:t>Винс</a:t>
            </a:r>
            <a:r>
              <a:rPr lang="ru-RU" dirty="0"/>
              <a:t>-Смит</a:t>
            </a:r>
            <a:r>
              <a:rPr lang="en-US" dirty="0"/>
              <a:t>,</a:t>
            </a:r>
            <a:br>
              <a:rPr lang="ru-RU" dirty="0"/>
            </a:br>
            <a:r>
              <a:rPr lang="ru-RU" dirty="0"/>
              <a:t>Президент Совета по конкурентоспособности США</a:t>
            </a:r>
            <a:r>
              <a:rPr lang="en-US" dirty="0"/>
              <a:t>.</a:t>
            </a:r>
            <a:endParaRPr lang="ru-RU" dirty="0"/>
          </a:p>
          <a:p>
            <a:pPr>
              <a:lnSpc>
                <a:spcPct val="90000"/>
              </a:lnSpc>
            </a:pPr>
            <a:endParaRPr lang="ru-RU" sz="2200" dirty="0"/>
          </a:p>
          <a:p>
            <a:pPr>
              <a:lnSpc>
                <a:spcPct val="90000"/>
              </a:lnSpc>
            </a:pPr>
            <a:r>
              <a:rPr lang="en-US" dirty="0"/>
              <a:t>“With technology, talent and capital now available globally, the U.S is facing unprecedented economic competition from abroad.</a:t>
            </a:r>
            <a:br>
              <a:rPr lang="en-US" dirty="0"/>
            </a:br>
            <a:r>
              <a:rPr lang="en-US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country that wants to out compete must out-compute</a:t>
            </a:r>
            <a:r>
              <a:rPr lang="en-US" dirty="0"/>
              <a:t>,”</a:t>
            </a:r>
            <a:br>
              <a:rPr lang="ru-RU" dirty="0"/>
            </a:br>
            <a:r>
              <a:rPr lang="en-US" dirty="0"/>
              <a:t> </a:t>
            </a:r>
            <a:br>
              <a:rPr lang="ru-RU" dirty="0"/>
            </a:br>
            <a:r>
              <a:rPr lang="en-US" dirty="0"/>
              <a:t>Deborah Wince-Smith, </a:t>
            </a:r>
            <a:br>
              <a:rPr lang="ru-RU" dirty="0"/>
            </a:br>
            <a:r>
              <a:rPr lang="en-US" dirty="0"/>
              <a:t>President of the Council on</a:t>
            </a:r>
            <a:r>
              <a:rPr lang="ru-RU" dirty="0"/>
              <a:t> </a:t>
            </a:r>
            <a:r>
              <a:rPr lang="en-US" dirty="0"/>
              <a:t>Competitiveness</a:t>
            </a:r>
            <a:br>
              <a:rPr lang="ru-RU" dirty="0"/>
            </a:br>
            <a:br>
              <a:rPr lang="ru-RU" dirty="0"/>
            </a:br>
            <a:r>
              <a:rPr lang="en-US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Jun 2004</a:t>
            </a:r>
            <a:r>
              <a:rPr lang="en-US" dirty="0"/>
              <a:t>, opening «Supercharging Innovation, Competitiveness: HPC Conference»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Доли суперкомпьютеров с различными интерконнектами в производительности классов A, B, C, D и E.  Top500 за ноябрь 201</a:t>
            </a:r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7" t="18501" r="1213" b="7263"/>
          <a:stretch/>
        </p:blipFill>
        <p:spPr bwMode="auto">
          <a:xfrm>
            <a:off x="0" y="2132856"/>
            <a:ext cx="9144000" cy="42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30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4400" dirty="0"/>
              <a:t>Состояние суперкомпьютерной отрасли в мире и в России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31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Суперкомпьютерная киберинфраструктура США (US),</a:t>
            </a:r>
            <a:br>
              <a:rPr lang="ru-RU" sz="2000" dirty="0"/>
            </a:br>
            <a:r>
              <a:rPr lang="ru-RU" sz="2000" dirty="0"/>
              <a:t>Евросоюза (EU), России (RU), Китая (CH) и Японии (JP), ноябрь 2017</a:t>
            </a:r>
          </a:p>
        </p:txBody>
      </p:sp>
      <p:pic>
        <p:nvPicPr>
          <p:cNvPr id="6" name="Picture 2" descr="C:\Users\Abramov Sergei\Dropbox\Скриншоты\Скриншот 2017-12-11 21.24.00.png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19848"/>
            <a:ext cx="9144000" cy="4389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32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Суперкомпьютерная киберинфраструктура США (US),</a:t>
            </a:r>
            <a:br>
              <a:rPr lang="ru-RU" sz="2000" dirty="0"/>
            </a:br>
            <a:r>
              <a:rPr lang="ru-RU" sz="2000" dirty="0"/>
              <a:t>Евросоюза (EU), России (RU), Китая (CH) и Японии (JP), июнь 201</a:t>
            </a:r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18800"/>
            <a:ext cx="9144000" cy="43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33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Суперкомпьютерная киберинфраструктура США (US),</a:t>
            </a:r>
            <a:br>
              <a:rPr lang="ru-RU" sz="2000" dirty="0"/>
            </a:br>
            <a:r>
              <a:rPr lang="ru-RU" sz="2000" dirty="0"/>
              <a:t>Евросоюза (EU), России (RU), Китая (CH) и Японии (JP), ноябрь 201</a:t>
            </a:r>
            <a:r>
              <a:rPr lang="en-US" sz="2000" dirty="0"/>
              <a:t>8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18800"/>
            <a:ext cx="9144000" cy="43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34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Сумма </a:t>
            </a:r>
            <a:r>
              <a:rPr lang="en-US" sz="2000" dirty="0" err="1"/>
              <a:t>Rmax</a:t>
            </a:r>
            <a:r>
              <a:rPr lang="en-US" sz="2000" dirty="0"/>
              <a:t> </a:t>
            </a:r>
            <a:r>
              <a:rPr lang="ru-RU" sz="2000" dirty="0"/>
              <a:t>всех суперкомпьютеров</a:t>
            </a:r>
            <a:br>
              <a:rPr lang="en-US" sz="2000" dirty="0"/>
            </a:br>
            <a:r>
              <a:rPr lang="ru-RU" sz="2000" dirty="0"/>
              <a:t>США (</a:t>
            </a:r>
            <a:r>
              <a:rPr lang="en-US" sz="2000" dirty="0"/>
              <a:t>US</a:t>
            </a:r>
            <a:r>
              <a:rPr lang="ru-RU" sz="2000" dirty="0"/>
              <a:t>), Евросоюза (</a:t>
            </a:r>
            <a:r>
              <a:rPr lang="en-US" sz="2000" dirty="0"/>
              <a:t>EU</a:t>
            </a:r>
            <a:r>
              <a:rPr lang="ru-RU" sz="2000" dirty="0"/>
              <a:t>), России (</a:t>
            </a:r>
            <a:r>
              <a:rPr lang="en-US" sz="2000" dirty="0"/>
              <a:t>RU</a:t>
            </a:r>
            <a:r>
              <a:rPr lang="ru-RU" sz="2000" dirty="0"/>
              <a:t>), Китая (</a:t>
            </a:r>
            <a:r>
              <a:rPr lang="en-US" sz="2000" dirty="0"/>
              <a:t>CH</a:t>
            </a:r>
            <a:r>
              <a:rPr lang="ru-RU" sz="2000" dirty="0"/>
              <a:t>) и Японии (</a:t>
            </a:r>
            <a:r>
              <a:rPr lang="en-US" sz="2000" dirty="0"/>
              <a:t>JP</a:t>
            </a:r>
            <a:r>
              <a:rPr lang="ru-RU" sz="2000" dirty="0"/>
              <a:t>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307" y="1484784"/>
            <a:ext cx="8165811" cy="522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35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617"/>
            <a:ext cx="9143999" cy="828000"/>
          </a:xfrm>
        </p:spPr>
        <p:txBody>
          <a:bodyPr/>
          <a:lstStyle/>
          <a:p>
            <a:r>
              <a:rPr lang="ru-RU" sz="2000" dirty="0"/>
              <a:t>Отношения сумм </a:t>
            </a:r>
            <a:r>
              <a:rPr lang="en-US" sz="2000" dirty="0" err="1"/>
              <a:t>Rmax</a:t>
            </a:r>
            <a:r>
              <a:rPr lang="en-US" sz="2000" dirty="0"/>
              <a:t> </a:t>
            </a:r>
            <a:r>
              <a:rPr lang="ru-RU" sz="2000" dirty="0"/>
              <a:t>всех суперкомпьютеров</a:t>
            </a:r>
            <a:br>
              <a:rPr lang="en-US" sz="2000" dirty="0"/>
            </a:br>
            <a:r>
              <a:rPr lang="ru-RU" sz="2000" dirty="0"/>
              <a:t>США (</a:t>
            </a:r>
            <a:r>
              <a:rPr lang="en-US" sz="2000" dirty="0"/>
              <a:t>US</a:t>
            </a:r>
            <a:r>
              <a:rPr lang="ru-RU" sz="2000" dirty="0"/>
              <a:t>), Евросоюза (</a:t>
            </a:r>
            <a:r>
              <a:rPr lang="en-US" sz="2000" dirty="0"/>
              <a:t>EU</a:t>
            </a:r>
            <a:r>
              <a:rPr lang="ru-RU" sz="2000" dirty="0"/>
              <a:t>), России (</a:t>
            </a:r>
            <a:r>
              <a:rPr lang="en-US" sz="2000" dirty="0"/>
              <a:t>RU</a:t>
            </a:r>
            <a:r>
              <a:rPr lang="ru-RU" sz="2000" dirty="0"/>
              <a:t>), Китая (</a:t>
            </a:r>
            <a:r>
              <a:rPr lang="en-US" sz="2000" dirty="0"/>
              <a:t>CH</a:t>
            </a:r>
            <a:r>
              <a:rPr lang="ru-RU" sz="2000" dirty="0"/>
              <a:t>) и Японии (</a:t>
            </a:r>
            <a:r>
              <a:rPr lang="en-US" sz="2000" dirty="0"/>
              <a:t>JP</a:t>
            </a:r>
            <a:r>
              <a:rPr lang="ru-RU" sz="2000" dirty="0"/>
              <a:t>),</a:t>
            </a:r>
            <a:br>
              <a:rPr lang="ru-RU" sz="2000" dirty="0"/>
            </a:br>
            <a:r>
              <a:rPr lang="ru-RU" sz="2000" dirty="0"/>
              <a:t>где за </a:t>
            </a:r>
            <a:r>
              <a:rPr lang="en-US" sz="2000" dirty="0"/>
              <a:t>100% </a:t>
            </a:r>
            <a:r>
              <a:rPr lang="ru-RU" sz="2000" dirty="0"/>
              <a:t>принято лучшее значение одной из стран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800" y="1483200"/>
            <a:ext cx="8164800" cy="52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36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Сумма </a:t>
            </a:r>
            <a:r>
              <a:rPr lang="en-US" sz="2000" dirty="0" err="1"/>
              <a:t>Rmax</a:t>
            </a:r>
            <a:r>
              <a:rPr lang="en-US" sz="2000" dirty="0"/>
              <a:t> </a:t>
            </a:r>
            <a:r>
              <a:rPr lang="ru-RU" sz="2000" dirty="0"/>
              <a:t>всех суперкомпьютеров</a:t>
            </a:r>
            <a:br>
              <a:rPr lang="en-US" sz="2000" dirty="0"/>
            </a:br>
            <a:r>
              <a:rPr lang="ru-RU" sz="2000" dirty="0"/>
              <a:t>США (</a:t>
            </a:r>
            <a:r>
              <a:rPr lang="en-US" sz="2000" dirty="0"/>
              <a:t>US</a:t>
            </a:r>
            <a:r>
              <a:rPr lang="ru-RU" sz="2000" dirty="0"/>
              <a:t>), Евросоюза (</a:t>
            </a:r>
            <a:r>
              <a:rPr lang="en-US" sz="2000" dirty="0"/>
              <a:t>EU</a:t>
            </a:r>
            <a:r>
              <a:rPr lang="ru-RU" sz="2000" dirty="0"/>
              <a:t>), России (</a:t>
            </a:r>
            <a:r>
              <a:rPr lang="en-US" sz="2000" dirty="0"/>
              <a:t>RU</a:t>
            </a:r>
            <a:r>
              <a:rPr lang="ru-RU" sz="2000" dirty="0"/>
              <a:t>), Китая (</a:t>
            </a:r>
            <a:r>
              <a:rPr lang="en-US" sz="2000" dirty="0"/>
              <a:t>CH</a:t>
            </a:r>
            <a:r>
              <a:rPr lang="ru-RU" sz="2000" dirty="0"/>
              <a:t>) и Японии (</a:t>
            </a:r>
            <a:r>
              <a:rPr lang="en-US" sz="2000" dirty="0"/>
              <a:t>JP</a:t>
            </a:r>
            <a:r>
              <a:rPr lang="ru-RU" sz="2000" dirty="0"/>
              <a:t>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307" y="1484784"/>
            <a:ext cx="8165811" cy="522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37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4644008" y="3021645"/>
            <a:ext cx="1440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Прямоугольная выноска 6"/>
          <p:cNvSpPr/>
          <p:nvPr/>
        </p:nvSpPr>
        <p:spPr bwMode="auto">
          <a:xfrm>
            <a:off x="2339752" y="1412776"/>
            <a:ext cx="3672408" cy="864096"/>
          </a:xfrm>
          <a:prstGeom prst="wedgeRectCallout">
            <a:avLst>
              <a:gd name="adj1" fmla="val 23444"/>
              <a:gd name="adj2" fmla="val 13673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b="0" dirty="0"/>
              <a:t>Вычисление отставания</a:t>
            </a:r>
            <a:br>
              <a:rPr lang="ru-RU" sz="2000" b="0" dirty="0"/>
            </a:br>
            <a:r>
              <a:rPr lang="ru-RU" sz="2000" b="0" dirty="0"/>
              <a:t>России от США в июне 2010:</a:t>
            </a:r>
            <a:br>
              <a:rPr lang="ru-RU" sz="2000" b="0" dirty="0"/>
            </a:br>
            <a:r>
              <a:rPr lang="ru-RU" sz="2000" dirty="0"/>
              <a:t>5.5 лет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 flipV="1">
            <a:off x="6084168" y="3036275"/>
            <a:ext cx="0" cy="276898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770" y="1484784"/>
            <a:ext cx="824046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Отставание России (в годах) по сумме </a:t>
            </a:r>
            <a:r>
              <a:rPr lang="en-US" sz="2000" dirty="0" err="1"/>
              <a:t>Rmax</a:t>
            </a:r>
            <a:br>
              <a:rPr lang="en-US" sz="2000" dirty="0"/>
            </a:br>
            <a:r>
              <a:rPr lang="ru-RU" sz="2000" dirty="0"/>
              <a:t>от США (US), Евросоюза (EU), Китая (CH) и Японии (JP)</a:t>
            </a:r>
          </a:p>
        </p:txBody>
      </p:sp>
      <p:sp>
        <p:nvSpPr>
          <p:cNvPr id="7" name="Овальная выноска 6"/>
          <p:cNvSpPr/>
          <p:nvPr/>
        </p:nvSpPr>
        <p:spPr bwMode="auto">
          <a:xfrm>
            <a:off x="4427984" y="2636912"/>
            <a:ext cx="540000" cy="540000"/>
          </a:xfrm>
          <a:prstGeom prst="wedgeEllipseCallout">
            <a:avLst>
              <a:gd name="adj1" fmla="val -870"/>
              <a:gd name="adj2" fmla="val 14148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5.5</a:t>
            </a:r>
          </a:p>
        </p:txBody>
      </p:sp>
      <p:sp>
        <p:nvSpPr>
          <p:cNvPr id="8" name="Овальная выноска 7"/>
          <p:cNvSpPr/>
          <p:nvPr/>
        </p:nvSpPr>
        <p:spPr bwMode="auto">
          <a:xfrm>
            <a:off x="7200352" y="1484784"/>
            <a:ext cx="540000" cy="540000"/>
          </a:xfrm>
          <a:prstGeom prst="wedgeEllipseCallout">
            <a:avLst>
              <a:gd name="adj1" fmla="val 196395"/>
              <a:gd name="adj2" fmla="val -166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11.0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Отставание России (в годах) от</a:t>
            </a:r>
            <a:br>
              <a:rPr lang="en-US" dirty="0"/>
            </a:br>
            <a:r>
              <a:rPr lang="ru-RU" dirty="0"/>
              <a:t>уровней технологий классов </a:t>
            </a:r>
            <a:r>
              <a:rPr lang="en-US" dirty="0"/>
              <a:t>Top</a:t>
            </a:r>
            <a:r>
              <a:rPr lang="ru-RU" dirty="0"/>
              <a:t>1, </a:t>
            </a:r>
            <a:r>
              <a:rPr lang="en-US" dirty="0"/>
              <a:t>Top</a:t>
            </a:r>
            <a:r>
              <a:rPr lang="ru-RU" dirty="0"/>
              <a:t>5 и </a:t>
            </a:r>
            <a:r>
              <a:rPr lang="en-US" dirty="0"/>
              <a:t>Top</a:t>
            </a:r>
            <a:r>
              <a:rPr lang="ru-RU" dirty="0"/>
              <a:t>10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36" y="1484784"/>
            <a:ext cx="8220529" cy="522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ая выноска 2"/>
          <p:cNvSpPr/>
          <p:nvPr/>
        </p:nvSpPr>
        <p:spPr bwMode="auto">
          <a:xfrm>
            <a:off x="6030070" y="4795882"/>
            <a:ext cx="2652195" cy="864096"/>
          </a:xfrm>
          <a:prstGeom prst="wedgeRectCallout">
            <a:avLst>
              <a:gd name="adj1" fmla="val -4841"/>
              <a:gd name="adj2" fmla="val -24252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b="0" dirty="0"/>
              <a:t>Оценка зарубежных</a:t>
            </a:r>
            <a:br>
              <a:rPr lang="ru-RU" sz="2000" b="0" dirty="0"/>
            </a:br>
            <a:r>
              <a:rPr lang="ru-RU" sz="2000" b="0" dirty="0"/>
              <a:t>экспертов: 5.5 лет  в</a:t>
            </a:r>
            <a:br>
              <a:rPr lang="ru-RU" sz="2000" b="0" dirty="0"/>
            </a:br>
            <a:r>
              <a:rPr lang="ru-RU" sz="2000" b="0" dirty="0"/>
              <a:t>начале 2016 года: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ьная выноска 6"/>
          <p:cNvSpPr/>
          <p:nvPr/>
        </p:nvSpPr>
        <p:spPr bwMode="auto">
          <a:xfrm>
            <a:off x="4176016" y="2852936"/>
            <a:ext cx="540000" cy="540000"/>
          </a:xfrm>
          <a:prstGeom prst="wedgeEllipseCallout">
            <a:avLst>
              <a:gd name="adj1" fmla="val -2216"/>
              <a:gd name="adj2" fmla="val 25924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2.5</a:t>
            </a:r>
          </a:p>
        </p:txBody>
      </p:sp>
      <p:sp>
        <p:nvSpPr>
          <p:cNvPr id="8" name="Овальная выноска 7"/>
          <p:cNvSpPr/>
          <p:nvPr/>
        </p:nvSpPr>
        <p:spPr bwMode="auto">
          <a:xfrm>
            <a:off x="7272360" y="1556792"/>
            <a:ext cx="540000" cy="540000"/>
          </a:xfrm>
          <a:prstGeom prst="wedgeEllipseCallout">
            <a:avLst>
              <a:gd name="adj1" fmla="val 196395"/>
              <a:gd name="adj2" fmla="val -166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8.5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и место суперкомпьютерных технологий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1484784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http://www2.itif.org/2016-high-performance-computing.pdf</a:t>
            </a:r>
            <a:br>
              <a:rPr lang="ru-RU" dirty="0"/>
            </a:br>
            <a:r>
              <a:rPr lang="ru-RU" dirty="0"/>
              <a:t>стр. 41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248316"/>
            <a:ext cx="3528392" cy="456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011" y="2039132"/>
            <a:ext cx="6019485" cy="41981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Доля России в совокупной мировой вычислительной производительности суперкомпьютеров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12" y="1560863"/>
            <a:ext cx="7956376" cy="518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Овальная выноска 5"/>
          <p:cNvSpPr/>
          <p:nvPr/>
        </p:nvSpPr>
        <p:spPr bwMode="auto">
          <a:xfrm>
            <a:off x="6729908" y="1377938"/>
            <a:ext cx="972048" cy="972000"/>
          </a:xfrm>
          <a:prstGeom prst="wedgeEllipseCallout">
            <a:avLst>
              <a:gd name="adj1" fmla="val -195250"/>
              <a:gd name="adj2" fmla="val -352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2.5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1%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ьная выноска 7"/>
          <p:cNvSpPr/>
          <p:nvPr/>
        </p:nvSpPr>
        <p:spPr bwMode="auto">
          <a:xfrm>
            <a:off x="7992488" y="3177080"/>
            <a:ext cx="972000" cy="972000"/>
          </a:xfrm>
          <a:prstGeom prst="wedgeEllipseCallout">
            <a:avLst>
              <a:gd name="adj1" fmla="val -931"/>
              <a:gd name="adj2" fmla="val 19719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32%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Индекс цифровизации.  Ноябрь 2018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53636"/>
              </p:ext>
            </p:extLst>
          </p:nvPr>
        </p:nvGraphicFramePr>
        <p:xfrm>
          <a:off x="126000" y="2564904"/>
          <a:ext cx="8892000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Страна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Доля </a:t>
                      </a:r>
                      <a:r>
                        <a:rPr lang="en-US" sz="2800" dirty="0" err="1">
                          <a:effectLst/>
                        </a:rPr>
                        <a:t>ΣRmax</a:t>
                      </a:r>
                      <a:br>
                        <a:rPr lang="ru-RU" sz="2800" dirty="0">
                          <a:effectLst/>
                        </a:rPr>
                      </a:br>
                      <a:r>
                        <a:rPr lang="ru-RU" sz="2800" dirty="0">
                          <a:effectLst/>
                        </a:rPr>
                        <a:t>(</a:t>
                      </a:r>
                      <a:r>
                        <a:rPr lang="en-US" sz="2800" dirty="0">
                          <a:effectLst/>
                        </a:rPr>
                        <a:t>A)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Доля </a:t>
                      </a:r>
                      <a:r>
                        <a:rPr lang="en-US" sz="2800" dirty="0">
                          <a:effectLst/>
                        </a:rPr>
                        <a:t>Σ</a:t>
                      </a:r>
                      <a:r>
                        <a:rPr lang="ru-RU" sz="2800" dirty="0">
                          <a:effectLst/>
                        </a:rPr>
                        <a:t>ВВП</a:t>
                      </a:r>
                      <a:br>
                        <a:rPr lang="ru-RU" sz="2800" dirty="0">
                          <a:effectLst/>
                        </a:rPr>
                      </a:br>
                      <a:r>
                        <a:rPr lang="ru-RU" sz="2800" dirty="0">
                          <a:effectLst/>
                        </a:rPr>
                        <a:t>(</a:t>
                      </a:r>
                      <a:r>
                        <a:rPr lang="en-US" sz="2800" dirty="0">
                          <a:effectLst/>
                        </a:rPr>
                        <a:t>B)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Отношение</a:t>
                      </a:r>
                      <a:br>
                        <a:rPr lang="ru-RU" sz="2800" dirty="0">
                          <a:effectLst/>
                        </a:rPr>
                      </a:br>
                      <a:r>
                        <a:rPr lang="en-US" sz="2800" dirty="0">
                          <a:effectLst/>
                        </a:rPr>
                        <a:t>A/B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Китай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31.11%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14.84%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2.10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США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37.64%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24.32%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1.55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effectLst/>
                        </a:rPr>
                        <a:t>Япония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7.74%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5.91%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1.31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Евросоюз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17.65%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21.37%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0.83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Россия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0.32%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1.8%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0.18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6654" y="1484784"/>
            <a:ext cx="9304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/>
              <a:t>(А)    Доли стран в суммарной производительности (</a:t>
            </a:r>
            <a:r>
              <a:rPr lang="el-GR" sz="2000" b="0" dirty="0"/>
              <a:t>Σ</a:t>
            </a:r>
            <a:r>
              <a:rPr lang="en-US" sz="2000" b="0" dirty="0" err="1"/>
              <a:t>rmax</a:t>
            </a:r>
            <a:r>
              <a:rPr lang="ru-RU" sz="2000" b="0" dirty="0"/>
              <a:t>) суперЭВМ мира</a:t>
            </a:r>
            <a:br>
              <a:rPr lang="ru-RU" sz="2000" b="0" dirty="0"/>
            </a:br>
            <a:r>
              <a:rPr lang="ru-RU" sz="2000" b="0" dirty="0"/>
              <a:t>(B)    Доли стран в мировом ВВП</a:t>
            </a:r>
            <a:br>
              <a:rPr lang="ru-RU" sz="2000" b="0" dirty="0"/>
            </a:br>
            <a:r>
              <a:rPr lang="ru-RU" sz="2000" b="0" dirty="0"/>
              <a:t>(A/B) </a:t>
            </a:r>
            <a:r>
              <a:rPr lang="ru-RU" sz="2000" dirty="0"/>
              <a:t>Индекс </a:t>
            </a:r>
            <a:r>
              <a:rPr lang="ru-RU" sz="2000" dirty="0" err="1"/>
              <a:t>цифровизации</a:t>
            </a:r>
            <a:r>
              <a:rPr lang="ru-RU" sz="2000" b="0" dirty="0"/>
              <a:t> — отношение</a:t>
            </a:r>
            <a:r>
              <a:rPr lang="en-US" sz="2000" b="0" dirty="0"/>
              <a:t> (A/B)</a:t>
            </a:r>
            <a:endParaRPr lang="ru-RU" sz="2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5611190"/>
            <a:ext cx="871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0" dirty="0"/>
              <a:t>Индекс </a:t>
            </a:r>
            <a:r>
              <a:rPr lang="ru-RU" sz="2400" b="0" dirty="0" err="1"/>
              <a:t>цифровизации</a:t>
            </a:r>
            <a:r>
              <a:rPr lang="ru-RU" sz="2400" b="0" dirty="0"/>
              <a:t> у России хуже</a:t>
            </a:r>
            <a:br>
              <a:rPr lang="ru-RU" sz="2400" b="0" dirty="0"/>
            </a:br>
            <a:r>
              <a:rPr lang="ru-RU" sz="2400" b="0" dirty="0"/>
              <a:t>в 12 раз — чем у Китая; 		в 9 раз — чем у США; </a:t>
            </a:r>
            <a:br>
              <a:rPr lang="ru-RU" sz="2400" b="0" dirty="0"/>
            </a:br>
            <a:r>
              <a:rPr lang="ru-RU" sz="2400" b="0" dirty="0"/>
              <a:t>в   7 раз — чем у Японии, 	в 5 раз — чем у Евросоюза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Состояние суперкомпьютерной отрасли в мире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США, Китай, Япония и Евросоюз выстроили добротную СК-инфраструктуру, как базис перехода к цифровой экономике</a:t>
            </a:r>
            <a:endParaRPr lang="en-US" dirty="0"/>
          </a:p>
          <a:p>
            <a:r>
              <a:rPr lang="ru-RU" dirty="0"/>
              <a:t>США, Китай, Япония и Евросоюз имеют весомые доли своих стран в совокупной мировой производительности суперкомпьютеров</a:t>
            </a:r>
            <a:endParaRPr lang="en-US" dirty="0"/>
          </a:p>
          <a:p>
            <a:r>
              <a:rPr lang="ru-RU" dirty="0"/>
              <a:t>Эти доли сравнимы (0.83 у Евросоюза) или даже больше </a:t>
            </a:r>
            <a:br>
              <a:rPr lang="ru-RU" dirty="0"/>
            </a:br>
            <a:r>
              <a:rPr lang="ru-RU" dirty="0"/>
              <a:t>(в 2.38–1.55–1.31 раза у Китая, США и Японии) долей этих стран в мировом ВВП</a:t>
            </a:r>
          </a:p>
          <a:p>
            <a:r>
              <a:rPr lang="ru-RU" dirty="0"/>
              <a:t>Это соотношение хорошо иллюстрирует реальную устремленность стран к цифровой экономике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42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Состояние суперкомпьютерной отрасли в России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Россия на сегодня не имеет никакой осмысленной СК-инфраструктуры</a:t>
            </a:r>
          </a:p>
          <a:p>
            <a:r>
              <a:rPr lang="ru-RU" dirty="0"/>
              <a:t>Доля России в совокупной мировой производительности суперкомпьютеров более, чем в 5 раз меньше ее доли в мировом ВВП. По этому показателю («устремленность к цифровой экономике») позиция России хуже </a:t>
            </a:r>
            <a:r>
              <a:rPr lang="ru-RU" sz="2000" dirty="0"/>
              <a:t>в 12 раз — чем у Китая, в 9 раз — чем у США; в 7 раз — чем у Японии, в 5 раз — чем у Евросоюза</a:t>
            </a:r>
            <a:r>
              <a:rPr lang="ru-RU" dirty="0"/>
              <a:t>  </a:t>
            </a:r>
          </a:p>
          <a:p>
            <a:r>
              <a:rPr lang="ru-RU" dirty="0"/>
              <a:t>В последние годы в области СКТ неуклонно растет отставание России от других ведущих стран и отставание России от мирового уровня развития СКТ</a:t>
            </a:r>
          </a:p>
          <a:p>
            <a:r>
              <a:rPr lang="ru-RU" dirty="0"/>
              <a:t>Все эти обстоятельства следует самым серьезным образом учитывать при формировании государственной политики в области СКТ и цифровых технологий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43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Спасибо за внимание!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Готов ответить на вопросы…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3511168"/>
            <a:ext cx="5715040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? </a:t>
            </a: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  <a:sym typeface="Wingdings" pitchFamily="2" charset="2"/>
              </a:rPr>
              <a:t>—</a:t>
            </a: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 !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68344" y="6453336"/>
            <a:ext cx="1402631" cy="360214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44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Киберинфраструктура страны —</a:t>
            </a:r>
            <a:br>
              <a:rPr lang="ru-RU" dirty="0"/>
            </a:br>
            <a:r>
              <a:rPr lang="ru-RU" dirty="0"/>
              <a:t>забота государства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Экономика, основанная на знаниях </a:t>
            </a:r>
            <a:r>
              <a:rPr lang="ru-RU" dirty="0"/>
              <a:t>— новая инфраструктура государства</a:t>
            </a:r>
            <a:endParaRPr lang="ru-RU" b="1" dirty="0"/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инфраструктура государства </a:t>
            </a:r>
            <a:r>
              <a:rPr lang="ru-RU" dirty="0"/>
              <a:t>— государственная система из мощных национальных суперкомпьютерных центров (СКЦ), объединенных сверхбыстрыми каналами связи в </a:t>
            </a:r>
            <a:r>
              <a:rPr lang="ru-RU" dirty="0" err="1"/>
              <a:t>грид</a:t>
            </a:r>
            <a:r>
              <a:rPr lang="ru-RU" dirty="0"/>
              <a:t>-систему</a:t>
            </a: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«Общественное благо» </a:t>
            </a:r>
            <a:r>
              <a:rPr lang="ru-RU" dirty="0"/>
              <a:t>— создается либо исключительно за счет бюджета страны, либо при значительной доле участия государства</a:t>
            </a: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2005 года </a:t>
            </a:r>
            <a:r>
              <a:rPr lang="ru-RU" dirty="0"/>
              <a:t>США тратили на эти цели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 до 6 млрд. долларов в год</a:t>
            </a: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эффективность </a:t>
            </a:r>
            <a:r>
              <a:rPr lang="en-US" dirty="0"/>
              <a:t>vs. </a:t>
            </a:r>
            <a:r>
              <a:rPr lang="ru-RU" dirty="0"/>
              <a:t>коммерческой эффективности</a:t>
            </a: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Региональные СКЦ:</a:t>
            </a:r>
            <a:endParaRPr lang="en-US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dirty="0"/>
              <a:t>Техас и</a:t>
            </a:r>
            <a:r>
              <a:rPr lang="en-US" dirty="0"/>
              <a:t> </a:t>
            </a:r>
            <a:r>
              <a:rPr lang="ru-RU" dirty="0"/>
              <a:t> Нью-Мексико, </a:t>
            </a:r>
            <a:r>
              <a:rPr lang="en-US" dirty="0"/>
              <a:t>#</a:t>
            </a:r>
            <a:r>
              <a:rPr lang="ru-RU" dirty="0"/>
              <a:t>8 и </a:t>
            </a:r>
            <a:r>
              <a:rPr lang="en-US" dirty="0"/>
              <a:t>#1</a:t>
            </a:r>
            <a:r>
              <a:rPr lang="ru-RU" dirty="0"/>
              <a:t>7 в </a:t>
            </a:r>
            <a:r>
              <a:rPr lang="en-US" dirty="0"/>
              <a:t>Top</a:t>
            </a:r>
            <a:r>
              <a:rPr lang="ru-RU" dirty="0"/>
              <a:t>500 за июнь 2009 года</a:t>
            </a:r>
          </a:p>
          <a:p>
            <a:pPr lvl="1"/>
            <a:r>
              <a:rPr lang="ru-RU" dirty="0"/>
              <a:t>СуперЭВМ в каждом из этих региональных суперкомпьютерных центров мощнее, чем самая мощная суперЭВМ в России</a:t>
            </a:r>
          </a:p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Викторина: за чьи деньги в Китае построен </a:t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Sunway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TaihuLight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#1 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11/2016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5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Терминология и методология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6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/>
              <a:t>Что такое «высокопроизводительные вычисления» и «суперкомпьютер»?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556792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HPC</a:t>
            </a:r>
            <a:r>
              <a:rPr lang="en-US" sz="2200" dirty="0"/>
              <a:t> </a:t>
            </a:r>
            <a:r>
              <a:rPr lang="ru-RU" sz="2200" dirty="0"/>
              <a:t>— </a:t>
            </a:r>
            <a:r>
              <a:rPr lang="en-US" sz="2200" dirty="0"/>
              <a:t>High-performance computing</a:t>
            </a:r>
          </a:p>
          <a:p>
            <a:pPr lvl="1">
              <a:lnSpc>
                <a:spcPct val="80000"/>
              </a:lnSpc>
            </a:pPr>
            <a:r>
              <a:rPr lang="ru-RU" sz="2200" dirty="0"/>
              <a:t>Высокопроизводительные вычисления</a:t>
            </a:r>
            <a:endParaRPr lang="en-US" sz="2200" dirty="0"/>
          </a:p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ru-RU" sz="2200" dirty="0"/>
              <a:t> (англ. </a:t>
            </a:r>
            <a:r>
              <a:rPr lang="ru-RU" sz="2200" dirty="0" err="1"/>
              <a:t>supercomputer</a:t>
            </a:r>
            <a:r>
              <a:rPr lang="ru-RU" sz="2200" dirty="0"/>
              <a:t>, СуперЭВМ) —вычислительная машина, значительно превосходящая по своим техническим параметрам большинство существующих компьютеров — </a:t>
            </a:r>
            <a:r>
              <a:rPr lang="en-US" sz="2200" b="1" u="sng" dirty="0">
                <a:solidFill>
                  <a:srgbClr val="0000FF"/>
                </a:solidFill>
              </a:rPr>
              <a:t>ru.wikipedia.org</a:t>
            </a:r>
            <a:endParaRPr lang="ru-RU" sz="2200" b="1" u="sng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supercomputer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dirty="0"/>
              <a:t>is a computer at the frontline of current processing capacity, particularly speed of calculation</a:t>
            </a:r>
            <a:r>
              <a:rPr lang="ru-RU" sz="2200" dirty="0"/>
              <a:t> — </a:t>
            </a:r>
            <a:r>
              <a:rPr lang="en-US" sz="2200" b="1" u="sng" dirty="0">
                <a:solidFill>
                  <a:srgbClr val="0000FF"/>
                </a:solidFill>
              </a:rPr>
              <a:t>en.wikipedia.org</a:t>
            </a:r>
          </a:p>
          <a:p>
            <a:pPr>
              <a:lnSpc>
                <a:spcPct val="80000"/>
              </a:lnSpc>
            </a:pPr>
            <a:r>
              <a:rPr lang="ru-RU" sz="2200" dirty="0"/>
              <a:t>Мировой рейтинг </a:t>
            </a:r>
            <a:r>
              <a:rPr lang="en-US" sz="2200" dirty="0"/>
              <a:t>Top500: </a:t>
            </a:r>
            <a:r>
              <a:rPr lang="en-US" sz="2200" b="1" u="sng" dirty="0">
                <a:solidFill>
                  <a:srgbClr val="0000FF"/>
                </a:solidFill>
              </a:rPr>
              <a:t>www.top500.org</a:t>
            </a:r>
            <a:endParaRPr lang="ru-RU" sz="2200" b="1" u="sng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</a:t>
            </a:r>
            <a:r>
              <a:rPr lang="ru-RU" sz="2200" dirty="0"/>
              <a:t> — число операций в секунду</a:t>
            </a:r>
          </a:p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Пиковая</a:t>
            </a:r>
            <a:r>
              <a:rPr lang="ru-RU" sz="2200" dirty="0"/>
              <a:t> и </a:t>
            </a: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реальная </a:t>
            </a:r>
            <a:r>
              <a:rPr lang="ru-RU" sz="2200" dirty="0"/>
              <a:t>производительность (на задаче …)</a:t>
            </a:r>
          </a:p>
          <a:p>
            <a:pPr lvl="1">
              <a:lnSpc>
                <a:spcPct val="80000"/>
              </a:lnSpc>
            </a:pPr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КПД</a:t>
            </a:r>
          </a:p>
          <a:p>
            <a:pPr>
              <a:lnSpc>
                <a:spcPct val="80000"/>
              </a:lnSpc>
            </a:pPr>
            <a:r>
              <a:rPr lang="ru-RU" sz="2200" dirty="0"/>
              <a:t>Тест </a:t>
            </a:r>
            <a:r>
              <a:rPr lang="en-US" sz="2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Linpack</a:t>
            </a:r>
            <a:endParaRPr lang="ru-RU" sz="2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ru-RU" sz="2200" dirty="0"/>
              <a:t>Другие тесты и другие рейтинги: </a:t>
            </a:r>
            <a:r>
              <a:rPr lang="en-US" sz="2200" b="1" u="sng" dirty="0">
                <a:solidFill>
                  <a:srgbClr val="0000FF"/>
                </a:solidFill>
                <a:hlinkClick r:id="rId3"/>
              </a:rPr>
              <a:t>www.topcrunch.org</a:t>
            </a:r>
            <a:r>
              <a:rPr lang="en-US" sz="2200" dirty="0"/>
              <a:t>, </a:t>
            </a:r>
            <a:r>
              <a:rPr lang="en-US" sz="2200" b="1" u="sng" dirty="0">
                <a:solidFill>
                  <a:srgbClr val="0000FF"/>
                </a:solidFill>
              </a:rPr>
              <a:t>www.graph500.org</a:t>
            </a:r>
            <a:endParaRPr lang="ru-RU" sz="2200" b="1" u="sng" dirty="0">
              <a:solidFill>
                <a:srgbClr val="0000FF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7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11188" y="531813"/>
            <a:ext cx="8247062" cy="754062"/>
          </a:xfrm>
        </p:spPr>
        <p:txBody>
          <a:bodyPr/>
          <a:lstStyle/>
          <a:p>
            <a:r>
              <a:rPr lang="ru-RU" dirty="0"/>
              <a:t>Высокопроизводительные вычисления.  Суперкомпьютер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Суперкомпьютер </a:t>
            </a:r>
            <a:r>
              <a:rPr lang="en-US" dirty="0"/>
              <a:t>==</a:t>
            </a:r>
            <a:r>
              <a:rPr lang="ru-RU" dirty="0"/>
              <a:t> высокопроизводительная система</a:t>
            </a:r>
          </a:p>
          <a:p>
            <a:pPr>
              <a:lnSpc>
                <a:spcPct val="90000"/>
              </a:lnSpc>
            </a:pPr>
            <a:r>
              <a:rPr lang="ru-RU" dirty="0"/>
              <a:t>Машина для самых сложных задач — </a:t>
            </a:r>
            <a:r>
              <a:rPr lang="ru-RU" b="1" i="1" dirty="0">
                <a:solidFill>
                  <a:srgbClr val="7030A0"/>
                </a:solidFill>
              </a:rPr>
              <a:t>значительно превосходит по производительности (и другим техническим параметрам) большинство существующих компьютеров</a:t>
            </a:r>
            <a:r>
              <a:rPr lang="ru-RU" dirty="0"/>
              <a:t>:</a:t>
            </a:r>
          </a:p>
          <a:p>
            <a:pPr lvl="1">
              <a:lnSpc>
                <a:spcPct val="90000"/>
              </a:lnSpc>
            </a:pPr>
            <a:r>
              <a:rPr lang="ru-RU" dirty="0"/>
              <a:t>много операций в секунду</a:t>
            </a:r>
          </a:p>
          <a:p>
            <a:pPr lvl="1">
              <a:lnSpc>
                <a:spcPct val="90000"/>
              </a:lnSpc>
            </a:pPr>
            <a:r>
              <a:rPr lang="ru-RU" dirty="0"/>
              <a:t>много памяти</a:t>
            </a:r>
          </a:p>
          <a:p>
            <a:pPr lvl="1">
              <a:lnSpc>
                <a:spcPct val="90000"/>
              </a:lnSpc>
            </a:pPr>
            <a:r>
              <a:rPr lang="ru-RU" dirty="0"/>
              <a:t>высокие скорости внутренних обменов данными (</a:t>
            </a:r>
            <a:r>
              <a:rPr lang="en-US" dirty="0"/>
              <a:t>bandwidth, latency, message rate) </a:t>
            </a:r>
            <a:endParaRPr lang="ru-RU" dirty="0"/>
          </a:p>
          <a:p>
            <a:pPr>
              <a:lnSpc>
                <a:spcPct val="90000"/>
              </a:lnSpc>
            </a:pP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Быстрое развитие отрасли, закон Мура</a:t>
            </a:r>
            <a:endParaRPr lang="en-US" b="1" i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ru-RU" dirty="0"/>
              <a:t>удвоение за </a:t>
            </a:r>
            <a:r>
              <a:rPr lang="en-US" dirty="0"/>
              <a:t>~</a:t>
            </a:r>
            <a:r>
              <a:rPr lang="ru-RU" dirty="0"/>
              <a:t>18 месяцев — 1000 раз за 11 лет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 err="1"/>
              <a:t>Mflops</a:t>
            </a:r>
            <a:r>
              <a:rPr lang="en-US" sz="2400" b="1" dirty="0"/>
              <a:t> (1975, 10</a:t>
            </a:r>
            <a:r>
              <a:rPr lang="en-US" sz="2400" b="1" baseline="30000" dirty="0"/>
              <a:t>6</a:t>
            </a:r>
            <a:r>
              <a:rPr lang="en-US" sz="2400" b="1" dirty="0"/>
              <a:t>),</a:t>
            </a:r>
            <a:r>
              <a:rPr lang="ru-RU" sz="2400" b="1" dirty="0"/>
              <a:t>		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 err="1"/>
              <a:t>Gflops</a:t>
            </a:r>
            <a:r>
              <a:rPr lang="en-US" sz="2400" b="1" dirty="0"/>
              <a:t> (1986, 10</a:t>
            </a:r>
            <a:r>
              <a:rPr lang="en-US" sz="2400" b="1" baseline="30000" dirty="0"/>
              <a:t>9</a:t>
            </a:r>
            <a:r>
              <a:rPr lang="en-US" sz="2400" b="1" dirty="0"/>
              <a:t>),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 err="1"/>
              <a:t>Tflops</a:t>
            </a:r>
            <a:r>
              <a:rPr lang="en-US" sz="2400" b="1" dirty="0"/>
              <a:t> (1997, 10</a:t>
            </a:r>
            <a:r>
              <a:rPr lang="en-US" sz="2400" b="1" baseline="30000" dirty="0"/>
              <a:t>12</a:t>
            </a:r>
            <a:r>
              <a:rPr lang="en-US" sz="2400" b="1" dirty="0"/>
              <a:t>),</a:t>
            </a:r>
            <a:r>
              <a:rPr lang="ru-RU" sz="2400" b="1" dirty="0"/>
              <a:t>		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 err="1"/>
              <a:t>Pflops</a:t>
            </a:r>
            <a:r>
              <a:rPr lang="en-US" sz="2400" b="1" dirty="0"/>
              <a:t> (2008, 10</a:t>
            </a:r>
            <a:r>
              <a:rPr lang="en-US" sz="2400" b="1" baseline="30000" dirty="0"/>
              <a:t>15</a:t>
            </a:r>
            <a:r>
              <a:rPr lang="en-US" sz="2400" b="1" dirty="0"/>
              <a:t>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dirty="0" err="1">
                <a:solidFill>
                  <a:srgbClr val="FF0000"/>
                </a:solidFill>
              </a:rPr>
              <a:t>Eflops</a:t>
            </a:r>
            <a:r>
              <a:rPr lang="en-US" sz="2400" b="1" dirty="0">
                <a:solidFill>
                  <a:srgbClr val="FF0000"/>
                </a:solidFill>
              </a:rPr>
              <a:t> (2019</a:t>
            </a:r>
            <a:r>
              <a:rPr lang="ru-RU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2022</a:t>
            </a:r>
            <a:r>
              <a:rPr lang="en-US" sz="2400" b="1" dirty="0">
                <a:solidFill>
                  <a:srgbClr val="FF0000"/>
                </a:solidFill>
              </a:rPr>
              <a:t>, 10</a:t>
            </a:r>
            <a:r>
              <a:rPr lang="en-US" sz="2400" b="1" baseline="30000" dirty="0">
                <a:solidFill>
                  <a:srgbClr val="FF0000"/>
                </a:solidFill>
              </a:rPr>
              <a:t>18</a:t>
            </a:r>
            <a:r>
              <a:rPr lang="en-US" sz="2400" b="1" dirty="0">
                <a:solidFill>
                  <a:srgbClr val="FF0000"/>
                </a:solidFill>
              </a:rPr>
              <a:t>),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dirty="0" err="1">
                <a:solidFill>
                  <a:srgbClr val="FF0000"/>
                </a:solidFill>
              </a:rPr>
              <a:t>Zflops</a:t>
            </a:r>
            <a:r>
              <a:rPr lang="en-US" sz="2400" b="1" dirty="0">
                <a:solidFill>
                  <a:srgbClr val="FF0000"/>
                </a:solidFill>
              </a:rPr>
              <a:t> (203</a:t>
            </a:r>
            <a:r>
              <a:rPr lang="ru-RU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>
                <a:solidFill>
                  <a:srgbClr val="FF0000"/>
                </a:solidFill>
              </a:rPr>
              <a:t>, 10</a:t>
            </a:r>
            <a:r>
              <a:rPr lang="en-US" sz="2400" b="1" baseline="30000" dirty="0">
                <a:solidFill>
                  <a:srgbClr val="FF0000"/>
                </a:solidFill>
              </a:rPr>
              <a:t>21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8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Критика «странных» определений термина «суперкомпьютер»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556792"/>
            <a:ext cx="8821737" cy="3456384"/>
          </a:xfrm>
        </p:spPr>
        <p:txBody>
          <a:bodyPr/>
          <a:lstStyle/>
          <a:p>
            <a:r>
              <a:rPr lang="ru-RU" dirty="0"/>
              <a:t>Характеристики, связанные с производительностью, </a:t>
            </a:r>
            <a:r>
              <a:rPr lang="ru-RU" b="1" dirty="0"/>
              <a:t>но зафиксированные</a:t>
            </a:r>
            <a:r>
              <a:rPr lang="ru-RU" dirty="0"/>
              <a:t>:</a:t>
            </a:r>
          </a:p>
          <a:p>
            <a:pPr lvl="1"/>
            <a:r>
              <a:rPr lang="ru-RU" dirty="0"/>
              <a:t>«Мощнее, чем ... </a:t>
            </a:r>
            <a:r>
              <a:rPr lang="en-US" dirty="0" err="1"/>
              <a:t>Tflops</a:t>
            </a:r>
            <a:r>
              <a:rPr lang="ru-RU" dirty="0"/>
              <a:t>» — определение на полгода</a:t>
            </a:r>
          </a:p>
          <a:p>
            <a:pPr lvl="1"/>
            <a:r>
              <a:rPr lang="ru-RU" dirty="0"/>
              <a:t>«Содержит ... вычислительных ядер» — тот же недостаток</a:t>
            </a:r>
          </a:p>
          <a:p>
            <a:r>
              <a:rPr lang="ru-RU" dirty="0"/>
              <a:t>Характеристики, </a:t>
            </a:r>
            <a:r>
              <a:rPr lang="ru-RU" b="1" dirty="0"/>
              <a:t>не связанные с производительностью</a:t>
            </a:r>
            <a:r>
              <a:rPr lang="ru-RU" dirty="0"/>
              <a:t>:</a:t>
            </a:r>
          </a:p>
          <a:p>
            <a:pPr lvl="1"/>
            <a:r>
              <a:rPr lang="ru-RU" dirty="0"/>
              <a:t>«Весит более ... кг» — вагон чугуна сделает Вашу ПЭВМ суперкомпьютером</a:t>
            </a:r>
          </a:p>
          <a:p>
            <a:pPr lvl="1"/>
            <a:r>
              <a:rPr lang="ru-RU" dirty="0"/>
              <a:t>«Стоит более </a:t>
            </a:r>
            <a:r>
              <a:rPr lang="en-US" dirty="0"/>
              <a:t>$0.5M</a:t>
            </a:r>
            <a:r>
              <a:rPr lang="ru-RU" dirty="0"/>
              <a:t>» </a:t>
            </a:r>
            <a:r>
              <a:rPr lang="en-US" dirty="0"/>
              <a:t>(</a:t>
            </a:r>
            <a:r>
              <a:rPr lang="ru-RU" dirty="0"/>
              <a:t>используется </a:t>
            </a:r>
            <a:r>
              <a:rPr lang="en-US" dirty="0"/>
              <a:t>IDC</a:t>
            </a:r>
            <a:r>
              <a:rPr lang="ru-RU" dirty="0"/>
              <a:t> и в России)</a:t>
            </a:r>
            <a:r>
              <a:rPr lang="en-US" dirty="0"/>
              <a:t> </a:t>
            </a:r>
            <a:r>
              <a:rPr lang="ru-RU" dirty="0"/>
              <a:t>— та же самая критика.</a:t>
            </a:r>
          </a:p>
          <a:p>
            <a:endParaRPr lang="ru-RU" dirty="0"/>
          </a:p>
        </p:txBody>
      </p:sp>
      <p:pic>
        <p:nvPicPr>
          <p:cNvPr id="1028" name="Picture 4" descr="8 Ð¼ÐµÑÑÐ¾ â Gresso Luxor Las Vegas Jackpo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97" y="5170649"/>
            <a:ext cx="669001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5154761"/>
            <a:ext cx="114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/>
              <a:t>Gresso</a:t>
            </a:r>
            <a:br>
              <a:rPr lang="ru-RU" b="0" dirty="0"/>
            </a:br>
            <a:r>
              <a:rPr lang="fr-FR" b="0" dirty="0"/>
              <a:t>Luxor</a:t>
            </a:r>
            <a:br>
              <a:rPr lang="ru-RU" b="0" dirty="0"/>
            </a:br>
            <a:r>
              <a:rPr lang="fr-FR" b="0" dirty="0"/>
              <a:t>Las Vegas</a:t>
            </a:r>
            <a:br>
              <a:rPr lang="ru-RU" b="0" dirty="0"/>
            </a:br>
            <a:r>
              <a:rPr lang="fr-FR" b="0" dirty="0"/>
              <a:t>Jackpot</a:t>
            </a:r>
            <a:br>
              <a:rPr lang="ru-RU" b="0" dirty="0"/>
            </a:br>
            <a:r>
              <a:rPr lang="fr-FR" dirty="0">
                <a:solidFill>
                  <a:srgbClr val="FF0000"/>
                </a:solidFill>
              </a:rPr>
              <a:t>$</a:t>
            </a:r>
            <a:r>
              <a:rPr lang="ru-RU" dirty="0">
                <a:solidFill>
                  <a:srgbClr val="FF0000"/>
                </a:solidFill>
              </a:rPr>
              <a:t>1.0М</a:t>
            </a:r>
          </a:p>
        </p:txBody>
      </p:sp>
      <p:pic>
        <p:nvPicPr>
          <p:cNvPr id="1030" name="Picture 6" descr="7 Ð¼ÐµÑÑÐ¾ â Diamond Crypto Smartphon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8285" y="5193295"/>
            <a:ext cx="1379579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47864" y="5210929"/>
            <a:ext cx="13019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/>
              <a:t>Diamond</a:t>
            </a:r>
            <a:br>
              <a:rPr lang="ru-RU" b="0" dirty="0"/>
            </a:br>
            <a:r>
              <a:rPr lang="fr-FR" b="0" dirty="0"/>
              <a:t>Crypto</a:t>
            </a:r>
            <a:br>
              <a:rPr lang="ru-RU" b="0" dirty="0"/>
            </a:br>
            <a:r>
              <a:rPr lang="fr-FR" b="0" dirty="0"/>
              <a:t>Smartphone</a:t>
            </a:r>
          </a:p>
          <a:p>
            <a:r>
              <a:rPr lang="fr-FR" dirty="0">
                <a:solidFill>
                  <a:srgbClr val="FF0000"/>
                </a:solidFill>
              </a:rPr>
              <a:t>$</a:t>
            </a:r>
            <a:r>
              <a:rPr lang="ru-RU" dirty="0">
                <a:solidFill>
                  <a:srgbClr val="FF0000"/>
                </a:solidFill>
              </a:rPr>
              <a:t>1.3М</a:t>
            </a:r>
          </a:p>
        </p:txBody>
      </p:sp>
      <p:pic>
        <p:nvPicPr>
          <p:cNvPr id="1032" name="Picture 8" descr="3 Ð¼ÐµÑÑÐ¾ â iPhone 4 Diamond Ros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900" y="5210929"/>
            <a:ext cx="780196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36096" y="5210929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iPhone 3G King's button</a:t>
            </a:r>
            <a:r>
              <a:rPr lang="ru-RU" b="0" dirty="0"/>
              <a:t> </a:t>
            </a:r>
            <a:r>
              <a:rPr lang="en-US" dirty="0">
                <a:solidFill>
                  <a:srgbClr val="FF0000"/>
                </a:solidFill>
              </a:rPr>
              <a:t>$2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ru-RU" dirty="0">
                <a:solidFill>
                  <a:srgbClr val="FF0000"/>
                </a:solidFill>
              </a:rPr>
              <a:t>М</a:t>
            </a:r>
            <a:br>
              <a:rPr lang="ru-RU" b="0" dirty="0"/>
            </a:br>
            <a:r>
              <a:rPr lang="en-US" b="0" dirty="0"/>
              <a:t>Supreme </a:t>
            </a:r>
            <a:r>
              <a:rPr lang="en-US" b="0" dirty="0" err="1"/>
              <a:t>Goldstriker</a:t>
            </a:r>
            <a:r>
              <a:rPr lang="en-US" b="0" dirty="0"/>
              <a:t> iPhone 3G</a:t>
            </a:r>
            <a:r>
              <a:rPr lang="ru-RU" b="0" dirty="0"/>
              <a:t> </a:t>
            </a:r>
            <a:r>
              <a:rPr lang="ru-RU" dirty="0">
                <a:solidFill>
                  <a:srgbClr val="FF0000"/>
                </a:solidFill>
              </a:rPr>
              <a:t>$3.2М</a:t>
            </a:r>
            <a:br>
              <a:rPr lang="ru-RU" b="0" dirty="0"/>
            </a:br>
            <a:r>
              <a:rPr lang="en-US" b="0" dirty="0"/>
              <a:t>iPhone 4 Diamond Rose</a:t>
            </a:r>
            <a:r>
              <a:rPr lang="ru-RU" b="0" dirty="0"/>
              <a:t> </a:t>
            </a:r>
            <a:r>
              <a:rPr lang="ru-RU" dirty="0">
                <a:solidFill>
                  <a:srgbClr val="FF0000"/>
                </a:solidFill>
              </a:rPr>
              <a:t>$8.0М</a:t>
            </a:r>
            <a:br>
              <a:rPr lang="ru-RU" b="0" dirty="0"/>
            </a:br>
            <a:r>
              <a:rPr lang="en-US" b="0" dirty="0"/>
              <a:t>iPhone 5 Diamond Black </a:t>
            </a:r>
            <a:r>
              <a:rPr lang="en-US" dirty="0">
                <a:solidFill>
                  <a:srgbClr val="FF0000"/>
                </a:solidFill>
              </a:rPr>
              <a:t>$15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ru-RU" dirty="0">
                <a:solidFill>
                  <a:srgbClr val="FF0000"/>
                </a:solidFill>
              </a:rPr>
              <a:t>М</a:t>
            </a:r>
            <a:br>
              <a:rPr lang="ru-RU" b="0" dirty="0"/>
            </a:br>
            <a:r>
              <a:rPr lang="en-US" b="0" dirty="0"/>
              <a:t>Falcon </a:t>
            </a:r>
            <a:r>
              <a:rPr lang="en-US" b="0" dirty="0" err="1"/>
              <a:t>SuperNova</a:t>
            </a:r>
            <a:r>
              <a:rPr lang="en-US" b="0" dirty="0"/>
              <a:t> Pink </a:t>
            </a:r>
            <a:br>
              <a:rPr lang="ru-RU" b="0" dirty="0"/>
            </a:br>
            <a:r>
              <a:rPr lang="en-US" b="0" dirty="0"/>
              <a:t>Diamond iPhone 6 </a:t>
            </a:r>
            <a:r>
              <a:rPr lang="ru-RU" dirty="0">
                <a:solidFill>
                  <a:srgbClr val="FF0000"/>
                </a:solidFill>
              </a:rPr>
              <a:t>$95.5М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956550" y="6597650"/>
            <a:ext cx="1114425" cy="215900"/>
          </a:xfrm>
        </p:spPr>
        <p:txBody>
          <a:bodyPr/>
          <a:lstStyle/>
          <a:p>
            <a:pPr>
              <a:defRPr/>
            </a:pPr>
            <a:fld id="{6A5DC286-A0F4-40DD-A12E-F90E41687E2C}" type="slidenum">
              <a:rPr lang="en-US" smtClean="0"/>
              <a:pPr>
                <a:defRPr/>
              </a:pPr>
              <a:t>9</a:t>
            </a:fld>
            <a:r>
              <a:rPr lang="ru-RU" dirty="0"/>
              <a:t> </a:t>
            </a:r>
            <a:r>
              <a:rPr lang="en-US" dirty="0"/>
              <a:t>/ </a:t>
            </a:r>
            <a:r>
              <a:rPr lang="ru-RU" dirty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xi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26183</TotalTime>
  <Words>1683</Words>
  <Application>Microsoft Macintosh PowerPoint</Application>
  <PresentationFormat>Экран (4:3)</PresentationFormat>
  <Paragraphs>277</Paragraphs>
  <Slides>44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Tahoma</vt:lpstr>
      <vt:lpstr>Times New Roman</vt:lpstr>
      <vt:lpstr>Wingdings</vt:lpstr>
      <vt:lpstr>Axis</vt:lpstr>
      <vt:lpstr>2018: Анализ развития суперкомпьютерной отрасли в мире и в России</vt:lpstr>
      <vt:lpstr>Введение.  Роль суперкомпьютерных технологий. HPC и «цифровизация»</vt:lpstr>
      <vt:lpstr>Роль и место суперкомпьютерных технологий</vt:lpstr>
      <vt:lpstr>Роль и место суперкомпьютерных технологий</vt:lpstr>
      <vt:lpstr>Киберинфраструктура страны — забота государства</vt:lpstr>
      <vt:lpstr>Терминология и методология</vt:lpstr>
      <vt:lpstr>Что такое «высокопроизводительные вычисления» и «суперкомпьютер»?</vt:lpstr>
      <vt:lpstr>Высокопроизводительные вычисления.  Суперкомпьютер</vt:lpstr>
      <vt:lpstr>Критика «странных» определений термина «суперкомпьютер»</vt:lpstr>
      <vt:lpstr>Определение термина «суперкомпьютер»</vt:lpstr>
      <vt:lpstr>Top500 — кладезь сведений  о суперкомпьютерной отрасли</vt:lpstr>
      <vt:lpstr>Disclaimer «О неполноте и не полной достоверности»</vt:lpstr>
      <vt:lpstr>Ноябрь 2018. Расслоение среди суперкомпьютеров</vt:lpstr>
      <vt:lpstr>Надо понять, «в чем мерить?» ==  понять главные факторы в отрасли</vt:lpstr>
      <vt:lpstr>Далее...</vt:lpstr>
      <vt:lpstr>Темп развития суперкомпьютерных технологий</vt:lpstr>
      <vt:lpstr>Производительность суперкомпьютеров, входящих в различные редакции рейтинга Top500</vt:lpstr>
      <vt:lpstr>Во сколько раз Rmax растет за 1 год? линейная регрессия за 15 редакций Top500 [t–7 … t … t+7]</vt:lpstr>
      <vt:lpstr>За сколько лет Rmax растет в 1,000 раз? линейная регрессия за 15 редакций Top500 [t–7 … t … t+7]</vt:lpstr>
      <vt:lpstr>Перелом 2008: сохранение экспоненциального характера роста при уменьшении основания экспоненты</vt:lpstr>
      <vt:lpstr>Тенденции развития гибридных архитектур</vt:lpstr>
      <vt:lpstr>Гибриды в Top500</vt:lpstr>
      <vt:lpstr>Доли различных гибридных суперкомпьютеров в рейтинге Top500 с июня 2011 по ноябрь 2018</vt:lpstr>
      <vt:lpstr>Тенденции развития гибридных архитектур</vt:lpstr>
      <vt:lpstr>PEZY, Matrix-2000, Deep Computing Processor</vt:lpstr>
      <vt:lpstr>Доли суперкомпьютеров с различными ускорителями в производительности классов A, B, C, D и E.  Top500 за ноябрь 2018</vt:lpstr>
      <vt:lpstr>Тенденции в технологиях интерконнекта</vt:lpstr>
      <vt:lpstr>Доли суперкомпьютеров с различными интерконнектами в суммарной производительности Top500 с июня 1993 по ноябрь 2018</vt:lpstr>
      <vt:lpstr>Тенденции в технологиях интерконнекта</vt:lpstr>
      <vt:lpstr>Доли суперкомпьютеров с различными интерконнектами в производительности классов A, B, C, D и E.  Top500 за ноябрь 2018</vt:lpstr>
      <vt:lpstr>Состояние суперкомпьютерной отрасли в мире и в России</vt:lpstr>
      <vt:lpstr>Суперкомпьютерная киберинфраструктура США (US), Евросоюза (EU), России (RU), Китая (CH) и Японии (JP), ноябрь 2017</vt:lpstr>
      <vt:lpstr>Суперкомпьютерная киберинфраструктура США (US), Евросоюза (EU), России (RU), Китая (CH) и Японии (JP), июнь 2018</vt:lpstr>
      <vt:lpstr>Суперкомпьютерная киберинфраструктура США (US), Евросоюза (EU), России (RU), Китая (CH) и Японии (JP), ноябрь 2018</vt:lpstr>
      <vt:lpstr>Сумма Rmax всех суперкомпьютеров США (US), Евросоюза (EU), России (RU), Китая (CH) и Японии (JP)</vt:lpstr>
      <vt:lpstr>Отношения сумм Rmax всех суперкомпьютеров США (US), Евросоюза (EU), России (RU), Китая (CH) и Японии (JP), где за 100% принято лучшее значение одной из стран</vt:lpstr>
      <vt:lpstr>Сумма Rmax всех суперкомпьютеров США (US), Евросоюза (EU), России (RU), Китая (CH) и Японии (JP)</vt:lpstr>
      <vt:lpstr>Отставание России (в годах) по сумме Rmax от США (US), Евросоюза (EU), Китая (CH) и Японии (JP)</vt:lpstr>
      <vt:lpstr>Отставание России (в годах) от уровней технологий классов Top1, Top5 и Top10</vt:lpstr>
      <vt:lpstr>Доля России в совокупной мировой вычислительной производительности суперкомпьютеров</vt:lpstr>
      <vt:lpstr>Индекс цифровизации.  Ноябрь 2018</vt:lpstr>
      <vt:lpstr>Состояние суперкомпьютерной отрасли в мире</vt:lpstr>
      <vt:lpstr>Состояние суперкомпьютерной отрасли в России</vt:lpstr>
      <vt:lpstr>Спасибо за внимание! Готов ответить на вопросы… </vt:lpstr>
    </vt:vector>
  </TitlesOfParts>
  <Company>Botik.Lab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Top10</dc:title>
  <dc:creator>Абрамов</dc:creator>
  <cp:lastModifiedBy>Пользователь Microsoft Office</cp:lastModifiedBy>
  <cp:revision>1902</cp:revision>
  <cp:lastPrinted>1601-01-01T00:00:00Z</cp:lastPrinted>
  <dcterms:created xsi:type="dcterms:W3CDTF">2007-10-03T04:45:02Z</dcterms:created>
  <dcterms:modified xsi:type="dcterms:W3CDTF">2019-05-22T13:14:08Z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