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42"/>
  </p:notesMasterIdLst>
  <p:sldIdLst>
    <p:sldId id="263" r:id="rId4"/>
    <p:sldId id="308" r:id="rId5"/>
    <p:sldId id="302" r:id="rId6"/>
    <p:sldId id="278" r:id="rId7"/>
    <p:sldId id="280" r:id="rId8"/>
    <p:sldId id="282" r:id="rId9"/>
    <p:sldId id="283" r:id="rId10"/>
    <p:sldId id="284" r:id="rId11"/>
    <p:sldId id="300" r:id="rId12"/>
    <p:sldId id="291" r:id="rId13"/>
    <p:sldId id="292" r:id="rId14"/>
    <p:sldId id="293" r:id="rId15"/>
    <p:sldId id="294" r:id="rId16"/>
    <p:sldId id="299" r:id="rId17"/>
    <p:sldId id="296" r:id="rId18"/>
    <p:sldId id="297" r:id="rId19"/>
    <p:sldId id="298" r:id="rId20"/>
    <p:sldId id="303" r:id="rId21"/>
    <p:sldId id="266" r:id="rId22"/>
    <p:sldId id="264" r:id="rId23"/>
    <p:sldId id="265" r:id="rId24"/>
    <p:sldId id="307" r:id="rId25"/>
    <p:sldId id="285" r:id="rId26"/>
    <p:sldId id="267" r:id="rId27"/>
    <p:sldId id="287" r:id="rId28"/>
    <p:sldId id="288" r:id="rId29"/>
    <p:sldId id="289" r:id="rId30"/>
    <p:sldId id="304" r:id="rId31"/>
    <p:sldId id="290" r:id="rId32"/>
    <p:sldId id="262" r:id="rId33"/>
    <p:sldId id="270" r:id="rId34"/>
    <p:sldId id="273" r:id="rId35"/>
    <p:sldId id="271" r:id="rId36"/>
    <p:sldId id="305" r:id="rId37"/>
    <p:sldId id="306" r:id="rId38"/>
    <p:sldId id="261" r:id="rId39"/>
    <p:sldId id="301" r:id="rId40"/>
    <p:sldId id="276" r:id="rId41"/>
  </p:sldIdLst>
  <p:sldSz cx="9144000" cy="6858000" type="screen4x3"/>
  <p:notesSz cx="6858000" cy="9144000"/>
  <p:defaultTextStyle>
    <a:defPPr>
      <a:defRPr lang="ru-RU"/>
    </a:defPPr>
    <a:lvl1pPr marL="0" algn="l" defTabSz="4571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4571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4571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4571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4571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4571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4571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4571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4571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088" autoAdjust="0"/>
  </p:normalViewPr>
  <p:slideViewPr>
    <p:cSldViewPr snapToGrid="0" snapToObjects="1">
      <p:cViewPr varScale="1">
        <p:scale>
          <a:sx n="92" d="100"/>
          <a:sy n="92" d="100"/>
        </p:scale>
        <p:origin x="-119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DBCB01-CB7D-614F-B38A-4AB86BE89FDF}" type="datetimeFigureOut">
              <a:rPr lang="ru-RU" smtClean="0"/>
              <a:t>15/04/19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AAA47B-C6BC-F746-B8BB-7E3BC40CD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553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01C52-9C6D-064B-9A19-DDF70B9B4F4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280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EE0F4-7B3E-D242-A286-54FF4CE04BD4}" type="slidenum">
              <a:rPr lang="ru-RU" smtClean="0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0119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01C52-9C6D-064B-9A19-DDF70B9B4F4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280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01C52-9C6D-064B-9A19-DDF70B9B4F4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280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01C52-9C6D-064B-9A19-DDF70B9B4F4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280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D6C2D-8A56-9846-9CDD-AF22C0684B3F}" type="datetimeFigureOut">
              <a:rPr lang="ru-RU" smtClean="0"/>
              <a:t>15/04/19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1B5C-97F5-904F-A91B-6FB2221DBE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020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D6C2D-8A56-9846-9CDD-AF22C0684B3F}" type="datetimeFigureOut">
              <a:rPr lang="ru-RU" smtClean="0"/>
              <a:t>15/04/19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1B5C-97F5-904F-A91B-6FB2221DBE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294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D6C2D-8A56-9846-9CDD-AF22C0684B3F}" type="datetimeFigureOut">
              <a:rPr lang="ru-RU" smtClean="0"/>
              <a:t>15/04/19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1B5C-97F5-904F-A91B-6FB2221DBE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458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1314A-A8FD-4D04-9661-DC4E3D734015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15/04/19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281BC-D654-4795-9185-0A5441F27AC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7537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1314A-A8FD-4D04-9661-DC4E3D734015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15/04/19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281BC-D654-4795-9185-0A5441F27AC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7178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1314A-A8FD-4D04-9661-DC4E3D734015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15/04/19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281BC-D654-4795-9185-0A5441F27AC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0173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1314A-A8FD-4D04-9661-DC4E3D734015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15/04/19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281BC-D654-4795-9185-0A5441F27AC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7506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1314A-A8FD-4D04-9661-DC4E3D734015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15/04/19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281BC-D654-4795-9185-0A5441F27AC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7623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1314A-A8FD-4D04-9661-DC4E3D734015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15/04/19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281BC-D654-4795-9185-0A5441F27AC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22256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1314A-A8FD-4D04-9661-DC4E3D734015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15/04/19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281BC-D654-4795-9185-0A5441F27AC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42791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4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1314A-A8FD-4D04-9661-DC4E3D734015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15/04/19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281BC-D654-4795-9185-0A5441F27AC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0470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D6C2D-8A56-9846-9CDD-AF22C0684B3F}" type="datetimeFigureOut">
              <a:rPr lang="ru-RU" smtClean="0"/>
              <a:t>15/04/19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1B5C-97F5-904F-A91B-6FB2221DBE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9093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1314A-A8FD-4D04-9661-DC4E3D734015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15/04/19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281BC-D654-4795-9185-0A5441F27AC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2739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1314A-A8FD-4D04-9661-DC4E3D734015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15/04/19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281BC-D654-4795-9185-0A5441F27AC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90542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1314A-A8FD-4D04-9661-DC4E3D734015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15/04/19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281BC-D654-4795-9185-0A5441F27AC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46445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1314A-A8FD-4D04-9661-DC4E3D734015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15/04/19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281BC-D654-4795-9185-0A5441F27AC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25776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1314A-A8FD-4D04-9661-DC4E3D734015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15/04/19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281BC-D654-4795-9185-0A5441F27AC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0291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1314A-A8FD-4D04-9661-DC4E3D734015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15/04/19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281BC-D654-4795-9185-0A5441F27AC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0237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1314A-A8FD-4D04-9661-DC4E3D734015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15/04/19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281BC-D654-4795-9185-0A5441F27AC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72838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1314A-A8FD-4D04-9661-DC4E3D734015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15/04/19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281BC-D654-4795-9185-0A5441F27AC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80179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1314A-A8FD-4D04-9661-DC4E3D734015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15/04/19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281BC-D654-4795-9185-0A5441F27AC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39361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1314A-A8FD-4D04-9661-DC4E3D734015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15/04/19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281BC-D654-4795-9185-0A5441F27AC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2854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D6C2D-8A56-9846-9CDD-AF22C0684B3F}" type="datetimeFigureOut">
              <a:rPr lang="ru-RU" smtClean="0"/>
              <a:t>15/04/19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1B5C-97F5-904F-A91B-6FB2221DBE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7959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4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1314A-A8FD-4D04-9661-DC4E3D734015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15/04/19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281BC-D654-4795-9185-0A5441F27AC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28850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1314A-A8FD-4D04-9661-DC4E3D734015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15/04/19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281BC-D654-4795-9185-0A5441F27AC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32010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1314A-A8FD-4D04-9661-DC4E3D734015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15/04/19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281BC-D654-4795-9185-0A5441F27AC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73352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1314A-A8FD-4D04-9661-DC4E3D734015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15/04/19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281BC-D654-4795-9185-0A5441F27AC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5744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D6C2D-8A56-9846-9CDD-AF22C0684B3F}" type="datetimeFigureOut">
              <a:rPr lang="ru-RU" smtClean="0"/>
              <a:t>15/04/19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1B5C-97F5-904F-A91B-6FB2221DBE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547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D6C2D-8A56-9846-9CDD-AF22C0684B3F}" type="datetimeFigureOut">
              <a:rPr lang="ru-RU" smtClean="0"/>
              <a:t>15/04/19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1B5C-97F5-904F-A91B-6FB2221DBE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163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D6C2D-8A56-9846-9CDD-AF22C0684B3F}" type="datetimeFigureOut">
              <a:rPr lang="ru-RU" smtClean="0"/>
              <a:t>15/04/19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1B5C-97F5-904F-A91B-6FB2221DBE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78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D6C2D-8A56-9846-9CDD-AF22C0684B3F}" type="datetimeFigureOut">
              <a:rPr lang="ru-RU" smtClean="0"/>
              <a:t>15/04/19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1B5C-97F5-904F-A91B-6FB2221DBE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35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5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D6C2D-8A56-9846-9CDD-AF22C0684B3F}" type="datetimeFigureOut">
              <a:rPr lang="ru-RU" smtClean="0"/>
              <a:t>15/04/19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1B5C-97F5-904F-A91B-6FB2221DBE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329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D6C2D-8A56-9846-9CDD-AF22C0684B3F}" type="datetimeFigureOut">
              <a:rPr lang="ru-RU" smtClean="0"/>
              <a:t>15/04/19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1B5C-97F5-904F-A91B-6FB2221DBE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878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D6C2D-8A56-9846-9CDD-AF22C0684B3F}" type="datetimeFigureOut">
              <a:rPr lang="ru-RU" smtClean="0"/>
              <a:t>15/04/19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B1B5C-97F5-904F-A91B-6FB2221DBE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85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1111314A-A8FD-4D04-9661-DC4E3D734015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377"/>
              <a:t>15/04/19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7A2281BC-D654-4795-9185-0A5441F27AC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377"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7933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1111314A-A8FD-4D04-9661-DC4E3D734015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377"/>
              <a:t>15/04/19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7A2281BC-D654-4795-9185-0A5441F27AC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377"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1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5" Type="http://schemas.openxmlformats.org/officeDocument/2006/relationships/image" Target="../media/image15.tiff"/><Relationship Id="rId6" Type="http://schemas.openxmlformats.org/officeDocument/2006/relationships/image" Target="../media/image16.tiff"/><Relationship Id="rId7" Type="http://schemas.openxmlformats.org/officeDocument/2006/relationships/image" Target="../media/image17.tiff"/><Relationship Id="rId8" Type="http://schemas.openxmlformats.org/officeDocument/2006/relationships/image" Target="../media/image18.tiff"/><Relationship Id="rId9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Relationship Id="rId3" Type="http://schemas.openxmlformats.org/officeDocument/2006/relationships/image" Target="../media/image21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0" Type="http://schemas.openxmlformats.org/officeDocument/2006/relationships/image" Target="../media/image51.png"/><Relationship Id="rId11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1233" y="179253"/>
            <a:ext cx="7628056" cy="6247862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ru-RU" sz="2800" dirty="0"/>
              <a:t>15 апреля 2019</a:t>
            </a:r>
          </a:p>
          <a:p>
            <a:pPr algn="ctr"/>
            <a:endParaRPr lang="ru-RU" sz="2800" dirty="0"/>
          </a:p>
          <a:p>
            <a:pPr algn="ctr"/>
            <a:r>
              <a:rPr lang="ru-RU" sz="2800" dirty="0"/>
              <a:t>Семинар НИУ ВШЭ </a:t>
            </a:r>
          </a:p>
          <a:p>
            <a:pPr algn="ctr"/>
            <a:r>
              <a:rPr lang="ru-RU" sz="2800" dirty="0"/>
              <a:t>по высокопроизводительным вычислениям</a:t>
            </a:r>
          </a:p>
          <a:p>
            <a:pPr algn="ctr"/>
            <a:endParaRPr lang="ru-RU" sz="2800" dirty="0"/>
          </a:p>
          <a:p>
            <a:pPr algn="ctr"/>
            <a:r>
              <a:rPr lang="ru-RU" sz="4400" b="1" dirty="0"/>
              <a:t>Суперкомпьютер ВШЭ: </a:t>
            </a:r>
          </a:p>
          <a:p>
            <a:pPr algn="ctr"/>
            <a:r>
              <a:rPr lang="ru-RU" sz="4400" b="1" dirty="0"/>
              <a:t>первые результаты </a:t>
            </a:r>
          </a:p>
          <a:p>
            <a:pPr algn="ctr"/>
            <a:r>
              <a:rPr lang="ru-RU" sz="4400" b="1" dirty="0"/>
              <a:t>тестов производительности, </a:t>
            </a:r>
          </a:p>
          <a:p>
            <a:pPr algn="ctr"/>
            <a:r>
              <a:rPr lang="ru-RU" sz="4400" b="1" dirty="0"/>
              <a:t>проблемы и перспективы</a:t>
            </a:r>
          </a:p>
          <a:p>
            <a:pPr algn="ctr"/>
            <a:endParaRPr lang="ru-RU" sz="2800" dirty="0"/>
          </a:p>
          <a:p>
            <a:pPr algn="ctr"/>
            <a:r>
              <a:rPr lang="ru-RU" sz="2800" dirty="0" err="1" smtClean="0"/>
              <a:t>В.В.Стегайлов</a:t>
            </a:r>
            <a:r>
              <a:rPr lang="ru-RU" sz="2800" dirty="0" smtClean="0"/>
              <a:t>, д.ф.-м.н.</a:t>
            </a:r>
          </a:p>
          <a:p>
            <a:pPr algn="ctr"/>
            <a:r>
              <a:rPr lang="ru-RU" sz="2800" dirty="0" smtClean="0"/>
              <a:t>Международная лаборатория САММА НИУ ВШЭ</a:t>
            </a:r>
            <a:r>
              <a:rPr lang="en-US" sz="2800" dirty="0" smtClean="0"/>
              <a:t>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254461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603"/>
            <a:ext cx="9144000" cy="613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2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4" y="0"/>
            <a:ext cx="7185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93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5" y="0"/>
            <a:ext cx="6183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63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03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1"/>
            <a:ext cx="9144000" cy="5714299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90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34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935C1B2-4901-3040-91A9-BE23AF14898F}"/>
              </a:ext>
            </a:extLst>
          </p:cNvPr>
          <p:cNvSpPr txBox="1"/>
          <p:nvPr/>
        </p:nvSpPr>
        <p:spPr>
          <a:xfrm>
            <a:off x="12" y="1134310"/>
            <a:ext cx="9144001" cy="1233667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algn="ctr" defTabSz="914218">
              <a:lnSpc>
                <a:spcPts val="3000"/>
              </a:lnSpc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 industry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strongly interested in </a:t>
            </a:r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hydrocarbon properties </a:t>
            </a:r>
          </a:p>
          <a:p>
            <a:pPr algn="ctr" defTabSz="914218">
              <a:lnSpc>
                <a:spcPts val="3000"/>
              </a:lnSpc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f(P,V,T),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Diffusivity</a:t>
            </a:r>
            <a:r>
              <a:rPr lang="en-US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D,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Viscosity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𝜂,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conductivity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𝜘) </a:t>
            </a:r>
          </a:p>
          <a:p>
            <a:pPr algn="ctr" defTabSz="914218">
              <a:lnSpc>
                <a:spcPts val="3000"/>
              </a:lnSpc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 they are parts of the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lubricants, insulation and fuel liquids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9D6B5F95-1C95-284E-8CE8-F45C07268CBA}"/>
              </a:ext>
            </a:extLst>
          </p:cNvPr>
          <p:cNvGrpSpPr/>
          <p:nvPr/>
        </p:nvGrpSpPr>
        <p:grpSpPr>
          <a:xfrm>
            <a:off x="302167" y="2872157"/>
            <a:ext cx="8520152" cy="3369835"/>
            <a:chOff x="302167" y="3023067"/>
            <a:chExt cx="8520152" cy="3369834"/>
          </a:xfrm>
        </p:grpSpPr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23E819EB-655D-E04F-B730-9A19249AC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167" y="3188167"/>
              <a:ext cx="2857500" cy="7112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503D2C15-A4D7-7841-B35C-0B7ED67FF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27141" y="3143717"/>
              <a:ext cx="2514600" cy="8001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53B54AA6-584F-2E40-B937-38FE1C3C7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77641" y="4313122"/>
              <a:ext cx="2349500" cy="8636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9C4EE887-41FE-2742-9DBC-518EE7D88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88741" y="5567401"/>
              <a:ext cx="2438400" cy="8255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C4C946B8-D2AF-114F-A323-21BB04FC6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62400" y="4507959"/>
              <a:ext cx="3340100" cy="6096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1BF12B90-710D-9143-8CFE-5B54D4D76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66519" y="3023067"/>
              <a:ext cx="1955800" cy="10414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0318A38C-4244-234A-8681-53A662BDD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62400" y="5681701"/>
              <a:ext cx="3365500" cy="59690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176277" y="356367"/>
            <a:ext cx="7920290" cy="538589"/>
          </a:xfrm>
          <a:prstGeom prst="rect">
            <a:avLst/>
          </a:prstGeom>
          <a:noFill/>
        </p:spPr>
        <p:txBody>
          <a:bodyPr wrap="none" lIns="121901" tIns="60950" rIns="121901" bIns="60950" rtlCol="0">
            <a:spAutoFit/>
          </a:bodyPr>
          <a:lstStyle/>
          <a:p>
            <a:r>
              <a:rPr lang="ru-RU" sz="2700" b="1" dirty="0"/>
              <a:t>10-</a:t>
            </a:r>
            <a:r>
              <a:rPr lang="en-US" sz="2700" b="1" dirty="0" err="1"/>
              <a:t>th</a:t>
            </a:r>
            <a:r>
              <a:rPr lang="en-US" sz="2700" b="1" dirty="0"/>
              <a:t> Industrial Fluid Properties Simulation Challenge</a:t>
            </a:r>
            <a:endParaRPr lang="ru-RU" sz="2700" b="1" dirty="0"/>
          </a:p>
        </p:txBody>
      </p:sp>
    </p:spTree>
    <p:extLst>
      <p:ext uri="{BB962C8B-B14F-4D97-AF65-F5344CB8AC3E}">
        <p14:creationId xmlns:p14="http://schemas.microsoft.com/office/powerpoint/2010/main" val="541883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A4AC63F-A3A7-A64D-8DE9-13F0789E41F5}"/>
              </a:ext>
            </a:extLst>
          </p:cNvPr>
          <p:cNvSpPr txBox="1"/>
          <p:nvPr/>
        </p:nvSpPr>
        <p:spPr>
          <a:xfrm>
            <a:off x="0" y="6343717"/>
            <a:ext cx="9144000" cy="384717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algn="ctr" defTabSz="914218"/>
            <a:r>
              <a:rPr lang="en-US" dirty="0">
                <a:solidFill>
                  <a:prstClr val="black"/>
                </a:solidFill>
                <a:latin typeface="Arial"/>
              </a:rPr>
              <a:t>https://</a:t>
            </a:r>
            <a:r>
              <a:rPr lang="en-US" dirty="0" err="1">
                <a:solidFill>
                  <a:prstClr val="black"/>
                </a:solidFill>
                <a:latin typeface="Arial"/>
              </a:rPr>
              <a:t>www.machinerylubrication.com</a:t>
            </a:r>
            <a:r>
              <a:rPr lang="en-US" dirty="0">
                <a:solidFill>
                  <a:prstClr val="black"/>
                </a:solidFill>
                <a:latin typeface="Arial"/>
              </a:rPr>
              <a:t>/Read/30741/lubrication-regimes</a:t>
            </a:r>
            <a:endParaRPr lang="ru-RU" dirty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6D39846-7736-584B-9C16-6D55EEB774D4}"/>
              </a:ext>
            </a:extLst>
          </p:cNvPr>
          <p:cNvGrpSpPr/>
          <p:nvPr/>
        </p:nvGrpSpPr>
        <p:grpSpPr>
          <a:xfrm>
            <a:off x="413839" y="412598"/>
            <a:ext cx="3989355" cy="5287921"/>
            <a:chOff x="413834" y="412596"/>
            <a:chExt cx="3989355" cy="5287920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06DAA20C-2AB9-9D4C-9E26-0C856F9DD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3834" y="412596"/>
              <a:ext cx="3989355" cy="351063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EDC8C81C-9D5E-CF44-9E2D-AD2CC5782EAA}"/>
                </a:ext>
              </a:extLst>
            </p:cNvPr>
            <p:cNvSpPr txBox="1"/>
            <p:nvPr/>
          </p:nvSpPr>
          <p:spPr>
            <a:xfrm>
              <a:off x="413835" y="4315521"/>
              <a:ext cx="398935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18"/>
              <a:r>
                <a:rPr lang="en-US" sz="2800" b="1" dirty="0">
                  <a:solidFill>
                    <a:prstClr val="black"/>
                  </a:solidFill>
                  <a:latin typeface="Arial"/>
                </a:rPr>
                <a:t>P &lt; 4000 atmospheres</a:t>
              </a:r>
            </a:p>
            <a:p>
              <a:pPr algn="ctr" defTabSz="914218"/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Hydrodynamic </a:t>
              </a:r>
            </a:p>
            <a:p>
              <a:pPr algn="ctr" defTabSz="914218"/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lubrication</a:t>
              </a:r>
              <a:endParaRPr lang="ru-RU" sz="2800" dirty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06A8DD9C-21E0-F241-AF78-AACD3DF7CAD0}"/>
              </a:ext>
            </a:extLst>
          </p:cNvPr>
          <p:cNvGrpSpPr/>
          <p:nvPr/>
        </p:nvGrpSpPr>
        <p:grpSpPr>
          <a:xfrm>
            <a:off x="4791927" y="256933"/>
            <a:ext cx="4151352" cy="5443587"/>
            <a:chOff x="4791926" y="256930"/>
            <a:chExt cx="4151352" cy="5443587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4D82448D-4F31-994F-B33F-93FF15C15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91926" y="946068"/>
              <a:ext cx="4151352" cy="251640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C300480A-F225-9746-8783-2DCB53FF17D7}"/>
                </a:ext>
              </a:extLst>
            </p:cNvPr>
            <p:cNvSpPr txBox="1"/>
            <p:nvPr/>
          </p:nvSpPr>
          <p:spPr>
            <a:xfrm>
              <a:off x="4872925" y="4315522"/>
              <a:ext cx="398935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18"/>
              <a:r>
                <a:rPr lang="en-US" sz="2800" b="1" dirty="0">
                  <a:solidFill>
                    <a:prstClr val="black"/>
                  </a:solidFill>
                  <a:latin typeface="Arial"/>
                </a:rPr>
                <a:t>P &gt; 4000 atmospheres</a:t>
              </a:r>
            </a:p>
            <a:p>
              <a:pPr algn="ctr" defTabSz="914218"/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Elastohydrodynamic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lubrication</a:t>
              </a:r>
              <a:endParaRPr lang="ru-RU" sz="280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4F0BB25F-284F-054C-A047-110B9D671186}"/>
                </a:ext>
              </a:extLst>
            </p:cNvPr>
            <p:cNvSpPr txBox="1"/>
            <p:nvPr/>
          </p:nvSpPr>
          <p:spPr>
            <a:xfrm>
              <a:off x="5762973" y="256930"/>
              <a:ext cx="24947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18"/>
              <a:r>
                <a:rPr lang="en-US" sz="3600" dirty="0">
                  <a:solidFill>
                    <a:prstClr val="black"/>
                  </a:solidFill>
                  <a:latin typeface="Arial"/>
                </a:rPr>
                <a:t>Since </a:t>
              </a:r>
              <a:r>
                <a:rPr lang="en-US" sz="3600" b="1" dirty="0">
                  <a:solidFill>
                    <a:prstClr val="black"/>
                  </a:solidFill>
                  <a:latin typeface="Arial"/>
                </a:rPr>
                <a:t>2006</a:t>
              </a:r>
              <a:endParaRPr lang="ru-RU" sz="3600" b="1" dirty="0">
                <a:solidFill>
                  <a:prstClr val="black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511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9" y="0"/>
            <a:ext cx="9128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027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1"/>
          <p:cNvSpPr txBox="1">
            <a:spLocks/>
          </p:cNvSpPr>
          <p:nvPr/>
        </p:nvSpPr>
        <p:spPr bwMode="auto">
          <a:xfrm>
            <a:off x="688895" y="2924953"/>
            <a:ext cx="77724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8" rIns="91424" bIns="45718" numCol="1" anchor="t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chemeClr val="tx2"/>
                </a:solidFill>
                <a:latin typeface="+mj-lt"/>
                <a:ea typeface="Arial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defTabSz="914218"/>
            <a:r>
              <a:rPr lang="ru-RU" kern="0" dirty="0" smtClean="0">
                <a:solidFill>
                  <a:srgbClr val="000000"/>
                </a:solidFill>
                <a:latin typeface="Arial"/>
              </a:rPr>
              <a:t>НОВЫЙ </a:t>
            </a:r>
            <a:r>
              <a:rPr lang="ru-RU" kern="0" dirty="0" err="1" smtClean="0">
                <a:solidFill>
                  <a:srgbClr val="000000"/>
                </a:solidFill>
                <a:latin typeface="Arial"/>
              </a:rPr>
              <a:t>суперкомпьютеР</a:t>
            </a:r>
            <a:r>
              <a:rPr lang="ru-RU" kern="0" dirty="0" smtClean="0">
                <a:solidFill>
                  <a:srgbClr val="000000"/>
                </a:solidFill>
                <a:latin typeface="Arial"/>
              </a:rPr>
              <a:t> НИУ ВШЭ</a:t>
            </a:r>
            <a:endParaRPr lang="ru-RU" kern="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3822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1" y="0"/>
            <a:ext cx="627812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22404" y="57732"/>
            <a:ext cx="2117835" cy="6542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dirty="0" smtClean="0"/>
              <a:t>Узлы суперкомпьютера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3154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9767"/>
            <a:ext cx="9144000" cy="497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128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3800"/>
            <a:ext cx="9144000" cy="446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1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4601"/>
            <a:ext cx="9144000" cy="436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48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1"/>
          <p:cNvSpPr txBox="1">
            <a:spLocks/>
          </p:cNvSpPr>
          <p:nvPr/>
        </p:nvSpPr>
        <p:spPr bwMode="auto">
          <a:xfrm>
            <a:off x="688895" y="2924953"/>
            <a:ext cx="77724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8" rIns="91424" bIns="45718" numCol="1" anchor="t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chemeClr val="tx2"/>
                </a:solidFill>
                <a:latin typeface="+mj-lt"/>
                <a:ea typeface="Arial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defTabSz="914218"/>
            <a:r>
              <a:rPr lang="ru-RU" kern="0" dirty="0" smtClean="0">
                <a:solidFill>
                  <a:srgbClr val="000000"/>
                </a:solidFill>
                <a:latin typeface="Arial"/>
              </a:rPr>
              <a:t>Тесты производительности</a:t>
            </a:r>
            <a:endParaRPr lang="ru-RU" kern="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5243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5"/>
            <a:ext cx="8229600" cy="765175"/>
          </a:xfrm>
          <a:prstGeom prst="rect">
            <a:avLst/>
          </a:prstGeom>
        </p:spPr>
        <p:txBody>
          <a:bodyPr lIns="91438" tIns="45719" rIns="91438" bIns="45719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400" dirty="0">
                <a:solidFill>
                  <a:srgbClr val="000000"/>
                </a:solidFill>
              </a:rPr>
              <a:t> </a:t>
            </a:r>
            <a:r>
              <a:rPr lang="ru-RU" sz="3200" b="1" dirty="0">
                <a:solidFill>
                  <a:srgbClr val="0000FF"/>
                </a:solidFill>
              </a:rPr>
              <a:t>Что сможет дать 1 </a:t>
            </a:r>
            <a:r>
              <a:rPr lang="ru-RU" sz="3200" b="1" dirty="0" err="1">
                <a:solidFill>
                  <a:srgbClr val="0000FF"/>
                </a:solidFill>
              </a:rPr>
              <a:t>Эфлопс</a:t>
            </a:r>
            <a:r>
              <a:rPr lang="ru-RU" sz="3200" b="1" dirty="0">
                <a:solidFill>
                  <a:srgbClr val="0000FF"/>
                </a:solidFill>
              </a:rPr>
              <a:t>?</a:t>
            </a:r>
            <a:endParaRPr lang="en-US" sz="3200" b="1" dirty="0">
              <a:solidFill>
                <a:srgbClr val="0000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FF"/>
                </a:solidFill>
              </a:rPr>
              <a:t>согласно оценкам 2014 года</a:t>
            </a: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1" y="1484784"/>
            <a:ext cx="8500295" cy="3240360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41" y="4869160"/>
            <a:ext cx="4718239" cy="1728192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4797157"/>
            <a:ext cx="2617448" cy="174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44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22180" y="342650"/>
            <a:ext cx="5759906" cy="584773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ru-RU" sz="3200" b="1" dirty="0"/>
              <a:t>Результаты теста </a:t>
            </a:r>
            <a:r>
              <a:rPr lang="en-US" sz="3200" b="1" dirty="0"/>
              <a:t>HPL (LINPACK)</a:t>
            </a:r>
            <a:endParaRPr lang="ru-RU" sz="3200" b="1" dirty="0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81296"/>
            <a:ext cx="9144000" cy="24665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22205" y="1855975"/>
            <a:ext cx="4262852" cy="461663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400" dirty="0" err="1"/>
              <a:t>Rmax</a:t>
            </a:r>
            <a:r>
              <a:rPr lang="en-US" sz="2400" dirty="0"/>
              <a:t> = </a:t>
            </a:r>
            <a:r>
              <a:rPr lang="ru-RU" sz="2400" b="1" dirty="0"/>
              <a:t>568.5</a:t>
            </a:r>
            <a:r>
              <a:rPr lang="en-US" sz="2400" b="1" dirty="0"/>
              <a:t> </a:t>
            </a:r>
            <a:r>
              <a:rPr lang="en-US" sz="2400" b="1" dirty="0" err="1"/>
              <a:t>Tflops</a:t>
            </a:r>
            <a:r>
              <a:rPr lang="en-US" sz="2400" dirty="0"/>
              <a:t> </a:t>
            </a:r>
            <a:r>
              <a:rPr lang="ru-RU" sz="2400" dirty="0"/>
              <a:t>на 26 узлах</a:t>
            </a:r>
          </a:p>
        </p:txBody>
      </p:sp>
    </p:spTree>
    <p:extLst>
      <p:ext uri="{BB962C8B-B14F-4D97-AF65-F5344CB8AC3E}">
        <p14:creationId xmlns:p14="http://schemas.microsoft.com/office/powerpoint/2010/main" val="3455843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2072"/>
            <a:ext cx="9144000" cy="2234744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" y="2966819"/>
            <a:ext cx="4346983" cy="372944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8429" y="52487"/>
            <a:ext cx="8517248" cy="70788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sz="2400" b="1" dirty="0"/>
              <a:t>Новый суперкомпьютер в Топ50</a:t>
            </a:r>
          </a:p>
          <a:p>
            <a:endParaRPr lang="en-US" sz="2400" b="1" baseline="-25000" dirty="0"/>
          </a:p>
        </p:txBody>
      </p:sp>
      <p:sp>
        <p:nvSpPr>
          <p:cNvPr id="5" name="TextBox 4"/>
          <p:cNvSpPr txBox="1"/>
          <p:nvPr/>
        </p:nvSpPr>
        <p:spPr>
          <a:xfrm>
            <a:off x="4054175" y="3632157"/>
            <a:ext cx="4929551" cy="1200326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ru-RU" sz="2400" dirty="0"/>
              <a:t>(622080)</a:t>
            </a:r>
            <a:r>
              <a:rPr lang="ru-RU" sz="2400" baseline="30000" dirty="0"/>
              <a:t>2</a:t>
            </a:r>
            <a:r>
              <a:rPr lang="ru-RU" sz="2400" dirty="0"/>
              <a:t> х 8 байт = 3.1 Терабайт</a:t>
            </a:r>
          </a:p>
          <a:p>
            <a:endParaRPr lang="ru-RU" sz="2400" dirty="0"/>
          </a:p>
          <a:p>
            <a:r>
              <a:rPr lang="ru-RU" sz="2400" dirty="0"/>
              <a:t>16 х 768 + 10 х 1536 =  27.7 Терабайт</a:t>
            </a:r>
          </a:p>
        </p:txBody>
      </p:sp>
    </p:spTree>
    <p:extLst>
      <p:ext uri="{BB962C8B-B14F-4D97-AF65-F5344CB8AC3E}">
        <p14:creationId xmlns:p14="http://schemas.microsoft.com/office/powerpoint/2010/main" val="565130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/>
          <p:cNvCxnSpPr>
            <a:stCxn id="7" idx="0"/>
          </p:cNvCxnSpPr>
          <p:nvPr/>
        </p:nvCxnSpPr>
        <p:spPr>
          <a:xfrm flipV="1">
            <a:off x="6398017" y="2581205"/>
            <a:ext cx="0" cy="1668011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/>
          <p:cNvCxnSpPr>
            <a:stCxn id="6" idx="0"/>
          </p:cNvCxnSpPr>
          <p:nvPr/>
        </p:nvCxnSpPr>
        <p:spPr>
          <a:xfrm flipV="1">
            <a:off x="2753327" y="2581205"/>
            <a:ext cx="0" cy="1668011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1795413" y="3023773"/>
            <a:ext cx="1915833" cy="843107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b="1" dirty="0" smtClean="0"/>
              <a:t>Tesla V100 </a:t>
            </a:r>
            <a:br>
              <a:rPr lang="en-US" b="1" dirty="0" smtClean="0"/>
            </a:br>
            <a:r>
              <a:rPr lang="en-US" b="1" dirty="0" smtClean="0"/>
              <a:t>32 GB SMX2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440103" y="3023773"/>
            <a:ext cx="1915833" cy="843107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b="1" dirty="0" smtClean="0"/>
              <a:t>Tesla V100 </a:t>
            </a:r>
            <a:br>
              <a:rPr lang="en-US" b="1" dirty="0" smtClean="0"/>
            </a:br>
            <a:r>
              <a:rPr lang="en-US" b="1" dirty="0" smtClean="0"/>
              <a:t>32 GB SMX2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413" y="4249217"/>
            <a:ext cx="1915833" cy="843107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b="1" dirty="0" smtClean="0"/>
              <a:t>Tesla V100 </a:t>
            </a:r>
            <a:br>
              <a:rPr lang="en-US" b="1" dirty="0" smtClean="0"/>
            </a:br>
            <a:r>
              <a:rPr lang="en-US" b="1" dirty="0" smtClean="0"/>
              <a:t>32 GB SMX2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440103" y="4249217"/>
            <a:ext cx="1915833" cy="843107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b="1" dirty="0" smtClean="0"/>
              <a:t>Tesla V100 </a:t>
            </a:r>
            <a:br>
              <a:rPr lang="en-US" b="1" dirty="0" smtClean="0"/>
            </a:br>
            <a:r>
              <a:rPr lang="en-US" b="1" dirty="0" smtClean="0"/>
              <a:t>32 GB SMX2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037531" y="1424257"/>
            <a:ext cx="1347424" cy="8431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b="1" dirty="0" smtClean="0"/>
              <a:t>Xeon Gold</a:t>
            </a:r>
            <a:br>
              <a:rPr lang="en-US" b="1" dirty="0" smtClean="0"/>
            </a:br>
            <a:r>
              <a:rPr lang="en-US" b="1" dirty="0" smtClean="0"/>
              <a:t>6152</a:t>
            </a:r>
          </a:p>
          <a:p>
            <a:pPr algn="ctr"/>
            <a:r>
              <a:rPr lang="en-US" b="1" dirty="0" smtClean="0"/>
              <a:t>22c 2.1 GHz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766388" y="1424257"/>
            <a:ext cx="1347424" cy="8431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b="1" dirty="0" smtClean="0"/>
              <a:t>Xeon Gold</a:t>
            </a:r>
            <a:br>
              <a:rPr lang="en-US" b="1" dirty="0" smtClean="0"/>
            </a:br>
            <a:r>
              <a:rPr lang="en-US" b="1" dirty="0" smtClean="0"/>
              <a:t>6152</a:t>
            </a:r>
          </a:p>
          <a:p>
            <a:pPr algn="ctr"/>
            <a:r>
              <a:rPr lang="en-US" b="1" dirty="0"/>
              <a:t>22c 2.1 </a:t>
            </a:r>
            <a:r>
              <a:rPr lang="en-US" b="1" dirty="0" smtClean="0"/>
              <a:t>GHz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28429" y="-16545"/>
            <a:ext cx="8517248" cy="107721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400" b="1" dirty="0"/>
              <a:t>The new supercomputer in Higher School of Economics:</a:t>
            </a:r>
          </a:p>
          <a:p>
            <a:pPr algn="ctr"/>
            <a:r>
              <a:rPr lang="en-US" sz="2400" b="1" dirty="0"/>
              <a:t>a hybrid system based on 26 DELL C4140 nodes</a:t>
            </a:r>
            <a:endParaRPr lang="ru-RU" sz="2400" b="1" dirty="0"/>
          </a:p>
          <a:p>
            <a:endParaRPr lang="en-US" sz="2400" b="1" baseline="-25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135168" y="1363133"/>
            <a:ext cx="1320491" cy="843107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b="1" dirty="0" smtClean="0"/>
              <a:t>DRAM</a:t>
            </a:r>
          </a:p>
          <a:p>
            <a:pPr algn="ctr"/>
            <a:r>
              <a:rPr lang="en-US" b="1" dirty="0"/>
              <a:t>6</a:t>
            </a:r>
            <a:r>
              <a:rPr lang="en-US" b="1" dirty="0" smtClean="0"/>
              <a:t>(12)x64GB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695692" y="1363133"/>
            <a:ext cx="1320491" cy="843107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b="1" dirty="0" smtClean="0"/>
              <a:t>DRAM</a:t>
            </a:r>
          </a:p>
          <a:p>
            <a:pPr algn="ctr"/>
            <a:r>
              <a:rPr lang="en-US" b="1" dirty="0"/>
              <a:t>6</a:t>
            </a:r>
            <a:r>
              <a:rPr lang="en-US" b="1" dirty="0" smtClean="0"/>
              <a:t>(12)x64GB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135168" y="2387800"/>
            <a:ext cx="1320491" cy="386813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b="1" dirty="0" smtClean="0"/>
              <a:t>IB </a:t>
            </a:r>
            <a:r>
              <a:rPr lang="en-US" b="1" dirty="0"/>
              <a:t>E</a:t>
            </a:r>
            <a:r>
              <a:rPr lang="en-US" b="1" dirty="0" smtClean="0"/>
              <a:t>DR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695692" y="2387800"/>
            <a:ext cx="1320491" cy="386813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b="1" smtClean="0"/>
              <a:t>IB EDR</a:t>
            </a:r>
            <a:endParaRPr lang="ru-RU" b="1" dirty="0"/>
          </a:p>
        </p:txBody>
      </p:sp>
      <p:cxnSp>
        <p:nvCxnSpPr>
          <p:cNvPr id="15" name="Прямая соединительная линия 14"/>
          <p:cNvCxnSpPr>
            <a:stCxn id="13" idx="3"/>
            <a:endCxn id="14" idx="1"/>
          </p:cNvCxnSpPr>
          <p:nvPr/>
        </p:nvCxnSpPr>
        <p:spPr>
          <a:xfrm>
            <a:off x="2455656" y="2581205"/>
            <a:ext cx="4240033" cy="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>
            <a:endCxn id="8" idx="2"/>
          </p:cNvCxnSpPr>
          <p:nvPr/>
        </p:nvCxnSpPr>
        <p:spPr>
          <a:xfrm flipV="1">
            <a:off x="3711243" y="2267365"/>
            <a:ext cx="0" cy="313843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>
            <a:endCxn id="9" idx="2"/>
          </p:cNvCxnSpPr>
          <p:nvPr/>
        </p:nvCxnSpPr>
        <p:spPr>
          <a:xfrm flipV="1">
            <a:off x="5440100" y="2267365"/>
            <a:ext cx="0" cy="313843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>
            <a:stCxn id="4" idx="3"/>
            <a:endCxn id="7" idx="1"/>
          </p:cNvCxnSpPr>
          <p:nvPr/>
        </p:nvCxnSpPr>
        <p:spPr>
          <a:xfrm>
            <a:off x="3711243" y="3445325"/>
            <a:ext cx="1728859" cy="1225445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>
            <a:stCxn id="6" idx="3"/>
            <a:endCxn id="5" idx="1"/>
          </p:cNvCxnSpPr>
          <p:nvPr/>
        </p:nvCxnSpPr>
        <p:spPr>
          <a:xfrm flipV="1">
            <a:off x="3711243" y="3445325"/>
            <a:ext cx="1728859" cy="1225445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>
            <a:stCxn id="6" idx="3"/>
            <a:endCxn id="7" idx="1"/>
          </p:cNvCxnSpPr>
          <p:nvPr/>
        </p:nvCxnSpPr>
        <p:spPr>
          <a:xfrm>
            <a:off x="3711243" y="4670771"/>
            <a:ext cx="1728859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>
            <a:stCxn id="4" idx="3"/>
            <a:endCxn id="5" idx="1"/>
          </p:cNvCxnSpPr>
          <p:nvPr/>
        </p:nvCxnSpPr>
        <p:spPr>
          <a:xfrm>
            <a:off x="3711243" y="3445325"/>
            <a:ext cx="1728859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3349969" y="3866884"/>
            <a:ext cx="0" cy="382337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5768527" y="3866884"/>
            <a:ext cx="0" cy="382337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205428" y="4666295"/>
            <a:ext cx="902807" cy="3847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b="1" dirty="0" err="1" smtClean="0">
                <a:solidFill>
                  <a:srgbClr val="008000"/>
                </a:solidFill>
              </a:rPr>
              <a:t>NVLink</a:t>
            </a:r>
            <a:endParaRPr lang="ru-RU" b="1" dirty="0">
              <a:solidFill>
                <a:srgbClr val="008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86233" y="2571101"/>
            <a:ext cx="630929" cy="384719"/>
          </a:xfrm>
          <a:prstGeom prst="rect">
            <a:avLst/>
          </a:prstGeom>
          <a:noFill/>
          <a:ln>
            <a:noFill/>
          </a:ln>
        </p:spPr>
        <p:txBody>
          <a:bodyPr wrap="none" lIns="91438" tIns="45719" rIns="91438" bIns="45719" rtlCol="0">
            <a:spAutoFit/>
          </a:bodyPr>
          <a:lstStyle/>
          <a:p>
            <a:r>
              <a:rPr lang="en-US" b="1" dirty="0" err="1" smtClean="0"/>
              <a:t>PCIe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465187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/>
          <p:cNvCxnSpPr>
            <a:stCxn id="14" idx="1"/>
          </p:cNvCxnSpPr>
          <p:nvPr/>
        </p:nvCxnSpPr>
        <p:spPr>
          <a:xfrm flipH="1">
            <a:off x="5440105" y="2581209"/>
            <a:ext cx="1255587" cy="1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/>
          <p:cNvCxnSpPr>
            <a:stCxn id="4" idx="0"/>
          </p:cNvCxnSpPr>
          <p:nvPr/>
        </p:nvCxnSpPr>
        <p:spPr>
          <a:xfrm flipV="1">
            <a:off x="2753327" y="2581208"/>
            <a:ext cx="0" cy="442565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1795413" y="3023773"/>
            <a:ext cx="1915833" cy="843107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b="1" dirty="0" smtClean="0"/>
              <a:t>Tesla V100 </a:t>
            </a:r>
            <a:br>
              <a:rPr lang="en-US" b="1" dirty="0" smtClean="0"/>
            </a:br>
            <a:r>
              <a:rPr lang="en-US" b="1" dirty="0" smtClean="0"/>
              <a:t>32 GB SMX2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440103" y="3023773"/>
            <a:ext cx="1915833" cy="843107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b="1" dirty="0" smtClean="0"/>
              <a:t>Tesla V100 </a:t>
            </a:r>
            <a:br>
              <a:rPr lang="en-US" b="1" dirty="0" smtClean="0"/>
            </a:br>
            <a:r>
              <a:rPr lang="en-US" b="1" dirty="0" smtClean="0"/>
              <a:t>32 GB SMX2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413" y="4249217"/>
            <a:ext cx="1915833" cy="843107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b="1" dirty="0" smtClean="0"/>
              <a:t>Tesla V100 </a:t>
            </a:r>
            <a:br>
              <a:rPr lang="en-US" b="1" dirty="0" smtClean="0"/>
            </a:br>
            <a:r>
              <a:rPr lang="en-US" b="1" dirty="0" smtClean="0"/>
              <a:t>32 GB SMX2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440103" y="4249217"/>
            <a:ext cx="1915833" cy="843107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b="1" dirty="0" smtClean="0"/>
              <a:t>Tesla V100 </a:t>
            </a:r>
            <a:br>
              <a:rPr lang="en-US" b="1" dirty="0" smtClean="0"/>
            </a:br>
            <a:r>
              <a:rPr lang="en-US" b="1" dirty="0" smtClean="0"/>
              <a:t>32 GB SMX2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037531" y="1424257"/>
            <a:ext cx="1347424" cy="8431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b="1" dirty="0" smtClean="0"/>
              <a:t>Xeon Gold</a:t>
            </a:r>
            <a:br>
              <a:rPr lang="en-US" b="1" dirty="0" smtClean="0"/>
            </a:br>
            <a:r>
              <a:rPr lang="en-US" b="1" dirty="0" smtClean="0"/>
              <a:t>6152</a:t>
            </a:r>
          </a:p>
          <a:p>
            <a:pPr algn="ctr"/>
            <a:r>
              <a:rPr lang="en-US" b="1" dirty="0" smtClean="0"/>
              <a:t>22c 2.1 GHz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766388" y="1424257"/>
            <a:ext cx="1347424" cy="8431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b="1" dirty="0" smtClean="0"/>
              <a:t>Xeon Gold</a:t>
            </a:r>
            <a:br>
              <a:rPr lang="en-US" b="1" dirty="0" smtClean="0"/>
            </a:br>
            <a:r>
              <a:rPr lang="en-US" b="1" dirty="0" smtClean="0"/>
              <a:t>6152</a:t>
            </a:r>
          </a:p>
          <a:p>
            <a:pPr algn="ctr"/>
            <a:r>
              <a:rPr lang="en-US" b="1" dirty="0"/>
              <a:t>22c 2.1 </a:t>
            </a:r>
            <a:r>
              <a:rPr lang="en-US" b="1" dirty="0" smtClean="0"/>
              <a:t>GHz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28429" y="-16545"/>
            <a:ext cx="8517248" cy="107721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400" b="1" dirty="0"/>
              <a:t>The new supercomputer in Higher School of Economics:</a:t>
            </a:r>
          </a:p>
          <a:p>
            <a:pPr algn="ctr"/>
            <a:r>
              <a:rPr lang="en-US" sz="2400" b="1" dirty="0"/>
              <a:t>a hybrid system based on 26 DELL C4140 nodes</a:t>
            </a:r>
            <a:endParaRPr lang="ru-RU" sz="2400" b="1" dirty="0"/>
          </a:p>
          <a:p>
            <a:endParaRPr lang="en-US" sz="2400" b="1" baseline="-25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135168" y="1363133"/>
            <a:ext cx="1320491" cy="843107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b="1" dirty="0" smtClean="0"/>
              <a:t>DRAM</a:t>
            </a:r>
          </a:p>
          <a:p>
            <a:pPr algn="ctr"/>
            <a:r>
              <a:rPr lang="en-US" b="1" dirty="0"/>
              <a:t>6</a:t>
            </a:r>
            <a:r>
              <a:rPr lang="en-US" b="1" dirty="0" smtClean="0"/>
              <a:t>(12)x64GB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695692" y="1363133"/>
            <a:ext cx="1320491" cy="843107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b="1" dirty="0" smtClean="0"/>
              <a:t>DRAM</a:t>
            </a:r>
          </a:p>
          <a:p>
            <a:pPr algn="ctr"/>
            <a:r>
              <a:rPr lang="en-US" b="1" dirty="0"/>
              <a:t>6</a:t>
            </a:r>
            <a:r>
              <a:rPr lang="en-US" b="1" dirty="0" smtClean="0"/>
              <a:t>(12)x64GB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135168" y="2387800"/>
            <a:ext cx="1320491" cy="386813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b="1" dirty="0" smtClean="0"/>
              <a:t>IB </a:t>
            </a:r>
            <a:r>
              <a:rPr lang="en-US" b="1" dirty="0"/>
              <a:t>E</a:t>
            </a:r>
            <a:r>
              <a:rPr lang="en-US" b="1" dirty="0" smtClean="0"/>
              <a:t>DR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695692" y="2387800"/>
            <a:ext cx="1320491" cy="386813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b="1" smtClean="0"/>
              <a:t>IB EDR</a:t>
            </a:r>
            <a:endParaRPr lang="ru-RU" b="1" dirty="0"/>
          </a:p>
        </p:txBody>
      </p:sp>
      <p:cxnSp>
        <p:nvCxnSpPr>
          <p:cNvPr id="15" name="Прямая соединительная линия 14"/>
          <p:cNvCxnSpPr>
            <a:stCxn id="13" idx="3"/>
          </p:cNvCxnSpPr>
          <p:nvPr/>
        </p:nvCxnSpPr>
        <p:spPr>
          <a:xfrm flipV="1">
            <a:off x="2455655" y="2571099"/>
            <a:ext cx="1255588" cy="10108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>
            <a:endCxn id="8" idx="2"/>
          </p:cNvCxnSpPr>
          <p:nvPr/>
        </p:nvCxnSpPr>
        <p:spPr>
          <a:xfrm flipV="1">
            <a:off x="3711243" y="2267365"/>
            <a:ext cx="0" cy="313843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>
            <a:endCxn id="9" idx="2"/>
          </p:cNvCxnSpPr>
          <p:nvPr/>
        </p:nvCxnSpPr>
        <p:spPr>
          <a:xfrm flipV="1">
            <a:off x="5440100" y="2267365"/>
            <a:ext cx="0" cy="313843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>
            <a:stCxn id="4" idx="3"/>
            <a:endCxn id="7" idx="1"/>
          </p:cNvCxnSpPr>
          <p:nvPr/>
        </p:nvCxnSpPr>
        <p:spPr>
          <a:xfrm>
            <a:off x="3711243" y="3445325"/>
            <a:ext cx="1728859" cy="1225445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>
            <a:stCxn id="6" idx="3"/>
            <a:endCxn id="5" idx="1"/>
          </p:cNvCxnSpPr>
          <p:nvPr/>
        </p:nvCxnSpPr>
        <p:spPr>
          <a:xfrm flipV="1">
            <a:off x="3711243" y="3445325"/>
            <a:ext cx="1728859" cy="1225445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>
            <a:stCxn id="6" idx="3"/>
            <a:endCxn id="7" idx="1"/>
          </p:cNvCxnSpPr>
          <p:nvPr/>
        </p:nvCxnSpPr>
        <p:spPr>
          <a:xfrm>
            <a:off x="3711243" y="4670771"/>
            <a:ext cx="1728859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>
            <a:stCxn id="4" idx="3"/>
            <a:endCxn id="5" idx="1"/>
          </p:cNvCxnSpPr>
          <p:nvPr/>
        </p:nvCxnSpPr>
        <p:spPr>
          <a:xfrm>
            <a:off x="3711243" y="3445325"/>
            <a:ext cx="1728859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3349969" y="3866884"/>
            <a:ext cx="0" cy="382337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5768527" y="3866884"/>
            <a:ext cx="0" cy="382337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205428" y="4666295"/>
            <a:ext cx="902807" cy="3847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b="1" dirty="0" err="1" smtClean="0">
                <a:solidFill>
                  <a:srgbClr val="008000"/>
                </a:solidFill>
              </a:rPr>
              <a:t>NVLink</a:t>
            </a:r>
            <a:endParaRPr lang="ru-RU" b="1" dirty="0">
              <a:solidFill>
                <a:srgbClr val="008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86233" y="2571101"/>
            <a:ext cx="630929" cy="384719"/>
          </a:xfrm>
          <a:prstGeom prst="rect">
            <a:avLst/>
          </a:prstGeom>
          <a:noFill/>
          <a:ln>
            <a:noFill/>
          </a:ln>
        </p:spPr>
        <p:txBody>
          <a:bodyPr wrap="none" lIns="91438" tIns="45719" rIns="91438" bIns="45719" rtlCol="0">
            <a:spAutoFit/>
          </a:bodyPr>
          <a:lstStyle/>
          <a:p>
            <a:r>
              <a:rPr lang="en-US" b="1" dirty="0" err="1" smtClean="0"/>
              <a:t>PCIe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299448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1"/>
          <p:cNvSpPr txBox="1">
            <a:spLocks/>
          </p:cNvSpPr>
          <p:nvPr/>
        </p:nvSpPr>
        <p:spPr bwMode="auto">
          <a:xfrm>
            <a:off x="688895" y="2924953"/>
            <a:ext cx="77724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8" rIns="91424" bIns="45718" numCol="1" anchor="t" anchorCtr="0" compatLnSpc="1">
            <a:prstTxWarp prst="textNoShape">
              <a:avLst/>
            </a:prstTxWarp>
            <a:normAutofit fontScale="9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chemeClr val="tx2"/>
                </a:solidFill>
                <a:latin typeface="+mj-lt"/>
                <a:ea typeface="Arial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defTabSz="914218"/>
            <a:r>
              <a:rPr lang="ru-RU" kern="0" dirty="0" smtClean="0">
                <a:solidFill>
                  <a:srgbClr val="000000"/>
                </a:solidFill>
                <a:latin typeface="Arial"/>
              </a:rPr>
              <a:t>Результаты первых тестов прикладных программ</a:t>
            </a:r>
            <a:endParaRPr lang="ru-RU" kern="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445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101" y="604005"/>
            <a:ext cx="6366905" cy="6253999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7101" y="604005"/>
            <a:ext cx="6366905" cy="6253999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7101" y="604005"/>
            <a:ext cx="6366905" cy="6253999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" y="1156334"/>
            <a:ext cx="1791371" cy="18321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1" y="79113"/>
            <a:ext cx="5865704" cy="969494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dirty="0" smtClean="0"/>
              <a:t>Comparison of the new HSE supercomputer with </a:t>
            </a:r>
            <a:r>
              <a:rPr lang="en-US" dirty="0" err="1" smtClean="0"/>
              <a:t>Desmos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GROMACS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66242" y="1174023"/>
            <a:ext cx="1049119" cy="969494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US" dirty="0" smtClean="0"/>
              <a:t>RIB:</a:t>
            </a:r>
          </a:p>
          <a:p>
            <a:pPr algn="ctr"/>
            <a:r>
              <a:rPr lang="en-US" dirty="0" smtClean="0"/>
              <a:t>2136412 </a:t>
            </a:r>
          </a:p>
          <a:p>
            <a:pPr algn="ctr"/>
            <a:r>
              <a:rPr lang="en-US" dirty="0" smtClean="0"/>
              <a:t>atoms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8034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552" y="2021855"/>
            <a:ext cx="8688715" cy="310854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ru-RU" sz="2800" dirty="0"/>
              <a:t>1. </a:t>
            </a:r>
            <a:r>
              <a:rPr lang="ru-RU" sz="2800" dirty="0" smtClean="0"/>
              <a:t>Контекст: развитие элементной базы</a:t>
            </a:r>
          </a:p>
          <a:p>
            <a:endParaRPr lang="ru-RU" sz="2800" dirty="0"/>
          </a:p>
          <a:p>
            <a:r>
              <a:rPr lang="ru-RU" sz="2800" dirty="0"/>
              <a:t>2. </a:t>
            </a:r>
            <a:r>
              <a:rPr lang="ru-RU" sz="2800" dirty="0" smtClean="0"/>
              <a:t>Производительность</a:t>
            </a:r>
            <a:endParaRPr lang="ru-RU" sz="2800" dirty="0"/>
          </a:p>
          <a:p>
            <a:endParaRPr lang="ru-RU" sz="2800" dirty="0"/>
          </a:p>
          <a:p>
            <a:r>
              <a:rPr lang="ru-RU" sz="2800" dirty="0"/>
              <a:t>3. </a:t>
            </a:r>
            <a:r>
              <a:rPr lang="ru-RU" sz="2800" dirty="0" smtClean="0"/>
              <a:t>Статистика использования</a:t>
            </a:r>
          </a:p>
          <a:p>
            <a:endParaRPr lang="ru-RU" sz="2800" dirty="0"/>
          </a:p>
          <a:p>
            <a:r>
              <a:rPr lang="ru-RU" sz="2800" dirty="0" smtClean="0"/>
              <a:t>4. Политика работы пользователей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3564963" y="332420"/>
            <a:ext cx="2320162" cy="52321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ru-RU" sz="2800" dirty="0" smtClean="0"/>
              <a:t>План доклада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032803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15592" y="150211"/>
            <a:ext cx="823659" cy="461663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400" dirty="0"/>
              <a:t>CP2K</a:t>
            </a:r>
            <a:endParaRPr lang="ru-RU" sz="2400" dirty="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4" y="0"/>
            <a:ext cx="7062493" cy="68580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4" y="0"/>
            <a:ext cx="7062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9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VASP: </a:t>
            </a:r>
            <a:r>
              <a:rPr lang="en-US" sz="3200" dirty="0" err="1"/>
              <a:t>GaAs</a:t>
            </a:r>
            <a:r>
              <a:rPr lang="en-US" sz="3200" dirty="0"/>
              <a:t> benchmark with 80 atoms</a:t>
            </a:r>
            <a:endParaRPr lang="ru-RU" sz="3200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8840"/>
            <a:ext cx="9144000" cy="339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803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0923" y="184771"/>
            <a:ext cx="7632464" cy="461663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400" dirty="0"/>
              <a:t>VASP </a:t>
            </a:r>
            <a:r>
              <a:rPr lang="ru-RU" sz="2400" dirty="0"/>
              <a:t>модель </a:t>
            </a:r>
            <a:r>
              <a:rPr lang="en-US" sz="2400" dirty="0" err="1"/>
              <a:t>GaAs</a:t>
            </a:r>
            <a:r>
              <a:rPr lang="ru-RU" sz="2400" dirty="0"/>
              <a:t>: тесты для </a:t>
            </a:r>
            <a:r>
              <a:rPr lang="en-US" sz="2400" dirty="0"/>
              <a:t>LREAL=TRUE </a:t>
            </a:r>
            <a:r>
              <a:rPr lang="ru-RU" sz="2400" dirty="0"/>
              <a:t>и </a:t>
            </a:r>
            <a:r>
              <a:rPr lang="en-US" sz="2400" dirty="0"/>
              <a:t>LREAL=FALSE</a:t>
            </a:r>
            <a:endParaRPr lang="ru-RU" sz="2400" dirty="0"/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2305"/>
            <a:ext cx="9144000" cy="5593903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2305"/>
            <a:ext cx="9144000" cy="5593903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2305"/>
            <a:ext cx="9144000" cy="559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52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62955"/>
            <a:ext cx="8229600" cy="726040"/>
          </a:xfrm>
        </p:spPr>
        <p:txBody>
          <a:bodyPr>
            <a:normAutofit/>
          </a:bodyPr>
          <a:lstStyle/>
          <a:p>
            <a:r>
              <a:rPr lang="en-US" sz="3200" dirty="0"/>
              <a:t>VASP: </a:t>
            </a:r>
            <a:r>
              <a:rPr lang="en-US" sz="3200" dirty="0" err="1"/>
              <a:t>GaAs</a:t>
            </a:r>
            <a:r>
              <a:rPr lang="en-US" sz="3200" dirty="0"/>
              <a:t> benchmark with 80 atoms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807889"/>
            <a:ext cx="8208912" cy="59400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dirty="0" smtClean="0"/>
              <a:t>Intel Xeon E5-2698v4</a:t>
            </a:r>
            <a:r>
              <a:rPr lang="ru-RU" dirty="0" smtClean="0"/>
              <a:t> (</a:t>
            </a:r>
            <a:r>
              <a:rPr lang="en-US" dirty="0" smtClean="0"/>
              <a:t>with Intel OPA</a:t>
            </a:r>
            <a:r>
              <a:rPr lang="ru-RU" dirty="0" smtClean="0"/>
              <a:t>)</a:t>
            </a:r>
            <a:r>
              <a:rPr lang="en-US" dirty="0" smtClean="0"/>
              <a:t> – IRUS17 </a:t>
            </a:r>
            <a:r>
              <a:rPr lang="ru-RU" dirty="0" smtClean="0"/>
              <a:t>Владивосток</a:t>
            </a:r>
          </a:p>
          <a:p>
            <a:pPr algn="ctr"/>
            <a:r>
              <a:rPr lang="ru-RU" dirty="0"/>
              <a:t>8 узлов: 5,9 сек</a:t>
            </a:r>
          </a:p>
          <a:p>
            <a:pPr algn="ctr"/>
            <a:r>
              <a:rPr lang="ru-RU" dirty="0" smtClean="0"/>
              <a:t>32 узла</a:t>
            </a:r>
            <a:r>
              <a:rPr lang="en-US" dirty="0" smtClean="0"/>
              <a:t>: 2,1 </a:t>
            </a:r>
            <a:r>
              <a:rPr lang="ru-RU" dirty="0" smtClean="0"/>
              <a:t>сек</a:t>
            </a:r>
            <a:r>
              <a:rPr lang="en-US" dirty="0" smtClean="0"/>
              <a:t> </a:t>
            </a:r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en-US" dirty="0" smtClean="0"/>
              <a:t>AMD </a:t>
            </a:r>
            <a:r>
              <a:rPr lang="en-US" dirty="0" err="1" smtClean="0"/>
              <a:t>Epyc</a:t>
            </a:r>
            <a:r>
              <a:rPr lang="en-US" dirty="0" smtClean="0"/>
              <a:t> 7301 (with FDR)</a:t>
            </a:r>
            <a:r>
              <a:rPr lang="ru-RU" dirty="0" smtClean="0"/>
              <a:t> – ФИШЕР ОИВТ РАН</a:t>
            </a:r>
            <a:endParaRPr lang="en-US" dirty="0" smtClean="0"/>
          </a:p>
          <a:p>
            <a:pPr algn="ctr"/>
            <a:r>
              <a:rPr lang="en-US" dirty="0" smtClean="0"/>
              <a:t>4 </a:t>
            </a:r>
            <a:r>
              <a:rPr lang="ru-RU" dirty="0" smtClean="0"/>
              <a:t>узла: 5,2 сек</a:t>
            </a:r>
          </a:p>
          <a:p>
            <a:pPr algn="ctr"/>
            <a:r>
              <a:rPr lang="ru-RU" dirty="0" smtClean="0"/>
              <a:t>16 узлов: 2,2 сек</a:t>
            </a:r>
          </a:p>
          <a:p>
            <a:pPr algn="ctr"/>
            <a:endParaRPr lang="ru-RU" dirty="0"/>
          </a:p>
          <a:p>
            <a:pPr algn="ctr"/>
            <a:r>
              <a:rPr lang="en-US" dirty="0" smtClean="0"/>
              <a:t>Xeon Gold 6152 (with EDR)</a:t>
            </a:r>
            <a:r>
              <a:rPr lang="ru-RU" dirty="0" smtClean="0"/>
              <a:t> – НИУ ВШЭ</a:t>
            </a:r>
            <a:endParaRPr lang="en-US" dirty="0" smtClean="0"/>
          </a:p>
          <a:p>
            <a:pPr algn="ctr"/>
            <a:r>
              <a:rPr lang="en-US" dirty="0" smtClean="0"/>
              <a:t>1 </a:t>
            </a:r>
            <a:r>
              <a:rPr lang="ru-RU" dirty="0" smtClean="0"/>
              <a:t>узел: 11,8 сек</a:t>
            </a:r>
            <a:endParaRPr lang="en-US" dirty="0" smtClean="0"/>
          </a:p>
          <a:p>
            <a:pPr algn="ctr"/>
            <a:r>
              <a:rPr lang="ru-RU" b="1" u="sng" dirty="0">
                <a:solidFill>
                  <a:srgbClr val="FF0000"/>
                </a:solidFill>
              </a:rPr>
              <a:t>2</a:t>
            </a:r>
            <a:r>
              <a:rPr lang="en-US" b="1" u="sng" dirty="0" smtClean="0">
                <a:solidFill>
                  <a:srgbClr val="FF0000"/>
                </a:solidFill>
              </a:rPr>
              <a:t> </a:t>
            </a:r>
            <a:r>
              <a:rPr lang="ru-RU" b="1" u="sng" dirty="0" smtClean="0">
                <a:solidFill>
                  <a:srgbClr val="FF0000"/>
                </a:solidFill>
              </a:rPr>
              <a:t>узла: 6,</a:t>
            </a:r>
            <a:r>
              <a:rPr lang="ru-RU" b="1" u="sng" dirty="0">
                <a:solidFill>
                  <a:srgbClr val="FF0000"/>
                </a:solidFill>
              </a:rPr>
              <a:t>2</a:t>
            </a:r>
            <a:r>
              <a:rPr lang="ru-RU" b="1" u="sng" dirty="0" smtClean="0">
                <a:solidFill>
                  <a:srgbClr val="FF0000"/>
                </a:solidFill>
              </a:rPr>
              <a:t> сек</a:t>
            </a:r>
          </a:p>
          <a:p>
            <a:pPr algn="ctr"/>
            <a:r>
              <a:rPr lang="ru-RU" dirty="0" smtClean="0"/>
              <a:t>16 узлов: </a:t>
            </a:r>
            <a:r>
              <a:rPr lang="en-US" dirty="0" smtClean="0"/>
              <a:t>1</a:t>
            </a:r>
            <a:r>
              <a:rPr lang="ru-RU" dirty="0" smtClean="0"/>
              <a:t>,</a:t>
            </a:r>
            <a:r>
              <a:rPr lang="en-US" dirty="0" smtClean="0"/>
              <a:t>4</a:t>
            </a:r>
            <a:r>
              <a:rPr lang="ru-RU" dirty="0" smtClean="0"/>
              <a:t> сек</a:t>
            </a:r>
          </a:p>
          <a:p>
            <a:pPr algn="ctr"/>
            <a:endParaRPr lang="ru-RU" dirty="0" smtClean="0"/>
          </a:p>
          <a:p>
            <a:pPr algn="ctr"/>
            <a:r>
              <a:rPr lang="en-US" dirty="0" err="1" smtClean="0"/>
              <a:t>Nvidia</a:t>
            </a:r>
            <a:r>
              <a:rPr lang="en-US" dirty="0" smtClean="0"/>
              <a:t> Tesla P100 (with EDR)</a:t>
            </a:r>
            <a:r>
              <a:rPr lang="ru-RU" dirty="0" smtClean="0"/>
              <a:t> – ЮПИПЕР Хабаровск</a:t>
            </a:r>
            <a:endParaRPr lang="en-US" dirty="0" smtClean="0"/>
          </a:p>
          <a:p>
            <a:pPr algn="ctr"/>
            <a:r>
              <a:rPr lang="ru-RU" dirty="0" smtClean="0"/>
              <a:t>1 узел х 2</a:t>
            </a:r>
            <a:r>
              <a:rPr lang="en-US" dirty="0" smtClean="0"/>
              <a:t> GPU: 7,8 </a:t>
            </a:r>
            <a:r>
              <a:rPr lang="ru-RU" dirty="0" smtClean="0"/>
              <a:t>сек</a:t>
            </a:r>
          </a:p>
          <a:p>
            <a:pPr algn="ctr"/>
            <a:r>
              <a:rPr lang="ru-RU" dirty="0" smtClean="0"/>
              <a:t>2 узла х 2 </a:t>
            </a:r>
            <a:r>
              <a:rPr lang="en-US" dirty="0" smtClean="0"/>
              <a:t>GPU: </a:t>
            </a:r>
            <a:r>
              <a:rPr lang="ru-RU" dirty="0" smtClean="0"/>
              <a:t>5,3 сек</a:t>
            </a:r>
          </a:p>
          <a:p>
            <a:pPr algn="ctr"/>
            <a:endParaRPr lang="ru-RU" dirty="0"/>
          </a:p>
          <a:p>
            <a:pPr algn="ctr"/>
            <a:r>
              <a:rPr lang="en-US" dirty="0" err="1" smtClean="0"/>
              <a:t>Nvidia</a:t>
            </a:r>
            <a:r>
              <a:rPr lang="en-US" dirty="0" smtClean="0"/>
              <a:t> Tesla </a:t>
            </a:r>
            <a:r>
              <a:rPr lang="en-US" dirty="0"/>
              <a:t>V</a:t>
            </a:r>
            <a:r>
              <a:rPr lang="en-US" dirty="0" smtClean="0"/>
              <a:t>100 (with EDR)</a:t>
            </a:r>
            <a:r>
              <a:rPr lang="ru-RU" dirty="0" smtClean="0"/>
              <a:t> - НИУ ВШЭ</a:t>
            </a:r>
            <a:endParaRPr lang="en-US" dirty="0" smtClean="0"/>
          </a:p>
          <a:p>
            <a:pPr algn="ctr"/>
            <a:r>
              <a:rPr lang="ru-RU" b="1" u="sng" dirty="0" smtClean="0">
                <a:solidFill>
                  <a:srgbClr val="FF0000"/>
                </a:solidFill>
              </a:rPr>
              <a:t>1 узел х </a:t>
            </a:r>
            <a:r>
              <a:rPr lang="en-US" b="1" u="sng" dirty="0" smtClean="0">
                <a:solidFill>
                  <a:srgbClr val="FF0000"/>
                </a:solidFill>
              </a:rPr>
              <a:t>4 GPU: 7,5 </a:t>
            </a:r>
            <a:r>
              <a:rPr lang="ru-RU" b="1" u="sng" dirty="0" smtClean="0">
                <a:solidFill>
                  <a:srgbClr val="FF0000"/>
                </a:solidFill>
              </a:rPr>
              <a:t>сек</a:t>
            </a:r>
          </a:p>
          <a:p>
            <a:pPr algn="ctr"/>
            <a:r>
              <a:rPr lang="ru-RU" dirty="0" smtClean="0"/>
              <a:t>2 узла х </a:t>
            </a:r>
            <a:r>
              <a:rPr lang="en-US" dirty="0" smtClean="0"/>
              <a:t>4</a:t>
            </a:r>
            <a:r>
              <a:rPr lang="ru-RU" dirty="0" smtClean="0"/>
              <a:t> </a:t>
            </a:r>
            <a:r>
              <a:rPr lang="en-US" dirty="0" smtClean="0"/>
              <a:t>GPU: </a:t>
            </a:r>
            <a:r>
              <a:rPr lang="en-US" dirty="0"/>
              <a:t>6</a:t>
            </a:r>
            <a:r>
              <a:rPr lang="ru-RU" dirty="0" smtClean="0"/>
              <a:t>,</a:t>
            </a:r>
            <a:r>
              <a:rPr lang="en-US" dirty="0" smtClean="0"/>
              <a:t>1</a:t>
            </a:r>
            <a:r>
              <a:rPr lang="ru-RU" dirty="0" smtClean="0"/>
              <a:t> сек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129344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3347"/>
            <a:ext cx="9144000" cy="5321239"/>
          </a:xfrm>
          <a:prstGeom prst="rect">
            <a:avLst/>
          </a:prstGeom>
        </p:spPr>
      </p:pic>
      <p:sp>
        <p:nvSpPr>
          <p:cNvPr id="3" name="Название 1"/>
          <p:cNvSpPr txBox="1">
            <a:spLocks/>
          </p:cNvSpPr>
          <p:nvPr/>
        </p:nvSpPr>
        <p:spPr>
          <a:xfrm>
            <a:off x="457200" y="62955"/>
            <a:ext cx="8229600" cy="72604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VASP: </a:t>
            </a:r>
            <a:r>
              <a:rPr lang="ru-RU" sz="3200" dirty="0" smtClean="0"/>
              <a:t>скорость расчетов и энергопотребление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630367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4947" y="121667"/>
            <a:ext cx="6056334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How to analyze the statistics?</a:t>
            </a:r>
          </a:p>
          <a:p>
            <a:r>
              <a:rPr lang="en-US" b="1" dirty="0" smtClean="0"/>
              <a:t>(</a:t>
            </a:r>
            <a:r>
              <a:rPr lang="en-US" b="1" dirty="0" err="1" smtClean="0"/>
              <a:t>SlurmDB</a:t>
            </a:r>
            <a:r>
              <a:rPr lang="en-US" b="1" dirty="0" smtClean="0"/>
              <a:t> data</a:t>
            </a:r>
            <a:r>
              <a:rPr lang="ru-RU" b="1" dirty="0" smtClean="0"/>
              <a:t> </a:t>
            </a:r>
            <a:r>
              <a:rPr lang="en-US" b="1" dirty="0" smtClean="0"/>
              <a:t>of </a:t>
            </a:r>
            <a:r>
              <a:rPr lang="en-US" b="1" dirty="0" err="1" smtClean="0"/>
              <a:t>Desmos</a:t>
            </a:r>
            <a:r>
              <a:rPr lang="en-US" b="1" dirty="0" smtClean="0"/>
              <a:t> for September-November 2017)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-188257" y="11946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63" y="1295833"/>
            <a:ext cx="4391251" cy="4603169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63" y="1295833"/>
            <a:ext cx="4391251" cy="4603169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63" y="1295833"/>
            <a:ext cx="4391251" cy="4603169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863" y="1295833"/>
            <a:ext cx="4391251" cy="4603169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863" y="1295833"/>
            <a:ext cx="4391251" cy="4603169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1614" y="1208804"/>
            <a:ext cx="3381261" cy="4620788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1614" y="1208804"/>
            <a:ext cx="3381261" cy="4620788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1614" y="1208804"/>
            <a:ext cx="3381261" cy="4620788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91614" y="1208804"/>
            <a:ext cx="3381261" cy="4620788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91614" y="1208804"/>
            <a:ext cx="3381261" cy="462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52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552" y="1193500"/>
            <a:ext cx="8688715" cy="526297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ru-RU" sz="2400" dirty="0"/>
              <a:t>1. </a:t>
            </a:r>
            <a:r>
              <a:rPr lang="ru-RU" sz="2400" dirty="0" smtClean="0"/>
              <a:t>Введена в строй современная эффективная суперкомпьютерная система, которая начала использоваться в работе подразделений ВШЭ без единого дня простоя</a:t>
            </a:r>
            <a:endParaRPr lang="ru-RU" sz="2400" dirty="0"/>
          </a:p>
          <a:p>
            <a:endParaRPr lang="ru-RU" sz="2400" dirty="0"/>
          </a:p>
          <a:p>
            <a:r>
              <a:rPr lang="ru-RU" sz="2400" dirty="0"/>
              <a:t>2. </a:t>
            </a:r>
            <a:r>
              <a:rPr lang="ru-RU" sz="2400" dirty="0" smtClean="0"/>
              <a:t>Выявлены нюансы в конфигурации узлов, исправления которых может существенно повысить производительность</a:t>
            </a:r>
            <a:endParaRPr lang="ru-RU" sz="2400" dirty="0"/>
          </a:p>
          <a:p>
            <a:endParaRPr lang="ru-RU" sz="2400" dirty="0"/>
          </a:p>
          <a:p>
            <a:r>
              <a:rPr lang="ru-RU" sz="2400" dirty="0"/>
              <a:t>3. </a:t>
            </a:r>
            <a:r>
              <a:rPr lang="ru-RU" sz="2400" dirty="0" smtClean="0"/>
              <a:t>Начата работа по анализу типов использования подразделениями ВШЭ узлов для выработки оптимальной пользовательской политики</a:t>
            </a:r>
          </a:p>
          <a:p>
            <a:endParaRPr lang="ru-RU" sz="2400" dirty="0"/>
          </a:p>
          <a:p>
            <a:r>
              <a:rPr lang="ru-RU" sz="2400" dirty="0" smtClean="0"/>
              <a:t>4. Перед началом многопользовательского режима эксплуатации требуется настройка системы сборка статистики работы пользователей.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156870" y="297362"/>
            <a:ext cx="5225405" cy="461663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ru-RU" sz="2400" dirty="0"/>
              <a:t>Какие выводы сейчас можно сделать?</a:t>
            </a:r>
          </a:p>
        </p:txBody>
      </p:sp>
    </p:spTree>
    <p:extLst>
      <p:ext uri="{BB962C8B-B14F-4D97-AF65-F5344CB8AC3E}">
        <p14:creationId xmlns:p14="http://schemas.microsoft.com/office/powerpoint/2010/main" val="699992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6238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5"/>
            <a:ext cx="8229600" cy="765175"/>
          </a:xfrm>
          <a:prstGeom prst="rect">
            <a:avLst/>
          </a:prstGeom>
        </p:spPr>
        <p:txBody>
          <a:bodyPr lIns="91438" tIns="45719" rIns="91438" bIns="45719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ru-RU" sz="4400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Nvidia</a:t>
            </a:r>
            <a:r>
              <a:rPr lang="en-US" sz="3200" b="1" dirty="0">
                <a:solidFill>
                  <a:srgbClr val="0000FF"/>
                </a:solidFill>
              </a:rPr>
              <a:t> Pascal / Volta GPUs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FF"/>
                </a:solidFill>
              </a:rPr>
              <a:t>Nvlink</a:t>
            </a:r>
            <a:r>
              <a:rPr lang="en-US" sz="3200" b="1" dirty="0">
                <a:solidFill>
                  <a:srgbClr val="0000FF"/>
                </a:solidFill>
              </a:rPr>
              <a:t> &amp; Unified Memory</a:t>
            </a:r>
            <a:endParaRPr lang="ru-RU" sz="2000" dirty="0">
              <a:solidFill>
                <a:srgbClr val="0000FF"/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80" y="1340768"/>
            <a:ext cx="7836165" cy="53285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55576" y="4618507"/>
            <a:ext cx="7931224" cy="10006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558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5"/>
            <a:ext cx="8229600" cy="765175"/>
          </a:xfrm>
          <a:prstGeom prst="rect">
            <a:avLst/>
          </a:prstGeom>
        </p:spPr>
        <p:txBody>
          <a:bodyPr lIns="91438" tIns="45719" rIns="91438" bIns="45719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400" dirty="0">
                <a:solidFill>
                  <a:srgbClr val="000000"/>
                </a:solidFill>
              </a:rPr>
              <a:t> </a:t>
            </a:r>
            <a:r>
              <a:rPr lang="ru-RU" sz="3600" b="1" dirty="0">
                <a:solidFill>
                  <a:srgbClr val="0000FF"/>
                </a:solidFill>
              </a:rPr>
              <a:t>Закон Мура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FF"/>
                </a:solidFill>
              </a:rPr>
              <a:t>50 лет экспоненциального роста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" y="1484784"/>
            <a:ext cx="9144000" cy="464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515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5"/>
            <a:ext cx="8229600" cy="765175"/>
          </a:xfrm>
          <a:prstGeom prst="rect">
            <a:avLst/>
          </a:prstGeom>
        </p:spPr>
        <p:txBody>
          <a:bodyPr lIns="91438" tIns="45719" rIns="91438" bIns="45719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FF"/>
                </a:solidFill>
              </a:rPr>
              <a:t>Дело не только в росте числа транзисторов…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2699"/>
            <a:ext cx="9144000" cy="597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946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67544" y="-99392"/>
            <a:ext cx="8229600" cy="476672"/>
          </a:xfrm>
          <a:prstGeom prst="rect">
            <a:avLst/>
          </a:prstGeom>
        </p:spPr>
        <p:txBody>
          <a:bodyPr lIns="91438" tIns="45719" rIns="91438" bIns="45719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400" dirty="0">
                <a:solidFill>
                  <a:srgbClr val="000000"/>
                </a:solidFill>
              </a:rPr>
              <a:t> </a:t>
            </a:r>
            <a:r>
              <a:rPr lang="en-US" sz="3600" b="1" dirty="0">
                <a:solidFill>
                  <a:srgbClr val="0000FF"/>
                </a:solidFill>
              </a:rPr>
              <a:t>“Dark silicon”</a:t>
            </a:r>
            <a:endParaRPr lang="ru-RU" sz="3600" b="1" dirty="0">
              <a:solidFill>
                <a:srgbClr val="0000FF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3332"/>
            <a:ext cx="9144000" cy="60680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20272" y="6499621"/>
            <a:ext cx="2210858" cy="3847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dirty="0" smtClean="0"/>
              <a:t>© Nikos </a:t>
            </a:r>
            <a:r>
              <a:rPr lang="en-US" dirty="0" err="1" smtClean="0"/>
              <a:t>Hardavellas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3420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5"/>
            <a:ext cx="8229600" cy="765175"/>
          </a:xfrm>
          <a:prstGeom prst="rect">
            <a:avLst/>
          </a:prstGeom>
        </p:spPr>
        <p:txBody>
          <a:bodyPr lIns="91438" tIns="45719" rIns="91438" bIns="45719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FF"/>
                </a:solidFill>
              </a:rPr>
              <a:t>Memory bandwidth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793381"/>
            <a:ext cx="8208912" cy="57319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09234" y="6499621"/>
            <a:ext cx="1398661" cy="3847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dirty="0" smtClean="0"/>
              <a:t>© Karl Rupp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4850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5"/>
            <a:ext cx="8229600" cy="765175"/>
          </a:xfrm>
          <a:prstGeom prst="rect">
            <a:avLst/>
          </a:prstGeom>
        </p:spPr>
        <p:txBody>
          <a:bodyPr lIns="91438" tIns="45719" rIns="91438" bIns="45719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FF"/>
                </a:solidFill>
              </a:rPr>
              <a:t>Balance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FF"/>
                </a:solidFill>
              </a:rPr>
              <a:t>Flops per Byte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862335"/>
            <a:ext cx="8316416" cy="58070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09234" y="6499621"/>
            <a:ext cx="1398661" cy="3847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dirty="0" smtClean="0"/>
              <a:t>© Karl Rupp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1031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1"/>
          <p:cNvSpPr txBox="1">
            <a:spLocks/>
          </p:cNvSpPr>
          <p:nvPr/>
        </p:nvSpPr>
        <p:spPr bwMode="auto">
          <a:xfrm>
            <a:off x="688895" y="2924953"/>
            <a:ext cx="77724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8" rIns="91424" bIns="45718" numCol="1" anchor="t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chemeClr val="tx2"/>
                </a:solidFill>
                <a:latin typeface="+mj-lt"/>
                <a:ea typeface="Arial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defTabSz="914218"/>
            <a:r>
              <a:rPr lang="ru-RU" kern="0" dirty="0" smtClean="0">
                <a:solidFill>
                  <a:srgbClr val="000000"/>
                </a:solidFill>
                <a:latin typeface="Arial"/>
              </a:rPr>
              <a:t>А зачем нужны суперкомпьютеры?</a:t>
            </a:r>
            <a:endParaRPr lang="ru-RU" kern="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0038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599</Words>
  <Application>Microsoft Macintosh PowerPoint</Application>
  <PresentationFormat>Экран (4:3)</PresentationFormat>
  <Paragraphs>138</Paragraphs>
  <Slides>38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38</vt:i4>
      </vt:variant>
    </vt:vector>
  </HeadingPairs>
  <TitlesOfParts>
    <vt:vector size="41" baseType="lpstr"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VASP: GaAs benchmark with 80 atoms</vt:lpstr>
      <vt:lpstr>Презентация PowerPoint</vt:lpstr>
      <vt:lpstr>VASP: GaAs benchmark with 80 atoms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Vlad</dc:creator>
  <cp:lastModifiedBy>Vlad</cp:lastModifiedBy>
  <cp:revision>71</cp:revision>
  <dcterms:created xsi:type="dcterms:W3CDTF">2019-03-28T06:07:38Z</dcterms:created>
  <dcterms:modified xsi:type="dcterms:W3CDTF">2019-04-15T14:35:23Z</dcterms:modified>
</cp:coreProperties>
</file>