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7.xml" ContentType="application/vnd.openxmlformats-officedocument.themeOverride+xml"/>
  <Override PartName="/ppt/charts/chart20.xml" ContentType="application/vnd.openxmlformats-officedocument.drawingml.chart+xml"/>
  <Override PartName="/ppt/theme/themeOverride8.xml" ContentType="application/vnd.openxmlformats-officedocument.themeOverride+xml"/>
  <Override PartName="/ppt/charts/chart21.xml" ContentType="application/vnd.openxmlformats-officedocument.drawingml.chart+xml"/>
  <Override PartName="/ppt/theme/themeOverride9.xml" ContentType="application/vnd.openxmlformats-officedocument.themeOverr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theme/themeOverride10.xml" ContentType="application/vnd.openxmlformats-officedocument.themeOverride+xml"/>
  <Override PartName="/ppt/charts/chart3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charts/colors21.xml" ContentType="application/vnd.ms-office.chartcolorstyle+xml"/>
  <Override PartName="/ppt/charts/style21.xml" ContentType="application/vnd.ms-office.chartstyle+xml"/>
  <Override PartName="/ppt/charts/colors22.xml" ContentType="application/vnd.ms-office.chartcolorstyle+xml"/>
  <Override PartName="/ppt/charts/style22.xml" ContentType="application/vnd.ms-office.chartstyle+xml"/>
  <Override PartName="/ppt/charts/colors23.xml" ContentType="application/vnd.ms-office.chartcolorstyle+xml"/>
  <Override PartName="/ppt/charts/style23.xml" ContentType="application/vnd.ms-office.chartstyle+xml"/>
  <Override PartName="/ppt/charts/colors24.xml" ContentType="application/vnd.ms-office.chartcolorstyle+xml"/>
  <Override PartName="/ppt/charts/style24.xml" ContentType="application/vnd.ms-office.chartstyle+xml"/>
  <Override PartName="/ppt/charts/colors25.xml" ContentType="application/vnd.ms-office.chartcolorstyle+xml"/>
  <Override PartName="/ppt/charts/style25.xml" ContentType="application/vnd.ms-office.chartstyle+xml"/>
  <Override PartName="/ppt/charts/colors26.xml" ContentType="application/vnd.ms-office.chartcolorstyle+xml"/>
  <Override PartName="/ppt/charts/style26.xml" ContentType="application/vnd.ms-office.chartstyle+xml"/>
  <Override PartName="/ppt/charts/colors27.xml" ContentType="application/vnd.ms-office.chartcolorstyle+xml"/>
  <Override PartName="/ppt/charts/style27.xml" ContentType="application/vnd.ms-office.chartstyle+xml"/>
  <Override PartName="/ppt/charts/colors28.xml" ContentType="application/vnd.ms-office.chartcolorstyle+xml"/>
  <Override PartName="/ppt/charts/style28.xml" ContentType="application/vnd.ms-office.chartstyle+xml"/>
  <Override PartName="/ppt/charts/colors29.xml" ContentType="application/vnd.ms-office.chartcolorstyle+xml"/>
  <Override PartName="/ppt/charts/style29.xml" ContentType="application/vnd.ms-office.chartstyle+xml"/>
  <Override PartName="/ppt/charts/colors30.xml" ContentType="application/vnd.ms-office.chartcolorstyle+xml"/>
  <Override PartName="/ppt/charts/style30.xml" ContentType="application/vnd.ms-office.chartstyle+xml"/>
  <Override PartName="/ppt/charts/colors31.xml" ContentType="application/vnd.ms-office.chartcolorstyle+xml"/>
  <Override PartName="/ppt/charts/style31.xml" ContentType="application/vnd.ms-office.chartstyle+xml"/>
  <Override PartName="/ppt/charts/colors32.xml" ContentType="application/vnd.ms-office.chartcolorstyle+xml"/>
  <Override PartName="/ppt/charts/style32.xml" ContentType="application/vnd.ms-office.chartstyle+xml"/>
  <Override PartName="/ppt/charts/colors33.xml" ContentType="application/vnd.ms-office.chartcolorstyle+xml"/>
  <Override PartName="/ppt/charts/style33.xml" ContentType="application/vnd.ms-office.chartstyle+xml"/>
  <Override PartName="/ppt/charts/colors34.xml" ContentType="application/vnd.ms-office.chartcolorstyle+xml"/>
  <Override PartName="/ppt/charts/style34.xml" ContentType="application/vnd.ms-office.chartstyle+xml"/>
  <Override PartName="/ppt/charts/colors35.xml" ContentType="application/vnd.ms-office.chartcolorstyle+xml"/>
  <Override PartName="/ppt/charts/style35.xml" ContentType="application/vnd.ms-office.chartstyle+xml"/>
  <Override PartName="/ppt/charts/colors36.xml" ContentType="application/vnd.ms-office.chartcolorstyle+xml"/>
  <Override PartName="/ppt/charts/style36.xml" ContentType="application/vnd.ms-office.chartstyle+xml"/>
  <Override PartName="/ppt/charts/colors37.xml" ContentType="application/vnd.ms-office.chartcolorstyle+xml"/>
  <Override PartName="/ppt/charts/style37.xml" ContentType="application/vnd.ms-office.chartstyle+xml"/>
  <Override PartName="/ppt/charts/colors38.xml" ContentType="application/vnd.ms-office.chartcolorstyle+xml"/>
  <Override PartName="/ppt/charts/style38.xml" ContentType="application/vnd.ms-office.chartstyle+xml"/>
  <Override PartName="/ppt/charts/colors39.xml" ContentType="application/vnd.ms-office.chartcolorstyle+xml"/>
  <Override PartName="/ppt/charts/style39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62" r:id="rId4"/>
    <p:sldId id="267" r:id="rId5"/>
    <p:sldId id="268" r:id="rId6"/>
    <p:sldId id="259" r:id="rId7"/>
    <p:sldId id="265" r:id="rId8"/>
    <p:sldId id="260" r:id="rId9"/>
    <p:sldId id="261" r:id="rId10"/>
    <p:sldId id="264" r:id="rId11"/>
    <p:sldId id="263" r:id="rId12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66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5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ColorStyle" Target="colors19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7.xml"/><Relationship Id="rId4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8.xml"/><Relationship Id="rId4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ColorStyle" Target="colors21.xml"/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9.xml"/><Relationship Id="rId4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32.xml"/><Relationship Id="rId2" Type="http://schemas.microsoft.com/office/2011/relationships/chartColorStyle" Target="colors32.xml"/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37.xml"/><Relationship Id="rId2" Type="http://schemas.microsoft.com/office/2011/relationships/chartColorStyle" Target="colors37.xml"/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ColorStyle" Target="colors38.xml"/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10.xml"/><Relationship Id="rId4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39.xml"/><Relationship Id="rId2" Type="http://schemas.microsoft.com/office/2011/relationships/chartColorStyle" Target="colors39.xml"/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6156677035885"/>
          <c:y val="0.5071029029297025"/>
          <c:w val="9.0153524608376848E-2"/>
          <c:h val="0.20492044672225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Бакалавры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Специалисты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Магистры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2"/>
                </a:solidFill>
              </a:rPr>
              <a:t>ПМ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54864984207281"/>
          <c:y val="0.74516442617486944"/>
          <c:w val="0.31808898214741343"/>
          <c:h val="0.137882383666795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bg2"/>
                </a:solidFill>
              </a:rPr>
              <a:t>КБ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5977715244946"/>
          <c:y val="0.74906018085293657"/>
          <c:w val="0.22140244743052234"/>
          <c:h val="0.140628329611888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bg2"/>
                </a:solidFill>
              </a:rPr>
              <a:t>ИТиСС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ГАС!$B$38:$B$40</c:f>
              <c:numCache>
                <c:formatCode>General</c:formatCode>
                <c:ptCount val="3"/>
                <c:pt idx="0">
                  <c:v>222</c:v>
                </c:pt>
                <c:pt idx="1">
                  <c:v>165</c:v>
                </c:pt>
                <c:pt idx="2">
                  <c:v>30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bg2"/>
                </a:solidFill>
              </a:rPr>
              <a:t>ИВТ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ГАС!$B$41:$B$43</c:f>
              <c:numCache>
                <c:formatCode>General</c:formatCode>
                <c:ptCount val="3"/>
                <c:pt idx="0">
                  <c:v>428</c:v>
                </c:pt>
                <c:pt idx="1">
                  <c:v>287</c:v>
                </c:pt>
                <c:pt idx="2">
                  <c:v>14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bg2"/>
                </a:solidFill>
              </a:rPr>
              <a:t>ПМ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ГАС!$B$47:$B$49</c:f>
              <c:numCache>
                <c:formatCode>General</c:formatCode>
                <c:ptCount val="3"/>
                <c:pt idx="0">
                  <c:v>325</c:v>
                </c:pt>
                <c:pt idx="1">
                  <c:v>151</c:v>
                </c:pt>
                <c:pt idx="2">
                  <c:v>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bg2"/>
                </a:solidFill>
              </a:rPr>
              <a:t>КБ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ГАС!$B$53:$B$55</c:f>
              <c:numCache>
                <c:formatCode>General</c:formatCode>
                <c:ptCount val="3"/>
                <c:pt idx="0">
                  <c:v>136</c:v>
                </c:pt>
                <c:pt idx="1">
                  <c:v>80</c:v>
                </c:pt>
                <c:pt idx="2">
                  <c:v>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6156677035885"/>
          <c:y val="0.5071029029297025"/>
          <c:w val="9.0153524608376848E-2"/>
          <c:h val="0.20492044672225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Магистры</a:t>
            </a:r>
          </a:p>
        </c:rich>
      </c:tx>
      <c:layout>
        <c:manualLayout>
          <c:xMode val="edge"/>
          <c:yMode val="edge"/>
          <c:x val="0.32592151596682495"/>
          <c:y val="3.767336794471012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Бакалавры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Специалисты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Магистры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Инжиниринг</a:t>
            </a:r>
            <a:r>
              <a:rPr lang="ru-RU" b="1" baseline="0" dirty="0">
                <a:solidFill>
                  <a:schemeClr val="bg2"/>
                </a:solidFill>
              </a:rPr>
              <a:t> в электронике</a:t>
            </a:r>
            <a:endParaRPr lang="ru-RU" b="1" dirty="0">
              <a:solidFill>
                <a:schemeClr val="bg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888888888888889E-3"/>
          <c:y val="0.26634076990376204"/>
          <c:w val="0.81388888888888888"/>
          <c:h val="0.57479476523767858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Прикладная физика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Компьютерные системы и сети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ГАС!$B$59:$B$60</c:f>
              <c:numCache>
                <c:formatCode>General</c:formatCode>
                <c:ptCount val="2"/>
                <c:pt idx="0">
                  <c:v>106</c:v>
                </c:pt>
                <c:pt idx="1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465663113762477"/>
          <c:y val="0.78943507160789317"/>
          <c:w val="0.13528784258205606"/>
          <c:h val="0.10483759772103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2"/>
                </a:solidFill>
              </a:rPr>
              <a:t>Инжиниринг в электронике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ГАС!$B$56:$B$58</c:f>
              <c:numCache>
                <c:formatCode>General</c:formatCode>
                <c:ptCount val="3"/>
                <c:pt idx="0">
                  <c:v>57</c:v>
                </c:pt>
                <c:pt idx="1">
                  <c:v>47</c:v>
                </c:pt>
                <c:pt idx="2">
                  <c:v>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err="1">
                <a:solidFill>
                  <a:schemeClr val="bg2"/>
                </a:solidFill>
              </a:rPr>
              <a:t>МММиКТ</a:t>
            </a:r>
            <a:endParaRPr lang="ru-RU" b="1" dirty="0">
              <a:solidFill>
                <a:schemeClr val="bg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ГАС!$B$62:$B$63</c:f>
              <c:numCache>
                <c:formatCode>General</c:formatCode>
                <c:ptCount val="2"/>
                <c:pt idx="0">
                  <c:v>35</c:v>
                </c:pt>
                <c:pt idx="1">
                  <c:v>21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Магистры</a:t>
            </a:r>
          </a:p>
        </c:rich>
      </c:tx>
      <c:layout>
        <c:manualLayout>
          <c:xMode val="edge"/>
          <c:yMode val="edge"/>
          <c:x val="0.32592151596682495"/>
          <c:y val="3.767336794471012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Прикладная физика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ГАС!$B$65:$B$66</c:f>
              <c:numCache>
                <c:formatCode>General</c:formatCode>
                <c:ptCount val="2"/>
                <c:pt idx="0">
                  <c:v>20</c:v>
                </c:pt>
                <c:pt idx="1">
                  <c:v>12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Системы управления и обработки информации в инженерии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ГАС!$B$68:$B$70</c:f>
              <c:numCache>
                <c:formatCode>General</c:formatCode>
                <c:ptCount val="3"/>
                <c:pt idx="0">
                  <c:v>38</c:v>
                </c:pt>
                <c:pt idx="1">
                  <c:v>25</c:v>
                </c:pt>
                <c:pt idx="2">
                  <c:v>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Материалы. Приборы. </a:t>
            </a:r>
            <a:r>
              <a:rPr lang="ru-RU" b="1" dirty="0" err="1">
                <a:solidFill>
                  <a:schemeClr val="bg2"/>
                </a:solidFill>
              </a:rPr>
              <a:t>Нанотехнологии</a:t>
            </a:r>
            <a:endParaRPr lang="ru-RU" b="1" dirty="0">
              <a:solidFill>
                <a:schemeClr val="bg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9.2557136470832663E-2"/>
                  <c:y val="-7.1915640630508704E-2"/>
                </c:manualLayout>
              </c:layout>
              <c:tx>
                <c:rich>
                  <a:bodyPr/>
                  <a:lstStyle/>
                  <a:p>
                    <a:fld id="{6224DADB-3298-42D3-ACC3-D8DD237E330F}" type="VALUE">
                      <a:rPr lang="en-US" b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FECE4EE-E45E-4C72-AD6D-971EA36BC45C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ГАС!$B$50:$B$52</c:f>
              <c:numCache>
                <c:formatCode>General</c:formatCode>
                <c:ptCount val="3"/>
                <c:pt idx="0">
                  <c:v>18</c:v>
                </c:pt>
                <c:pt idx="1">
                  <c:v>9</c:v>
                </c:pt>
                <c:pt idx="2">
                  <c:v>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665134B-AE35-4CCB-A05C-E4C0DEF5A55A}" type="CATEGORYNAME">
                      <a:rPr lang="en-US">
                        <a:solidFill>
                          <a:schemeClr val="bg2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en-US" baseline="0" dirty="0">
                        <a:solidFill>
                          <a:schemeClr val="bg2"/>
                        </a:solidFill>
                      </a:rPr>
                      <a:t>; </a:t>
                    </a:r>
                    <a:fld id="{AFB9C0F7-0F77-4952-9923-E7CDAC5CC5AF}" type="VALUE">
                      <a:rPr lang="en-US" baseline="0">
                        <a:solidFill>
                          <a:schemeClr val="bg2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aseline="0" dirty="0">
                      <a:solidFill>
                        <a:schemeClr val="bg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30C8C0E-3431-4C5F-9D64-C5795D6C49C2}" type="CATEGORYNAME">
                      <a:rPr lang="en-US">
                        <a:solidFill>
                          <a:schemeClr val="bg2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en-US" baseline="0" dirty="0">
                        <a:solidFill>
                          <a:schemeClr val="bg2"/>
                        </a:solidFill>
                      </a:rPr>
                      <a:t>; </a:t>
                    </a:r>
                    <a:fld id="{4D42A8A6-F07B-4CC2-8E2B-D1BDB6A34B00}" type="VALUE">
                      <a:rPr lang="en-US" baseline="0">
                        <a:solidFill>
                          <a:schemeClr val="bg2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aseline="0" dirty="0">
                      <a:solidFill>
                        <a:schemeClr val="bg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55BBA2F-C980-40A9-BC96-8EA2E2D7CE2F}" type="CATEGORYNAME">
                      <a:rPr lang="en-US" b="1">
                        <a:solidFill>
                          <a:schemeClr val="bg2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en-US" b="1" baseline="0" dirty="0">
                        <a:solidFill>
                          <a:schemeClr val="bg2"/>
                        </a:solidFill>
                      </a:rPr>
                      <a:t>; </a:t>
                    </a:r>
                    <a:fld id="{AC2B7842-FA1A-4251-8612-7470C73C3A21}" type="VALUE">
                      <a:rPr lang="en-US" b="1" baseline="0">
                        <a:solidFill>
                          <a:schemeClr val="bg2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="1" baseline="0" dirty="0">
                      <a:solidFill>
                        <a:schemeClr val="bg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574E709-8F71-4957-9439-9596E70A37DE}" type="CATEGORYNAME">
                      <a:rPr lang="en-US">
                        <a:solidFill>
                          <a:schemeClr val="bg2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en-US" baseline="0" dirty="0">
                        <a:solidFill>
                          <a:schemeClr val="bg2"/>
                        </a:solidFill>
                      </a:rPr>
                      <a:t>;</a:t>
                    </a:r>
                    <a:r>
                      <a:rPr lang="en-US" baseline="0" dirty="0"/>
                      <a:t> </a:t>
                    </a:r>
                    <a:fld id="{14105119-A4E3-44FD-BA91-1F3A80FE83EB}" type="VALUE">
                      <a:rPr lang="en-US" baseline="0">
                        <a:solidFill>
                          <a:schemeClr val="bg2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соцстипендия!$C$3:$C$6</c:f>
              <c:numCache>
                <c:formatCode>General</c:formatCode>
                <c:ptCount val="4"/>
                <c:pt idx="0">
                  <c:v>108</c:v>
                </c:pt>
                <c:pt idx="1">
                  <c:v>7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937034889781793E-2"/>
          <c:y val="8.0929804359038945E-2"/>
          <c:w val="0.93612593022043644"/>
          <c:h val="0.8952673120059495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A082261F-4A7F-488A-BC24-706133A81411}" type="CATEGORYNAME">
                      <a:rPr lang="en-US" b="1">
                        <a:solidFill>
                          <a:schemeClr val="bg2"/>
                        </a:solidFill>
                      </a:rPr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en-US" b="1" baseline="0" dirty="0">
                        <a:solidFill>
                          <a:schemeClr val="bg2"/>
                        </a:solidFill>
                      </a:rPr>
                      <a:t>; </a:t>
                    </a:r>
                    <a:fld id="{168D3BEE-64C7-44F1-82DB-32A89A52938F}" type="VALUE">
                      <a:rPr lang="en-US" b="1" baseline="0">
                        <a:solidFill>
                          <a:schemeClr val="bg2"/>
                        </a:solidFill>
                      </a:rPr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="1" baseline="0" dirty="0">
                      <a:solidFill>
                        <a:schemeClr val="bg2"/>
                      </a:solidFill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D19A367E-6C17-40FF-94A4-6171902EC0A3}" type="CATEGORYNAME">
                      <a:rPr lang="en-US" b="1">
                        <a:solidFill>
                          <a:schemeClr val="bg2"/>
                        </a:solidFill>
                      </a:rPr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en-US" b="1" baseline="0" dirty="0">
                        <a:solidFill>
                          <a:schemeClr val="bg2"/>
                        </a:solidFill>
                      </a:rPr>
                      <a:t>; </a:t>
                    </a:r>
                    <a:fld id="{072DD3F7-F532-4B3C-A139-A6AF6990C68F}" type="VALUE">
                      <a:rPr lang="en-US" b="1" baseline="0">
                        <a:solidFill>
                          <a:schemeClr val="bg2"/>
                        </a:solidFill>
                      </a:rPr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="1" baseline="0" dirty="0">
                      <a:solidFill>
                        <a:schemeClr val="bg2"/>
                      </a:solidFill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0010A7AF-85C2-4A97-B285-3A6DF6B328AF}" type="CATEGORYNAME">
                      <a:rPr lang="en-US" b="1">
                        <a:solidFill>
                          <a:schemeClr val="bg2"/>
                        </a:solidFill>
                      </a:rPr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en-US" b="1" baseline="0" dirty="0">
                        <a:solidFill>
                          <a:schemeClr val="bg2"/>
                        </a:solidFill>
                      </a:rPr>
                      <a:t>; </a:t>
                    </a:r>
                    <a:fld id="{01FFA173-AEAF-43BC-8323-F242391FD510}" type="VALUE">
                      <a:rPr lang="en-US" b="1" baseline="0">
                        <a:solidFill>
                          <a:schemeClr val="bg2"/>
                        </a:solidFill>
                      </a:rPr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="1" baseline="0" dirty="0">
                      <a:solidFill>
                        <a:schemeClr val="bg2"/>
                      </a:solidFill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B3BA3168-3A55-471D-BB15-5C86F24821DE}" type="CATEGORYNAME">
                      <a:rPr lang="en-US" b="1">
                        <a:solidFill>
                          <a:schemeClr val="bg2"/>
                        </a:solidFill>
                      </a:rPr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en-US" b="1" baseline="0" dirty="0">
                        <a:solidFill>
                          <a:schemeClr val="bg2"/>
                        </a:solidFill>
                      </a:rPr>
                      <a:t>; </a:t>
                    </a:r>
                    <a:fld id="{D6B95D6D-A738-400F-95E6-51A094EB7F60}" type="VALUE">
                      <a:rPr lang="en-US" b="1" baseline="0">
                        <a:solidFill>
                          <a:schemeClr val="bg2"/>
                        </a:solidFill>
                      </a:rPr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="1" baseline="0" dirty="0">
                      <a:solidFill>
                        <a:schemeClr val="bg2"/>
                      </a:solidFill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8.8714316021646825E-2"/>
                  <c:y val="0.1049474762196072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C92C9719-93DF-496D-8E06-B1A4041C8469}" type="CATEGORYNAME">
                      <a:rPr lang="en-US" b="1">
                        <a:solidFill>
                          <a:schemeClr val="bg2"/>
                        </a:solidFill>
                      </a:rPr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en-US" b="1" baseline="0" dirty="0">
                        <a:solidFill>
                          <a:schemeClr val="bg2"/>
                        </a:solidFill>
                      </a:rPr>
                      <a:t>; </a:t>
                    </a:r>
                    <a:fld id="{54D7A22D-5E27-4024-AFFD-C38EC2135032}" type="VALUE">
                      <a:rPr lang="en-US" b="1" baseline="0">
                        <a:solidFill>
                          <a:schemeClr val="bg2"/>
                        </a:solidFill>
                      </a:rPr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="1" baseline="0" dirty="0">
                      <a:solidFill>
                        <a:schemeClr val="bg2"/>
                      </a:solidFill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ПГАС!$B$4:$B$8</c:f>
              <c:numCache>
                <c:formatCode>General</c:formatCode>
                <c:ptCount val="5"/>
                <c:pt idx="0">
                  <c:v>8</c:v>
                </c:pt>
                <c:pt idx="1">
                  <c:v>24</c:v>
                </c:pt>
                <c:pt idx="2">
                  <c:v>19</c:v>
                </c:pt>
                <c:pt idx="3">
                  <c:v>0</c:v>
                </c:pt>
                <c:pt idx="4">
                  <c:v>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fld id="{E9C944C7-3CD1-4EFA-A856-083227B3BEA2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матпомощь!$C$4:$C$10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39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730AB3-9928-442B-AE45-D6773A26E21B}" type="CATEGORYNAME">
                      <a:rPr lang="en-US">
                        <a:solidFill>
                          <a:schemeClr val="bg2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en-US" baseline="0" dirty="0">
                        <a:solidFill>
                          <a:schemeClr val="bg2"/>
                        </a:solidFill>
                      </a:rPr>
                      <a:t>; </a:t>
                    </a:r>
                    <a:fld id="{5C73289E-569F-4A85-8BB7-8545772B343D}" type="VALUE">
                      <a:rPr lang="en-US" baseline="0">
                        <a:solidFill>
                          <a:schemeClr val="bg2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aseline="0" dirty="0">
                      <a:solidFill>
                        <a:schemeClr val="bg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0AFE137-101E-4712-BE2D-BF83BB883E11}" type="CATEGORYNAME">
                      <a:rPr lang="en-US">
                        <a:solidFill>
                          <a:schemeClr val="bg2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en-US" baseline="0" dirty="0">
                        <a:solidFill>
                          <a:schemeClr val="bg2"/>
                        </a:solidFill>
                      </a:rPr>
                      <a:t>; </a:t>
                    </a:r>
                    <a:fld id="{8891C25C-8C99-46AA-B325-2FFED648F691}" type="VALUE">
                      <a:rPr lang="en-US" baseline="0">
                        <a:solidFill>
                          <a:schemeClr val="bg2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aseline="0" dirty="0">
                      <a:solidFill>
                        <a:schemeClr val="bg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23A9728-C758-490F-916C-D980E9A1E07A}" type="CATEGORYNAME">
                      <a:rPr lang="en-US" b="1">
                        <a:solidFill>
                          <a:schemeClr val="bg2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en-US" b="1" baseline="0" dirty="0">
                        <a:solidFill>
                          <a:schemeClr val="bg2"/>
                        </a:solidFill>
                      </a:rPr>
                      <a:t>; </a:t>
                    </a:r>
                    <a:fld id="{9F653C9A-7B93-4325-8A6B-DEA353895C07}" type="VALUE">
                      <a:rPr lang="en-US" b="1" baseline="0">
                        <a:solidFill>
                          <a:schemeClr val="bg2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="1" baseline="0" dirty="0">
                      <a:solidFill>
                        <a:schemeClr val="bg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9F246A2-06C9-493D-957D-92230B258A5C}" type="CATEGORYNAME">
                      <a:rPr lang="en-US">
                        <a:solidFill>
                          <a:schemeClr val="bg2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en-US" baseline="0" dirty="0">
                        <a:solidFill>
                          <a:schemeClr val="bg2"/>
                        </a:solidFill>
                      </a:rPr>
                      <a:t>; </a:t>
                    </a:r>
                    <a:fld id="{ED6E3AC8-813F-4C81-BAF0-F0EA597A77BD}" type="VALUE">
                      <a:rPr lang="en-US" baseline="0">
                        <a:solidFill>
                          <a:schemeClr val="bg2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aseline="0" dirty="0">
                      <a:solidFill>
                        <a:schemeClr val="bg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A3BFBF-864D-4210-AA52-4DEF9CD87750}" type="CATEGORYNAME">
                      <a:rPr lang="en-US">
                        <a:solidFill>
                          <a:schemeClr val="bg2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en-US" baseline="0" dirty="0">
                        <a:solidFill>
                          <a:schemeClr val="bg2"/>
                        </a:solidFill>
                      </a:rPr>
                      <a:t>; </a:t>
                    </a:r>
                    <a:fld id="{B1037F4A-EFF9-4565-A1A2-35CF424FF25F}" type="VALUE">
                      <a:rPr lang="en-US" baseline="0">
                        <a:solidFill>
                          <a:schemeClr val="bg2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aseline="0" dirty="0">
                      <a:solidFill>
                        <a:schemeClr val="bg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BA1BD49-EED3-435E-AA0E-5FED6E353C6A}" type="CATEGORYNAME">
                      <a:rPr lang="en-US">
                        <a:solidFill>
                          <a:schemeClr val="bg2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en-US" baseline="0" dirty="0">
                        <a:solidFill>
                          <a:schemeClr val="bg2"/>
                        </a:solidFill>
                      </a:rPr>
                      <a:t>; </a:t>
                    </a:r>
                    <a:fld id="{ECCC8672-C059-4317-A55B-CABB7BBE8FBF}" type="VALUE">
                      <a:rPr lang="en-US" baseline="0">
                        <a:solidFill>
                          <a:schemeClr val="bg2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aseline="0" dirty="0">
                      <a:solidFill>
                        <a:schemeClr val="bg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8C9AB87-F7BF-4113-AEA6-CC9A8C54BB5D}" type="CATEGORYNAME">
                      <a:rPr lang="en-US">
                        <a:solidFill>
                          <a:schemeClr val="bg2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en-US" baseline="0" dirty="0">
                        <a:solidFill>
                          <a:schemeClr val="bg2"/>
                        </a:solidFill>
                      </a:rPr>
                      <a:t>; </a:t>
                    </a:r>
                    <a:fld id="{0EB10074-0C90-44E3-8DF4-00E9EFFEAE40}" type="VALUE">
                      <a:rPr lang="en-US" baseline="0">
                        <a:solidFill>
                          <a:schemeClr val="bg2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aseline="0" dirty="0">
                      <a:solidFill>
                        <a:schemeClr val="bg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дотация!$I$6:$I$12</c:f>
              <c:numCache>
                <c:formatCode>General</c:formatCode>
                <c:ptCount val="7"/>
                <c:pt idx="0">
                  <c:v>4</c:v>
                </c:pt>
                <c:pt idx="1">
                  <c:v>8</c:v>
                </c:pt>
                <c:pt idx="2">
                  <c:v>11</c:v>
                </c:pt>
                <c:pt idx="3">
                  <c:v>6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2"/>
                </a:solidFill>
              </a:rPr>
              <a:t>Магистры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AEDF586-803F-446C-BDE1-268368127A83}" type="CATEGORYNAME">
                      <a:rPr lang="en-US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en-US" baseline="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</a:rPr>
                      <a:t>; </a:t>
                    </a:r>
                    <a:fld id="{DB00951A-6F61-4909-8CCE-B79A3220A953}" type="VALUE">
                      <a:rPr lang="en-US" baseline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aseline="0" dirty="0">
                      <a:solidFill>
                        <a:schemeClr val="accent4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47B7A10-134A-46D6-B72D-C908F84D425B}" type="CATEGORYNAME">
                      <a:rPr lang="en-US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en-US" baseline="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</a:rPr>
                      <a:t>; </a:t>
                    </a:r>
                    <a:fld id="{9FF2E168-E42D-4C18-93F1-B557714B0543}" type="VALUE">
                      <a:rPr lang="en-US" baseline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aseline="0" dirty="0">
                      <a:solidFill>
                        <a:schemeClr val="accent4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контингент!$C$23:$C$24</c:f>
              <c:numCache>
                <c:formatCode>General</c:formatCode>
                <c:ptCount val="2"/>
                <c:pt idx="0">
                  <c:v>273</c:v>
                </c:pt>
                <c:pt idx="1">
                  <c:v>42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2"/>
                </a:solidFill>
              </a:rPr>
              <a:t>Бакалавры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8.4335061206004657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F8B8ED-AB87-4FAE-B74E-4B59E84A4937}" type="CATEGORYNAME">
                      <a:rPr lang="en-US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en-US" baseline="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</a:rPr>
                      <a:t>; </a:t>
                    </a:r>
                    <a:fld id="{76981B8C-91FA-46F7-AB3D-4CF71E4BE65D}" type="VALUE">
                      <a:rPr lang="en-US" baseline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aseline="0" dirty="0">
                      <a:solidFill>
                        <a:schemeClr val="accent4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02C2A4-A24D-4951-8D39-728BE1D81BF4}" type="CATEGORYNAME">
                      <a:rPr lang="en-US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en-US" baseline="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</a:rPr>
                      <a:t>; </a:t>
                    </a:r>
                    <a:fld id="{4057837F-9678-489B-A781-408D8D277181}" type="VALUE">
                      <a:rPr lang="en-US" baseline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aseline="0" dirty="0">
                      <a:solidFill>
                        <a:schemeClr val="accent4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контингент!$C$10:$C$11</c:f>
              <c:numCache>
                <c:formatCode>General</c:formatCode>
                <c:ptCount val="2"/>
                <c:pt idx="0">
                  <c:v>975</c:v>
                </c:pt>
                <c:pt idx="1">
                  <c:v>296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2"/>
                </a:solidFill>
              </a:rPr>
              <a:t>Специалисты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B9D027-713B-4881-AE22-CD3967895A44}" type="CATEGORYNAME">
                      <a:rPr lang="en-US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en-US" baseline="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</a:rPr>
                      <a:t>; </a:t>
                    </a:r>
                    <a:fld id="{90BEFB6F-3E54-4861-AF0F-7EFF532565A0}" type="VALUE">
                      <a:rPr lang="en-US" baseline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aseline="0" dirty="0">
                      <a:solidFill>
                        <a:schemeClr val="accent4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5E4F9E-07BA-4D70-85D2-6C50A8A20D2E}" type="CATEGORYNAME">
                      <a:rPr lang="en-US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en-US" baseline="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</a:rPr>
                      <a:t>; </a:t>
                    </a:r>
                    <a:fld id="{E6335CBE-BB41-40F9-BC25-57E8849DF758}" type="VALUE">
                      <a:rPr lang="en-US" baseline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aseline="0" dirty="0">
                      <a:solidFill>
                        <a:schemeClr val="accent4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контингент!$C$14:$C$15</c:f>
              <c:numCache>
                <c:formatCode>General</c:formatCode>
                <c:ptCount val="2"/>
                <c:pt idx="0">
                  <c:v>136</c:v>
                </c:pt>
                <c:pt idx="1">
                  <c:v>109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6156677035885"/>
          <c:y val="0.5071029029297025"/>
          <c:w val="9.0153524608376848E-2"/>
          <c:h val="0.20492044672225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Магистры</a:t>
            </a:r>
          </a:p>
        </c:rich>
      </c:tx>
      <c:layout>
        <c:manualLayout>
          <c:xMode val="edge"/>
          <c:yMode val="edge"/>
          <c:x val="0.32592151596682495"/>
          <c:y val="3.767336794471012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dirty="0" smtClean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 smtClean="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 smtClean="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 smtClean="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 smtClean="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 smtClean="0"/>
            </a:p>
          </p:txBody>
        </p:sp>
      </p:grp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latin typeface="Arial" panose="020B0604020202020204" pitchFamily="34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7CEA9F-D572-4435-854E-0BE3466E6F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7247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82A4E-B6A5-4000-A1FF-C173BFC17A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7850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9AACA-5152-40CC-9AA4-BED3B95CB34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27867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54E10-8C8F-47AB-A5FA-C00328DDD54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46890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CD0B6-085C-465C-9889-13EECCAB9E2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59757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383A-1A90-4628-BDE6-255DFFB46A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8594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B53E9-106A-4925-B24D-2A816DC8B56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8948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14A11-85DA-4112-AB8C-D6DC6212D73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1831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7F5E-8269-49E5-9E4C-3FEFE556602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58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B199-D64D-463F-8A71-C9DBD5C6179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5960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F32C0-EF41-4AA2-8453-AC705DE23DA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4512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7CDC8-D4F4-472F-9E9F-DA4023C7AD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870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775A-CB18-4339-87B3-8321AE5BF8D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4104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A9D7-DBF9-4FF1-865F-81005D486A4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1144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ABF322-8068-4CB2-AA7D-1F3A5259157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 smtClean="0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 smtClean="0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 smtClean="0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13" Type="http://schemas.openxmlformats.org/officeDocument/2006/relationships/chart" Target="../charts/chart18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12" Type="http://schemas.openxmlformats.org/officeDocument/2006/relationships/chart" Target="../charts/chart17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1.xml"/><Relationship Id="rId11" Type="http://schemas.openxmlformats.org/officeDocument/2006/relationships/chart" Target="../charts/chart16.xml"/><Relationship Id="rId5" Type="http://schemas.openxmlformats.org/officeDocument/2006/relationships/chart" Target="../charts/chart10.xml"/><Relationship Id="rId10" Type="http://schemas.openxmlformats.org/officeDocument/2006/relationships/chart" Target="../charts/chart15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13" Type="http://schemas.openxmlformats.org/officeDocument/2006/relationships/chart" Target="../charts/chart30.xml"/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12" Type="http://schemas.openxmlformats.org/officeDocument/2006/relationships/chart" Target="../charts/chart29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3.xml"/><Relationship Id="rId11" Type="http://schemas.openxmlformats.org/officeDocument/2006/relationships/chart" Target="../charts/chart28.xml"/><Relationship Id="rId5" Type="http://schemas.openxmlformats.org/officeDocument/2006/relationships/chart" Target="../charts/chart22.xml"/><Relationship Id="rId15" Type="http://schemas.openxmlformats.org/officeDocument/2006/relationships/chart" Target="../charts/chart32.xml"/><Relationship Id="rId10" Type="http://schemas.openxmlformats.org/officeDocument/2006/relationships/chart" Target="../charts/chart27.xml"/><Relationship Id="rId4" Type="http://schemas.openxmlformats.org/officeDocument/2006/relationships/chart" Target="../charts/chart21.xml"/><Relationship Id="rId9" Type="http://schemas.openxmlformats.org/officeDocument/2006/relationships/chart" Target="../charts/chart26.xml"/><Relationship Id="rId14" Type="http://schemas.openxmlformats.org/officeDocument/2006/relationships/chart" Target="../charts/char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33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201863"/>
          </a:xfrm>
        </p:spPr>
        <p:txBody>
          <a:bodyPr/>
          <a:lstStyle/>
          <a:p>
            <a:pPr algn="ctr" eaLnBrk="1" hangingPunct="1"/>
            <a:r>
              <a:rPr lang="en-US" altLang="ru-RU" sz="2800" b="1" dirty="0" smtClean="0"/>
              <a:t/>
            </a:r>
            <a:br>
              <a:rPr lang="en-US" altLang="ru-RU" sz="2800" b="1" dirty="0" smtClean="0"/>
            </a:br>
            <a:r>
              <a:rPr lang="en-US" altLang="ru-RU" sz="2800" b="1" dirty="0" smtClean="0"/>
              <a:t/>
            </a:r>
            <a:br>
              <a:rPr lang="en-US" altLang="ru-RU" sz="2800" b="1" dirty="0" smtClean="0"/>
            </a:b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r>
              <a:rPr lang="ru-RU" altLang="ru-RU" sz="2800" b="1" dirty="0" smtClean="0"/>
              <a:t>О мерах по социальной поддержке </a:t>
            </a:r>
            <a:r>
              <a:rPr lang="en-US" altLang="ru-RU" sz="2800" b="1" dirty="0" smtClean="0"/>
              <a:t/>
            </a:r>
            <a:br>
              <a:rPr lang="en-US" altLang="ru-RU" sz="2800" b="1" dirty="0" smtClean="0"/>
            </a:br>
            <a:r>
              <a:rPr lang="ru-RU" altLang="ru-RU" sz="2800" b="1" dirty="0" smtClean="0"/>
              <a:t>студентов МИЭМ НИУ ВШЭ </a:t>
            </a:r>
            <a:r>
              <a:rPr lang="en-US" altLang="ru-RU" sz="2800" b="1" dirty="0" smtClean="0"/>
              <a:t/>
            </a:r>
            <a:br>
              <a:rPr lang="en-US" altLang="ru-RU" sz="2800" b="1" dirty="0" smtClean="0"/>
            </a:br>
            <a:r>
              <a:rPr lang="ru-RU" altLang="ru-RU" sz="2800" b="1" dirty="0" smtClean="0"/>
              <a:t>в 2017 /2018 учебном году</a:t>
            </a:r>
            <a:r>
              <a:rPr lang="en-US" altLang="ru-RU" sz="2800" b="1" dirty="0" smtClean="0"/>
              <a:t/>
            </a:r>
            <a:br>
              <a:rPr lang="en-US" altLang="ru-RU" sz="2800" b="1" dirty="0" smtClean="0"/>
            </a:br>
            <a:endParaRPr lang="ru-RU" altLang="ru-RU" sz="48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endParaRPr lang="ru-RU" altLang="ru-RU" sz="1600" dirty="0" smtClean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ru-RU" altLang="ru-RU" sz="1600" dirty="0" smtClean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60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Материалы к  заседанию Ученого Совета МИЭМ НИУ ВШЭ</a:t>
            </a:r>
          </a:p>
          <a:p>
            <a:pPr algn="ctr" eaLnBrk="1" hangingPunct="1"/>
            <a:r>
              <a:rPr lang="ru-RU" altLang="ru-RU" sz="160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06.03.2018г.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Зимний отдых студентов МИЭМ                               (санаторий «Удельная» </a:t>
            </a:r>
            <a:r>
              <a:rPr lang="ru-RU" sz="2400" dirty="0" smtClean="0"/>
              <a:t>(январь 2018г. - 12 студентов)</a:t>
            </a:r>
            <a:endParaRPr lang="ru-RU" sz="2400" dirty="0"/>
          </a:p>
        </p:txBody>
      </p:sp>
      <p:pic>
        <p:nvPicPr>
          <p:cNvPr id="4" name="Picture 2" descr="https://kmv-tur.org/sites/default/files/fasad_udelnaya_podmoskov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3188132" cy="17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multitour.ru/files/imgs/hotel_5725_49331_stolovaya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46800"/>
            <a:ext cx="3010214" cy="176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iri.ru/uploads/posts/moscow/14137256_86zfX2TrMi_eJ7fKm-g3fZ25v3VlebnoHNfZP_hABh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22" y="1946800"/>
            <a:ext cx="1881183" cy="250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f4.mylove.ru/SAQqSm8PO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40128"/>
            <a:ext cx="3692051" cy="245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0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3255963"/>
          </a:xfrm>
        </p:spPr>
        <p:txBody>
          <a:bodyPr/>
          <a:lstStyle/>
          <a:p>
            <a:pPr algn="ctr" eaLnBrk="1" hangingPunct="1"/>
            <a:r>
              <a:rPr lang="ru-RU" altLang="ru-RU" sz="2800" dirty="0" smtClean="0">
                <a:latin typeface="Arial" panose="020B0604020202020204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 smtClean="0"/>
              <a:t>Статистические данные</a:t>
            </a:r>
            <a:r>
              <a:rPr lang="ru-RU" altLang="ru-RU" dirty="0" smtClean="0"/>
              <a:t> </a:t>
            </a:r>
            <a:r>
              <a:rPr lang="ru-RU" altLang="ru-RU" sz="2400" b="1" dirty="0" smtClean="0">
                <a:latin typeface="Arial" panose="020B0604020202020204" pitchFamily="34" charset="0"/>
              </a:rPr>
              <a:t>(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altLang="ru-RU" sz="2400" b="1" dirty="0" smtClean="0">
                <a:latin typeface="Arial" panose="020B0604020202020204" pitchFamily="34" charset="0"/>
              </a:rPr>
              <a:t>)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16113"/>
            <a:ext cx="6913562" cy="4214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altLang="ru-RU" sz="20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Общее количество обучающихся – 1384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       Из них получающих стипендии: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академическую – 873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социальную – 130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ПГАС - 59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>
                <a:solidFill>
                  <a:schemeClr val="bg2"/>
                </a:solidFill>
              </a:rPr>
              <a:t>п</a:t>
            </a:r>
            <a:r>
              <a:rPr lang="ru-RU" altLang="ru-RU" sz="2000" dirty="0" smtClean="0">
                <a:solidFill>
                  <a:schemeClr val="bg2"/>
                </a:solidFill>
              </a:rPr>
              <a:t>овышенную социальную- 41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Получили материальную помощь: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до 31.12.2017г. -  50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Получающие </a:t>
            </a:r>
            <a:r>
              <a:rPr lang="ru-RU" altLang="ru-RU" sz="2000" dirty="0" smtClean="0">
                <a:solidFill>
                  <a:srgbClr val="660000"/>
                </a:solidFill>
              </a:rPr>
              <a:t>материальную поддержку от </a:t>
            </a:r>
            <a:r>
              <a:rPr lang="ru-RU" altLang="ru-RU" sz="2000" dirty="0">
                <a:solidFill>
                  <a:srgbClr val="660000"/>
                </a:solidFill>
              </a:rPr>
              <a:t>Правительства </a:t>
            </a:r>
            <a:r>
              <a:rPr lang="ru-RU" altLang="ru-RU" sz="2000" dirty="0" smtClean="0">
                <a:solidFill>
                  <a:srgbClr val="660000"/>
                </a:solidFill>
              </a:rPr>
              <a:t>Москвы </a:t>
            </a:r>
            <a:r>
              <a:rPr lang="ru-RU" altLang="ru-RU" sz="2000" dirty="0" smtClean="0">
                <a:solidFill>
                  <a:schemeClr val="bg2"/>
                </a:solidFill>
              </a:rPr>
              <a:t>– 36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 smtClean="0"/>
              <a:t>Распределение контингента обучающихся на 06.03.201   </a:t>
            </a:r>
            <a:r>
              <a:rPr lang="ru-RU" altLang="ru-RU" sz="2400" b="1" dirty="0" smtClean="0">
                <a:latin typeface="Arial" panose="020B0604020202020204" pitchFamily="34" charset="0"/>
              </a:rPr>
              <a:t/>
            </a:r>
            <a:br>
              <a:rPr lang="ru-RU" altLang="ru-RU" sz="2400" b="1" dirty="0" smtClean="0">
                <a:latin typeface="Arial" panose="020B0604020202020204" pitchFamily="34" charset="0"/>
              </a:rPr>
            </a:br>
            <a:endParaRPr lang="ru-RU" altLang="ru-RU" sz="2400" b="1" dirty="0" smtClean="0">
              <a:latin typeface="Arial" panose="020B0604020202020204" pitchFamily="34" charset="0"/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828801"/>
            <a:ext cx="2903204" cy="2189304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932953" y="3930668"/>
            <a:ext cx="1850432" cy="2485724"/>
          </a:xfrm>
        </p:spPr>
        <p:txBody>
          <a:bodyPr/>
          <a:lstStyle/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 smtClean="0">
                <a:solidFill>
                  <a:srgbClr val="660000"/>
                </a:solidFill>
              </a:rPr>
              <a:t>1. Бюджетники</a:t>
            </a:r>
          </a:p>
          <a:p>
            <a:pPr marL="533400" indent="-533400" eaLnBrk="1" hangingPunct="1">
              <a:buClr>
                <a:srgbClr val="660000"/>
              </a:buClr>
              <a:buFont typeface="Wingdings" panose="05000000000000000000" pitchFamily="2" charset="2"/>
              <a:buAutoNum type="arabicPeriod"/>
              <a:defRPr/>
            </a:pPr>
            <a:endParaRPr lang="ru-RU" altLang="ru-RU" sz="1440" b="1" dirty="0">
              <a:solidFill>
                <a:srgbClr val="660000"/>
              </a:solidFill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 smtClean="0">
                <a:solidFill>
                  <a:srgbClr val="660000"/>
                </a:solidFill>
                <a:latin typeface="+mj-lt"/>
              </a:rPr>
              <a:t>2. По договору оказания платных образовательных услуг</a:t>
            </a:r>
          </a:p>
          <a:p>
            <a:pPr eaLnBrk="1" hangingPunct="1">
              <a:defRPr/>
            </a:pPr>
            <a:endParaRPr lang="ru-RU" dirty="0" smtClean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844910"/>
              </p:ext>
            </p:extLst>
          </p:nvPr>
        </p:nvGraphicFramePr>
        <p:xfrm>
          <a:off x="480084" y="1926424"/>
          <a:ext cx="2880320" cy="209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333673"/>
              </p:ext>
            </p:extLst>
          </p:nvPr>
        </p:nvGraphicFramePr>
        <p:xfrm>
          <a:off x="3203848" y="1926423"/>
          <a:ext cx="2880320" cy="216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504479"/>
              </p:ext>
            </p:extLst>
          </p:nvPr>
        </p:nvGraphicFramePr>
        <p:xfrm>
          <a:off x="1704220" y="4268128"/>
          <a:ext cx="3011796" cy="202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835611"/>
              </p:ext>
            </p:extLst>
          </p:nvPr>
        </p:nvGraphicFramePr>
        <p:xfrm>
          <a:off x="1547664" y="4303295"/>
          <a:ext cx="3474844" cy="2128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836840"/>
              </p:ext>
            </p:extLst>
          </p:nvPr>
        </p:nvGraphicFramePr>
        <p:xfrm>
          <a:off x="368187" y="2041986"/>
          <a:ext cx="3011796" cy="2012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61796"/>
              </p:ext>
            </p:extLst>
          </p:nvPr>
        </p:nvGraphicFramePr>
        <p:xfrm>
          <a:off x="3379982" y="2041986"/>
          <a:ext cx="3136233" cy="2012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 smtClean="0"/>
              <a:t>Выплата государственной академической стипендии (ГАС) на 06.03.2017   </a:t>
            </a:r>
            <a:r>
              <a:rPr lang="ru-RU" altLang="ru-RU" sz="2400" b="1" dirty="0" smtClean="0">
                <a:latin typeface="Arial" panose="020B0604020202020204" pitchFamily="34" charset="0"/>
              </a:rPr>
              <a:t/>
            </a:r>
            <a:br>
              <a:rPr lang="ru-RU" altLang="ru-RU" sz="2400" b="1" dirty="0" smtClean="0">
                <a:latin typeface="Arial" panose="020B0604020202020204" pitchFamily="34" charset="0"/>
              </a:rPr>
            </a:br>
            <a:r>
              <a:rPr lang="ru-RU" altLang="ru-RU" sz="2400" b="1" dirty="0" smtClean="0">
                <a:latin typeface="Arial" panose="020B0604020202020204" pitchFamily="34" charset="0"/>
              </a:rPr>
              <a:t>(</a:t>
            </a:r>
            <a:r>
              <a:rPr lang="ru-RU" altLang="ru-RU" sz="2400" b="1" dirty="0" smtClean="0"/>
              <a:t>бакалавры)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828801"/>
            <a:ext cx="2903204" cy="2189304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733397" y="3191382"/>
            <a:ext cx="2336934" cy="2757897"/>
          </a:xfrm>
        </p:spPr>
        <p:txBody>
          <a:bodyPr/>
          <a:lstStyle/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 smtClean="0">
                <a:solidFill>
                  <a:srgbClr val="660000"/>
                </a:solidFill>
              </a:rPr>
              <a:t>1.ВСЕГО студентов (бюджет)</a:t>
            </a: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>
              <a:solidFill>
                <a:srgbClr val="660000"/>
              </a:solidFill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 smtClean="0">
                <a:solidFill>
                  <a:srgbClr val="660000"/>
                </a:solidFill>
                <a:latin typeface="+mj-lt"/>
              </a:rPr>
              <a:t>2.Получающих ГАС</a:t>
            </a: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>
              <a:solidFill>
                <a:srgbClr val="660000"/>
              </a:solidFill>
              <a:latin typeface="+mj-lt"/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 smtClean="0">
                <a:solidFill>
                  <a:srgbClr val="660000"/>
                </a:solidFill>
                <a:latin typeface="+mj-lt"/>
              </a:rPr>
              <a:t>3.Получающие стипендию за счет НИУ ВШЭ</a:t>
            </a:r>
          </a:p>
          <a:p>
            <a:pPr eaLnBrk="1" hangingPunct="1">
              <a:defRPr/>
            </a:pPr>
            <a:endParaRPr lang="ru-RU" dirty="0" smtClean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206070"/>
              </p:ext>
            </p:extLst>
          </p:nvPr>
        </p:nvGraphicFramePr>
        <p:xfrm>
          <a:off x="323527" y="1926424"/>
          <a:ext cx="1992399" cy="176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333673"/>
              </p:ext>
            </p:extLst>
          </p:nvPr>
        </p:nvGraphicFramePr>
        <p:xfrm>
          <a:off x="3203848" y="1926423"/>
          <a:ext cx="2880320" cy="216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504479"/>
              </p:ext>
            </p:extLst>
          </p:nvPr>
        </p:nvGraphicFramePr>
        <p:xfrm>
          <a:off x="1704220" y="4268128"/>
          <a:ext cx="3011796" cy="202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823724"/>
              </p:ext>
            </p:extLst>
          </p:nvPr>
        </p:nvGraphicFramePr>
        <p:xfrm>
          <a:off x="257594" y="1890844"/>
          <a:ext cx="3034680" cy="196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643590"/>
              </p:ext>
            </p:extLst>
          </p:nvPr>
        </p:nvGraphicFramePr>
        <p:xfrm>
          <a:off x="725749" y="4268128"/>
          <a:ext cx="1865669" cy="180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030307"/>
              </p:ext>
            </p:extLst>
          </p:nvPr>
        </p:nvGraphicFramePr>
        <p:xfrm>
          <a:off x="1774934" y="4187732"/>
          <a:ext cx="3432412" cy="205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410624"/>
              </p:ext>
            </p:extLst>
          </p:nvPr>
        </p:nvGraphicFramePr>
        <p:xfrm>
          <a:off x="4979984" y="1926424"/>
          <a:ext cx="1716614" cy="176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569196"/>
              </p:ext>
            </p:extLst>
          </p:nvPr>
        </p:nvGraphicFramePr>
        <p:xfrm>
          <a:off x="173358" y="3977919"/>
          <a:ext cx="2851019" cy="2187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047627"/>
              </p:ext>
            </p:extLst>
          </p:nvPr>
        </p:nvGraphicFramePr>
        <p:xfrm>
          <a:off x="192914" y="1898374"/>
          <a:ext cx="2845866" cy="202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703162"/>
              </p:ext>
            </p:extLst>
          </p:nvPr>
        </p:nvGraphicFramePr>
        <p:xfrm>
          <a:off x="3696328" y="1934765"/>
          <a:ext cx="2567311" cy="199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068196"/>
              </p:ext>
            </p:extLst>
          </p:nvPr>
        </p:nvGraphicFramePr>
        <p:xfrm>
          <a:off x="3328512" y="4044087"/>
          <a:ext cx="3266339" cy="2095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143060"/>
              </p:ext>
            </p:extLst>
          </p:nvPr>
        </p:nvGraphicFramePr>
        <p:xfrm>
          <a:off x="-258778" y="4028003"/>
          <a:ext cx="3669190" cy="212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22184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 smtClean="0"/>
              <a:t>Выплата государственной академической стипендии (ГАС) на 06.03.2018   </a:t>
            </a:r>
            <a:r>
              <a:rPr lang="ru-RU" altLang="ru-RU" sz="2400" b="1" dirty="0" smtClean="0">
                <a:latin typeface="Arial" panose="020B0604020202020204" pitchFamily="34" charset="0"/>
              </a:rPr>
              <a:t/>
            </a:r>
            <a:br>
              <a:rPr lang="ru-RU" altLang="ru-RU" sz="2400" b="1" dirty="0" smtClean="0">
                <a:latin typeface="Arial" panose="020B0604020202020204" pitchFamily="34" charset="0"/>
              </a:rPr>
            </a:br>
            <a:r>
              <a:rPr lang="ru-RU" altLang="ru-RU" sz="2400" b="1" dirty="0" smtClean="0">
                <a:latin typeface="Arial" panose="020B0604020202020204" pitchFamily="34" charset="0"/>
              </a:rPr>
              <a:t>(</a:t>
            </a:r>
            <a:r>
              <a:rPr lang="ru-RU" altLang="ru-RU" sz="2400" b="1" dirty="0" smtClean="0"/>
              <a:t>магистры)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828801"/>
            <a:ext cx="2903204" cy="2189304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972089" y="3356991"/>
            <a:ext cx="2098241" cy="2861149"/>
          </a:xfrm>
        </p:spPr>
        <p:txBody>
          <a:bodyPr/>
          <a:lstStyle/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 smtClean="0">
                <a:solidFill>
                  <a:srgbClr val="660000"/>
                </a:solidFill>
              </a:rPr>
              <a:t>1.ВСЕГО студентов (бюджет)</a:t>
            </a: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>
              <a:solidFill>
                <a:srgbClr val="660000"/>
              </a:solidFill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 smtClean="0">
                <a:solidFill>
                  <a:srgbClr val="660000"/>
                </a:solidFill>
                <a:latin typeface="+mj-lt"/>
              </a:rPr>
              <a:t>2.Получающих ГАС</a:t>
            </a: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 smtClean="0">
              <a:solidFill>
                <a:srgbClr val="660000"/>
              </a:solidFill>
              <a:latin typeface="+mj-lt"/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>
                <a:solidFill>
                  <a:srgbClr val="660000"/>
                </a:solidFill>
              </a:rPr>
              <a:t>3.Получающие стипендию за счет НИУ ВШЭ</a:t>
            </a: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>
              <a:solidFill>
                <a:srgbClr val="660000"/>
              </a:solidFill>
              <a:latin typeface="+mj-lt"/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 smtClean="0">
              <a:solidFill>
                <a:srgbClr val="660000"/>
              </a:solidFill>
              <a:latin typeface="+mj-lt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206070"/>
              </p:ext>
            </p:extLst>
          </p:nvPr>
        </p:nvGraphicFramePr>
        <p:xfrm>
          <a:off x="323527" y="1926424"/>
          <a:ext cx="1992399" cy="176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333673"/>
              </p:ext>
            </p:extLst>
          </p:nvPr>
        </p:nvGraphicFramePr>
        <p:xfrm>
          <a:off x="3203848" y="1926423"/>
          <a:ext cx="2880320" cy="216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504479"/>
              </p:ext>
            </p:extLst>
          </p:nvPr>
        </p:nvGraphicFramePr>
        <p:xfrm>
          <a:off x="1704220" y="4268128"/>
          <a:ext cx="3011796" cy="202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823724"/>
              </p:ext>
            </p:extLst>
          </p:nvPr>
        </p:nvGraphicFramePr>
        <p:xfrm>
          <a:off x="257594" y="1890844"/>
          <a:ext cx="3034680" cy="196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643590"/>
              </p:ext>
            </p:extLst>
          </p:nvPr>
        </p:nvGraphicFramePr>
        <p:xfrm>
          <a:off x="725749" y="4268128"/>
          <a:ext cx="1865669" cy="180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22682"/>
              </p:ext>
            </p:extLst>
          </p:nvPr>
        </p:nvGraphicFramePr>
        <p:xfrm>
          <a:off x="1774934" y="4162115"/>
          <a:ext cx="3432412" cy="205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048268"/>
              </p:ext>
            </p:extLst>
          </p:nvPr>
        </p:nvGraphicFramePr>
        <p:xfrm>
          <a:off x="277423" y="1818208"/>
          <a:ext cx="1884415" cy="1912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2314"/>
              </p:ext>
            </p:extLst>
          </p:nvPr>
        </p:nvGraphicFramePr>
        <p:xfrm>
          <a:off x="4572000" y="1890844"/>
          <a:ext cx="2736304" cy="1802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071398"/>
              </p:ext>
            </p:extLst>
          </p:nvPr>
        </p:nvGraphicFramePr>
        <p:xfrm>
          <a:off x="-49019" y="4050505"/>
          <a:ext cx="2445284" cy="188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767940"/>
              </p:ext>
            </p:extLst>
          </p:nvPr>
        </p:nvGraphicFramePr>
        <p:xfrm>
          <a:off x="154982" y="1768640"/>
          <a:ext cx="2685416" cy="19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989001"/>
              </p:ext>
            </p:extLst>
          </p:nvPr>
        </p:nvGraphicFramePr>
        <p:xfrm>
          <a:off x="2315926" y="1903396"/>
          <a:ext cx="2717709" cy="1825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754402"/>
              </p:ext>
            </p:extLst>
          </p:nvPr>
        </p:nvGraphicFramePr>
        <p:xfrm>
          <a:off x="4716016" y="1874577"/>
          <a:ext cx="2489676" cy="185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037186"/>
              </p:ext>
            </p:extLst>
          </p:nvPr>
        </p:nvGraphicFramePr>
        <p:xfrm>
          <a:off x="1918751" y="3867737"/>
          <a:ext cx="3053398" cy="213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043617"/>
              </p:ext>
            </p:extLst>
          </p:nvPr>
        </p:nvGraphicFramePr>
        <p:xfrm>
          <a:off x="4062822" y="4017685"/>
          <a:ext cx="3281573" cy="1911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27203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b="1" dirty="0" smtClean="0"/>
              <a:t>Распределение социальной стипендии                       по категориям </a:t>
            </a:r>
            <a:r>
              <a:rPr lang="ru-RU" altLang="ru-RU" sz="2000" b="1" dirty="0" smtClean="0"/>
              <a:t>(на 06.03.2018г.)</a:t>
            </a:r>
            <a:endParaRPr lang="ru-RU" altLang="ru-RU" sz="2800" b="1" dirty="0" smtClean="0"/>
          </a:p>
        </p:txBody>
      </p:sp>
      <p:graphicFrame>
        <p:nvGraphicFramePr>
          <p:cNvPr id="6147" name="Object 4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457200" y="2922588"/>
          <a:ext cx="4038600" cy="211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Диаграмма" r:id="rId3" imgW="8229600" imgH="4305300" progId="MSGraph.Chart.8">
                  <p:embed followColorScheme="full"/>
                </p:oleObj>
              </mc:Choice>
              <mc:Fallback>
                <p:oleObj name="Диаграмма" r:id="rId3" imgW="8229600" imgH="43053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22588"/>
                        <a:ext cx="4038600" cy="211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734472" y="2564904"/>
            <a:ext cx="2952328" cy="2376984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solidFill>
                  <a:schemeClr val="bg2"/>
                </a:solidFill>
              </a:rPr>
              <a:t> 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sz="1600" b="1" dirty="0">
                <a:solidFill>
                  <a:schemeClr val="bg2"/>
                </a:solidFill>
              </a:rPr>
              <a:t>1</a:t>
            </a:r>
            <a:r>
              <a:rPr lang="ru-RU" altLang="ru-RU" sz="1600" b="1" dirty="0" smtClean="0">
                <a:solidFill>
                  <a:schemeClr val="bg2"/>
                </a:solidFill>
              </a:rPr>
              <a:t>. Малоимущие (доход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solidFill>
                  <a:schemeClr val="bg2"/>
                </a:solidFill>
              </a:rPr>
              <a:t>    ниже прожиточного)</a:t>
            </a:r>
          </a:p>
          <a:p>
            <a:pPr marL="533400" indent="-533400" eaLnBrk="1" hangingPunct="1">
              <a:buNone/>
            </a:pPr>
            <a:r>
              <a:rPr lang="ru-RU" altLang="ru-RU" sz="1600" b="1" dirty="0" smtClean="0">
                <a:solidFill>
                  <a:schemeClr val="bg2"/>
                </a:solidFill>
              </a:rPr>
              <a:t>2. Студенты-Чернобыльцы</a:t>
            </a:r>
          </a:p>
          <a:p>
            <a:pPr marL="533400" indent="-533400" eaLnBrk="1" hangingPunct="1">
              <a:buNone/>
            </a:pPr>
            <a:r>
              <a:rPr lang="ru-RU" altLang="ru-RU" sz="1600" b="1" dirty="0" smtClean="0">
                <a:solidFill>
                  <a:schemeClr val="bg2"/>
                </a:solidFill>
              </a:rPr>
              <a:t>3. Студенты-сироты</a:t>
            </a:r>
          </a:p>
          <a:p>
            <a:pPr marL="533400" indent="-533400" eaLnBrk="1" hangingPunct="1">
              <a:buNone/>
            </a:pPr>
            <a:r>
              <a:rPr lang="ru-RU" altLang="ru-RU" sz="1600" b="1" dirty="0" smtClean="0">
                <a:solidFill>
                  <a:schemeClr val="bg2"/>
                </a:solidFill>
              </a:rPr>
              <a:t>4. Студенты - инвалиды</a:t>
            </a:r>
            <a:endParaRPr lang="ru-RU" altLang="ru-RU" sz="1600" dirty="0" smtClean="0">
              <a:latin typeface="Arial Unicode MS" panose="020B0604020202020204" pitchFamily="34" charset="-128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636095"/>
              </p:ext>
            </p:extLst>
          </p:nvPr>
        </p:nvGraphicFramePr>
        <p:xfrm>
          <a:off x="457200" y="23817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Назначение повышенной государственной академической стипендии (ПГАС) студентам МИЭМ НИУ ВШЭ</a:t>
            </a:r>
            <a:br>
              <a:rPr lang="ru-RU" sz="2400" b="1" dirty="0" smtClean="0"/>
            </a:br>
            <a:r>
              <a:rPr lang="ru-RU" sz="2400" b="1" dirty="0" smtClean="0"/>
              <a:t> (на 03.2018г.)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800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ПГАС МИЭМ по видам деятельности: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1.Учебная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2.Научная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3.Общественная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4.Культурно-творческая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5.Спортивная</a:t>
            </a:r>
            <a:endParaRPr lang="ru-RU" sz="1800" dirty="0">
              <a:solidFill>
                <a:srgbClr val="990000"/>
              </a:solidFill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527649"/>
              </p:ext>
            </p:extLst>
          </p:nvPr>
        </p:nvGraphicFramePr>
        <p:xfrm>
          <a:off x="4572000" y="2204864"/>
          <a:ext cx="4374232" cy="266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83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 smtClean="0"/>
              <a:t>Распределение материальной помощи                      по категориям </a:t>
            </a:r>
            <a:r>
              <a:rPr lang="ru-RU" altLang="ru-RU" sz="2000" b="1" dirty="0" smtClean="0"/>
              <a:t>(выплачено до 31.12.2017г)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2133599"/>
            <a:ext cx="3538537" cy="39973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1400" b="1" dirty="0" smtClean="0">
                <a:solidFill>
                  <a:schemeClr val="bg2"/>
                </a:solidFill>
              </a:rPr>
              <a:t>1.Компенсация лечения (по чекам)</a:t>
            </a:r>
          </a:p>
          <a:p>
            <a:pPr marL="0" indent="0" eaLnBrk="1" hangingPunct="1">
              <a:buNone/>
            </a:pPr>
            <a:endParaRPr lang="ru-RU" altLang="ru-RU" sz="1400" b="1" dirty="0" smtClean="0">
              <a:solidFill>
                <a:schemeClr val="bg2"/>
              </a:solidFill>
            </a:endParaRPr>
          </a:p>
          <a:p>
            <a:pPr eaLnBrk="1" hangingPunct="1">
              <a:buNone/>
            </a:pPr>
            <a:r>
              <a:rPr lang="ru-RU" altLang="ru-RU" sz="1400" b="1" dirty="0" smtClean="0">
                <a:solidFill>
                  <a:schemeClr val="bg2"/>
                </a:solidFill>
              </a:rPr>
              <a:t>2.Студенты-сироты</a:t>
            </a:r>
          </a:p>
          <a:p>
            <a:pPr eaLnBrk="1" hangingPunct="1">
              <a:buNone/>
            </a:pPr>
            <a:endParaRPr lang="ru-RU" altLang="ru-RU" sz="1400" b="1" dirty="0" smtClean="0">
              <a:solidFill>
                <a:schemeClr val="bg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b="1" dirty="0" smtClean="0">
                <a:solidFill>
                  <a:schemeClr val="bg2"/>
                </a:solidFill>
              </a:rPr>
              <a:t>3.Студент из СНГ (Малоимущая семья)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1400" b="1" dirty="0" smtClean="0">
              <a:solidFill>
                <a:schemeClr val="bg2"/>
              </a:solidFill>
            </a:endParaRPr>
          </a:p>
          <a:p>
            <a:pPr eaLnBrk="1" hangingPunct="1">
              <a:buNone/>
            </a:pPr>
            <a:r>
              <a:rPr lang="ru-RU" altLang="ru-RU" sz="1400" b="1" dirty="0" smtClean="0">
                <a:solidFill>
                  <a:schemeClr val="bg2"/>
                </a:solidFill>
              </a:rPr>
              <a:t>4.Малообеспеченные студенты</a:t>
            </a:r>
          </a:p>
          <a:p>
            <a:pPr eaLnBrk="1" hangingPunct="1">
              <a:buNone/>
            </a:pPr>
            <a:endParaRPr lang="ru-RU" altLang="ru-RU" sz="1400" b="1" dirty="0" smtClean="0">
              <a:solidFill>
                <a:schemeClr val="bg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b="1" dirty="0" smtClean="0">
                <a:solidFill>
                  <a:schemeClr val="bg2"/>
                </a:solidFill>
              </a:rPr>
              <a:t>5.По смерти близкого родственника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1400" b="1" dirty="0" smtClean="0">
              <a:solidFill>
                <a:schemeClr val="bg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b="1" dirty="0" smtClean="0">
                <a:solidFill>
                  <a:schemeClr val="bg2"/>
                </a:solidFill>
              </a:rPr>
              <a:t>6.По рождению ребенка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1400" b="1" dirty="0">
              <a:solidFill>
                <a:schemeClr val="bg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b="1" dirty="0" smtClean="0">
                <a:solidFill>
                  <a:schemeClr val="bg2"/>
                </a:solidFill>
              </a:rPr>
              <a:t>7. Студенты по квоте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3733987"/>
              </p:ext>
            </p:extLst>
          </p:nvPr>
        </p:nvGraphicFramePr>
        <p:xfrm>
          <a:off x="457200" y="1828800"/>
          <a:ext cx="4038600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320814"/>
              </p:ext>
            </p:extLst>
          </p:nvPr>
        </p:nvGraphicFramePr>
        <p:xfrm>
          <a:off x="190500" y="23488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956028"/>
              </p:ext>
            </p:extLst>
          </p:nvPr>
        </p:nvGraphicFramePr>
        <p:xfrm>
          <a:off x="250032" y="26082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 smtClean="0"/>
              <a:t>Распределение материальной поддержки малообеспеченным студентам от Правительства Москвы        по категориям (квота МИЭМ = 36, 1200руб. </a:t>
            </a:r>
            <a:r>
              <a:rPr lang="ru-RU" altLang="ru-RU" sz="2400" b="1" dirty="0"/>
              <a:t>в</a:t>
            </a:r>
            <a:r>
              <a:rPr lang="ru-RU" altLang="ru-RU" sz="2400" b="1" dirty="0" smtClean="0"/>
              <a:t> месяц)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2276474"/>
            <a:ext cx="2819400" cy="3400797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endParaRPr lang="ru-RU" altLang="ru-RU" sz="1600" b="1" dirty="0" smtClean="0">
              <a:solidFill>
                <a:schemeClr val="bg2"/>
              </a:solidFill>
            </a:endParaRP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Сироты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Неполная семья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Многодетная семья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Студенты-Чернобыльцы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Студенты с детьми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Родители инвалиды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Студенты инвалиды с детства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Студентка - Одинокая мать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endParaRPr lang="ru-RU" altLang="ru-RU" sz="1600" b="1" dirty="0" smtClean="0">
              <a:solidFill>
                <a:schemeClr val="bg2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05126617"/>
              </p:ext>
            </p:extLst>
          </p:nvPr>
        </p:nvGraphicFramePr>
        <p:xfrm>
          <a:off x="755576" y="2708920"/>
          <a:ext cx="4906888" cy="36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680947"/>
              </p:ext>
            </p:extLst>
          </p:nvPr>
        </p:nvGraphicFramePr>
        <p:xfrm>
          <a:off x="483461" y="27089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1474</TotalTime>
  <Words>391</Words>
  <Application>Microsoft Office PowerPoint</Application>
  <PresentationFormat>Экран (4:3)</PresentationFormat>
  <Paragraphs>140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Квадрант</vt:lpstr>
      <vt:lpstr>Диаграмма</vt:lpstr>
      <vt:lpstr>       О мерах по социальной поддержке  студентов МИЭМ НИУ ВШЭ  в 2017 /2018 учебном году </vt:lpstr>
      <vt:lpstr>Статистические данные (бюджет) </vt:lpstr>
      <vt:lpstr>Распределение контингента обучающихся на 06.03.201    </vt:lpstr>
      <vt:lpstr>Выплата государственной академической стипендии (ГАС) на 06.03.2017    (бакалавры)</vt:lpstr>
      <vt:lpstr>Выплата государственной академической стипендии (ГАС) на 06.03.2018    (магистры)</vt:lpstr>
      <vt:lpstr>Распределение социальной стипендии                       по категориям (на 06.03.2018г.)</vt:lpstr>
      <vt:lpstr>Назначение повышенной государственной академической стипендии (ПГАС) студентам МИЭМ НИУ ВШЭ  (на 03.2018г.)</vt:lpstr>
      <vt:lpstr>Распределение материальной помощи                      по категориям (выплачено до 31.12.2017г)</vt:lpstr>
      <vt:lpstr>Распределение материальной поддержки малообеспеченным студентам от Правительства Москвы        по категориям (квота МИЭМ = 36, 1200руб. в месяц)</vt:lpstr>
      <vt:lpstr>Зимний отдых студентов МИЭМ                               (санаторий «Удельная» (январь 2018г. - 12 студентов)</vt:lpstr>
      <vt:lpstr>Спасибо за внимание!</vt:lpstr>
    </vt:vector>
  </TitlesOfParts>
  <Company>MIEM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мерах по социальной поддержке  студентов МИЭМ НИУ ВШЭ  в 2013 /2014</dc:title>
  <dc:creator>Agafonov</dc:creator>
  <cp:lastModifiedBy>Пользователь Windows</cp:lastModifiedBy>
  <cp:revision>70</cp:revision>
  <cp:lastPrinted>2018-03-12T13:01:50Z</cp:lastPrinted>
  <dcterms:created xsi:type="dcterms:W3CDTF">2013-11-29T10:48:36Z</dcterms:created>
  <dcterms:modified xsi:type="dcterms:W3CDTF">2018-03-12T13:02:58Z</dcterms:modified>
</cp:coreProperties>
</file>