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embeddedFontLst>
    <p:embeddedFont>
      <p:font typeface="PT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Павел Абрамов"/>
  <p:cmAuthor clrIdx="1" id="1" initials="" lastIdx="1" name="Анонимный"/>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TSans-regular.fntdata"/><Relationship Id="rId11" Type="http://schemas.openxmlformats.org/officeDocument/2006/relationships/slide" Target="slides/slide6.xml"/><Relationship Id="rId22" Type="http://schemas.openxmlformats.org/officeDocument/2006/relationships/font" Target="fonts/PTSans-italic.fntdata"/><Relationship Id="rId10" Type="http://schemas.openxmlformats.org/officeDocument/2006/relationships/slide" Target="slides/slide5.xml"/><Relationship Id="rId21" Type="http://schemas.openxmlformats.org/officeDocument/2006/relationships/font" Target="fonts/PT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PT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07-08T20:40:37.935">
    <p:pos x="6000" y="0"/>
    <p:text>Объяснить, что такое RSSI, SNR, PER, PDR подробнее</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17-06-12T17:38:42.775">
    <p:pos x="6000" y="0"/>
    <p:text>Я не уверен, что надпись нужна.</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rPr lang="en-US"/>
              <a:t>Hello, my name is Pavel Abramov and today I would like to present the study of “QoS Metrics Measurement in Long Range IoT Networks”. This experimental study is prepared by four authors: Andrey Dvornikov, Sergey Efremov, Leonid Voskov, and myself, we represent the National Research University Higher School of Economics, Moscow.</a:t>
            </a: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69850" lvl="0" marL="0">
              <a:spcBef>
                <a:spcPts val="0"/>
              </a:spcBef>
              <a:buClr>
                <a:schemeClr val="dk1"/>
              </a:buClr>
              <a:buSzPts val="1100"/>
              <a:buFont typeface="Arial"/>
              <a:buNone/>
            </a:pPr>
            <a:r>
              <a:rPr lang="en-US"/>
              <a:t>Apart from our main total delay metric we’ve measured common QoS metrics like RSSI </a:t>
            </a:r>
            <a:r>
              <a:rPr lang="en-US"/>
              <a:t>The change of the RSSI metric with distance is shown in slide. The acquired data confirms the obvious decrease of RSSI as the end device was moved away from the gateway, we recorded the loss of readings at RSSI value lower than -107dBm (point #8). Point #9 was additionally checked and no communication was recorded.</a:t>
            </a:r>
          </a:p>
          <a:p>
            <a:pPr indent="-69850" lvl="0" marL="0">
              <a:spcBef>
                <a:spcPts val="0"/>
              </a:spcBef>
              <a:buClr>
                <a:schemeClr val="dk1"/>
              </a:buClr>
              <a:buSzPts val="1100"/>
              <a:buFont typeface="Arial"/>
              <a:buNone/>
            </a:pPr>
            <a:r>
              <a:rPr lang="en-US"/>
              <a:t>The maximal distance for the LoRaWAN connection in our experiment was about 700 meters. However, even at 1 km the network registration phase that is performed at 125 kHz bandwidth with a spreading factor of 12 still succeeded. In our study, we selected a data rate with the highest bandwidth because this is the best condition for the low-rate overlays approach. We hence had to keep the spreading factor as low as possible.</a:t>
            </a:r>
          </a:p>
          <a:p>
            <a:pPr indent="0" lvl="0" marL="0" rtl="0">
              <a:spcBef>
                <a:spcPts val="0"/>
              </a:spcBef>
              <a:buNone/>
            </a:pPr>
            <a:r>
              <a:t/>
            </a:r>
            <a:endParaRPr/>
          </a:p>
        </p:txBody>
      </p:sp>
      <p:sp>
        <p:nvSpPr>
          <p:cNvPr id="176" name="Shape 17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69850" lvl="0" marL="0">
              <a:spcBef>
                <a:spcPts val="0"/>
              </a:spcBef>
              <a:buClr>
                <a:schemeClr val="dk1"/>
              </a:buClr>
              <a:buSzPts val="1100"/>
              <a:buFont typeface="Arial"/>
              <a:buNone/>
            </a:pPr>
            <a:r>
              <a:rPr lang="en-US"/>
              <a:t>The mean packet delay as a function of distance is presented in this slide. The mean delay is about 4,81 s for our equipment and software setup and the changes with distance aren’t very significant.</a:t>
            </a:r>
          </a:p>
          <a:p>
            <a:pPr indent="-69850" lvl="0" marL="0">
              <a:spcBef>
                <a:spcPts val="0"/>
              </a:spcBef>
              <a:buClr>
                <a:schemeClr val="dk1"/>
              </a:buClr>
              <a:buSzPts val="1100"/>
              <a:buFont typeface="Arial"/>
              <a:buNone/>
            </a:pPr>
            <a:r>
              <a:rPr lang="en-US"/>
              <a:t>The resulting delay can be decreased using additional configuration steps for the server components. Unconfigurable parts in our scenario are the end device’s LoRaWAN driver, LoRa transceiver and the gateway’s LoRa transceiver. As we found out, the MQTT packet transactions form the most significant part of the packet delay. However, the exact reasons require further investigation.</a:t>
            </a:r>
          </a:p>
          <a:p>
            <a:pPr indent="0" lvl="0" marL="0" rtl="0">
              <a:spcBef>
                <a:spcPts val="0"/>
              </a:spcBef>
              <a:buNone/>
            </a:pPr>
            <a:r>
              <a:t/>
            </a:r>
            <a:endParaRPr/>
          </a:p>
        </p:txBody>
      </p:sp>
      <p:sp>
        <p:nvSpPr>
          <p:cNvPr id="186" name="Shape 1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69850" lvl="0" marL="0">
              <a:spcBef>
                <a:spcPts val="0"/>
              </a:spcBef>
              <a:buClr>
                <a:schemeClr val="dk1"/>
              </a:buClr>
              <a:buSzPts val="1100"/>
              <a:buFont typeface="Arial"/>
              <a:buNone/>
            </a:pPr>
            <a:r>
              <a:rPr lang="en-US">
                <a:solidFill>
                  <a:schemeClr val="dk1"/>
                </a:solidFill>
              </a:rPr>
              <a:t>\In addition, experiment pushed us to think about possibility of building Mesh network on LoRa. </a:t>
            </a:r>
          </a:p>
          <a:p>
            <a:pPr indent="-69850" lvl="0" marL="0">
              <a:spcBef>
                <a:spcPts val="0"/>
              </a:spcBef>
              <a:buClr>
                <a:schemeClr val="dk1"/>
              </a:buClr>
              <a:buSzPts val="1100"/>
              <a:buFont typeface="Arial"/>
              <a:buNone/>
            </a:pPr>
            <a:r>
              <a:rPr lang="en-US">
                <a:solidFill>
                  <a:schemeClr val="dk1"/>
                </a:solidFill>
              </a:rPr>
              <a:t>Well, It’s possible to build a mesh topology on LoRa in theory, in this case an existing mesh protocol shall be adjusted to support the modulation format and other physical level characteristics of LoRa. This would be a significant engineering task especially for the scenario of fully autonomous networks. Besides, some of LoRa's specific characteristics like floating bit rates and long preambles need to be considered.</a:t>
            </a:r>
          </a:p>
          <a:p>
            <a:pPr indent="-69850" lvl="0" marL="0">
              <a:spcBef>
                <a:spcPts val="0"/>
              </a:spcBef>
              <a:buClr>
                <a:schemeClr val="dk1"/>
              </a:buClr>
              <a:buSzPts val="1100"/>
              <a:buFont typeface="Arial"/>
              <a:buNone/>
            </a:pPr>
            <a:r>
              <a:rPr lang="en-US">
                <a:solidFill>
                  <a:schemeClr val="dk1"/>
                </a:solidFill>
              </a:rPr>
              <a:t>To provide a mesh solution over LoRa the MAC and network layers need to be provided. One of the possible solutions is to integrate a CSMA-like mechanism in MAC layer, however in this case there are certain issues like the duty cycle limitation that would prevent a network node from sending messages too frequently. If the current LoRa architecture is retained, the CSMA-like mechanism would have to be controlled by the network server, which would put even more load on it. Nevertheless, if current architecture is modified in a specific way, this task would not be as challenging as it is now. </a:t>
            </a:r>
          </a:p>
          <a:p>
            <a:pPr indent="-69850" lvl="0" marL="0">
              <a:spcBef>
                <a:spcPts val="0"/>
              </a:spcBef>
              <a:buClr>
                <a:schemeClr val="dk1"/>
              </a:buClr>
              <a:buSzPts val="1100"/>
              <a:buFont typeface="Arial"/>
              <a:buNone/>
            </a:pPr>
            <a:r>
              <a:rPr lang="en-US">
                <a:solidFill>
                  <a:schemeClr val="dk1"/>
                </a:solidFill>
              </a:rPr>
              <a:t>To access a low-rate overlay network external clients can also use a different standard, like Bluetooth. There are LoRa modules in the market, that support bluetooth connection for short-distance communication. One of the reasons for switching to a different standard would be improving the number of potential client devices.</a:t>
            </a:r>
          </a:p>
          <a:p>
            <a:pPr indent="-69850" lvl="0" marL="0" rtl="0">
              <a:spcBef>
                <a:spcPts val="0"/>
              </a:spcBef>
              <a:buClr>
                <a:schemeClr val="dk1"/>
              </a:buClr>
              <a:buSzPts val="1100"/>
              <a:buFont typeface="Arial"/>
              <a:buNone/>
            </a:pPr>
            <a:r>
              <a:t/>
            </a:r>
            <a:endParaRPr/>
          </a:p>
        </p:txBody>
      </p:sp>
      <p:sp>
        <p:nvSpPr>
          <p:cNvPr id="195" name="Shape 19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69850" lvl="0" marL="0" rtl="0">
              <a:spcBef>
                <a:spcPts val="0"/>
              </a:spcBef>
              <a:buClr>
                <a:schemeClr val="dk1"/>
              </a:buClr>
              <a:buSzPts val="1100"/>
              <a:buFont typeface="Arial"/>
              <a:buNone/>
            </a:pPr>
            <a:r>
              <a:rPr lang="en-US"/>
              <a:t>This work can be summarized as follows</a:t>
            </a:r>
            <a:r>
              <a:rPr lang="en-US"/>
              <a:t>. An experimental study allowed to find correlation between key QoS metrics and the distance between a LoRaWAN node and a LoRaWAN gateway. Taking off-the-shelf components and online services with their initial settings we built a prototype and measured changes in RSSI, SNR, packet delay and jitter.</a:t>
            </a:r>
          </a:p>
          <a:p>
            <a:pPr indent="0" lvl="0" marL="0">
              <a:spcBef>
                <a:spcPts val="0"/>
              </a:spcBef>
              <a:buNone/>
            </a:pPr>
            <a:r>
              <a:rPr lang="en-US"/>
              <a:t>The full delay of a packet going through the LoRaWAN infrastructure turned out to be significant in value, remaining independent of the distance. This gives an opportunity to evaluate mean packet delay, which is crucial in emergency message overlay. Besides, RSSI, SNR results show correctness of the experiment.</a:t>
            </a:r>
          </a:p>
          <a:p>
            <a:pPr indent="0" lvl="0" marL="0">
              <a:spcBef>
                <a:spcPts val="0"/>
              </a:spcBef>
              <a:buNone/>
            </a:pPr>
            <a:r>
              <a:rPr lang="en-US"/>
              <a:t> In our future work, we plan to fine-tune the experimental equipment to see if we can drastically lower packet delay times, which may be required by certain type of overlay applications. Also, we’re planning to build up a prototype</a:t>
            </a:r>
          </a:p>
          <a:p>
            <a:pPr indent="0" lvl="0" marL="0">
              <a:spcBef>
                <a:spcPts val="0"/>
              </a:spcBef>
              <a:buNone/>
            </a:pPr>
            <a:r>
              <a:rPr lang="en-US"/>
              <a:t>of a LoRa system with emergency message overlay. </a:t>
            </a:r>
          </a:p>
          <a:p>
            <a:pPr indent="0" lvl="0" marL="0" rtl="0">
              <a:spcBef>
                <a:spcPts val="0"/>
              </a:spcBef>
              <a:buNone/>
            </a:pPr>
            <a:r>
              <a:rPr lang="en-US"/>
              <a:t>// Сделать прототип системы с оверлеями </a:t>
            </a:r>
          </a:p>
        </p:txBody>
      </p:sp>
      <p:sp>
        <p:nvSpPr>
          <p:cNvPr id="203" name="Shape 20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10" name="Shape 2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rPr lang="en-US"/>
              <a:t>In our work we focus on Low Power </a:t>
            </a:r>
            <a:r>
              <a:rPr lang="en-US"/>
              <a:t>Wide Area Networks or LPWAN. It is a new type of networks that aim to provide long distance communications using low-power transceivers. These networks tend to have a developed infrastructure with numerous nodes, stand-alone power supplies and high level of network isolation. All this makes them a solid solution for building </a:t>
            </a:r>
            <a:r>
              <a:rPr lang="en-US">
                <a:highlight>
                  <a:srgbClr val="FFFF00"/>
                </a:highlight>
              </a:rPr>
              <a:t>IoT </a:t>
            </a:r>
            <a:r>
              <a:rPr lang="en-US"/>
              <a:t>systems, in which wireless nodes cover large areas. Now my colleague Andrey Dvornikov will explain key idea of building low-rate overlay networks.</a:t>
            </a:r>
          </a:p>
          <a:p>
            <a:pPr indent="0" lvl="0" marL="0">
              <a:spcBef>
                <a:spcPts val="0"/>
              </a:spcBef>
              <a:buNone/>
            </a:pPr>
            <a:r>
              <a:t/>
            </a:r>
            <a:endParaRPr/>
          </a:p>
          <a:p>
            <a:pPr indent="0" lvl="0" marL="0" rtl="0">
              <a:spcBef>
                <a:spcPts val="0"/>
              </a:spcBef>
              <a:buNone/>
            </a:pPr>
            <a:r>
              <a:rPr lang="en-US"/>
              <a:t>// NB- IoT - большая сфера Sigfox, LTE </a:t>
            </a:r>
          </a:p>
        </p:txBody>
      </p:sp>
      <p:sp>
        <p:nvSpPr>
          <p:cNvPr id="90" name="Shape 9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69850" lvl="0" marL="0">
              <a:spcBef>
                <a:spcPts val="0"/>
              </a:spcBef>
              <a:buClr>
                <a:schemeClr val="dk1"/>
              </a:buClr>
              <a:buSzPts val="1100"/>
              <a:buFont typeface="Arial"/>
              <a:buNone/>
            </a:pPr>
            <a:r>
              <a:rPr lang="en-US">
                <a:solidFill>
                  <a:schemeClr val="dk1"/>
                </a:solidFill>
              </a:rPr>
              <a:t>In our particular study we discuss the possibility of building overlays on top of LPWAN. Even though these have to do nothing with traditional overlay clients, like Torrent, Tor, XMPP, VPN and so on, low-rate overlays are still possible. They can be important e.g. for emergency situations when communication backbones become unavailable. It is possible to send text information, coordinates and even low-quality photographs over these low-rate overlay networks. However the network reliability is crucial. Hence, Quality of Service metrics are important when the low-rate overlay network is organized. </a:t>
            </a:r>
          </a:p>
          <a:p>
            <a:pPr indent="-69850" lvl="0" marL="0">
              <a:spcBef>
                <a:spcPts val="0"/>
              </a:spcBef>
              <a:buClr>
                <a:schemeClr val="dk1"/>
              </a:buClr>
              <a:buSzPts val="1100"/>
              <a:buFont typeface="Arial"/>
              <a:buNone/>
            </a:pPr>
            <a:r>
              <a:rPr lang="en-US">
                <a:solidFill>
                  <a:schemeClr val="dk1"/>
                </a:solidFill>
              </a:rPr>
              <a:t>In the overlay scenario QoS have to be considered for both networks: the base one and the overlay to prevent malfunction of any of the two. </a:t>
            </a:r>
          </a:p>
          <a:p>
            <a:pPr indent="-69850" lvl="0" marL="0">
              <a:spcBef>
                <a:spcPts val="0"/>
              </a:spcBef>
              <a:buClr>
                <a:schemeClr val="dk1"/>
              </a:buClr>
              <a:buSzPts val="1100"/>
              <a:buFont typeface="Arial"/>
              <a:buNone/>
            </a:pPr>
            <a:r>
              <a:rPr lang="en-US">
                <a:solidFill>
                  <a:schemeClr val="dk1"/>
                </a:solidFill>
              </a:rPr>
              <a:t>In one of our previous works we proposed an approach for converting WSN QoS quotas to overlay networks QoS quotas. Still, the issue of QoS in LPWAN lacks a more in-depth research.</a:t>
            </a:r>
          </a:p>
          <a:p>
            <a:pPr indent="-69850" lvl="0" marL="0" rtl="0">
              <a:spcBef>
                <a:spcPts val="0"/>
              </a:spcBef>
              <a:buClr>
                <a:schemeClr val="dk1"/>
              </a:buClr>
              <a:buSzPts val="1100"/>
              <a:buFont typeface="Arial"/>
              <a:buNone/>
            </a:pPr>
            <a:r>
              <a:t/>
            </a:r>
            <a:endParaRPr/>
          </a:p>
        </p:txBody>
      </p:sp>
      <p:sp>
        <p:nvSpPr>
          <p:cNvPr id="97" name="Shape 9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rPr lang="en-US"/>
              <a:t>At the moment one of the most adopted solutions for LPWAN networks is Semtech LoRa, which can achieve up to 15 km range with maximum bandwidth up to 290 bps with CSS spread spectrum. For lower distances maximum data rates can get up to 50 kbps with FSK modulation, CSS </a:t>
            </a:r>
            <a:r>
              <a:rPr lang="en-US">
                <a:solidFill>
                  <a:schemeClr val="dk1"/>
                </a:solidFill>
              </a:rPr>
              <a:t>spread spectrum </a:t>
            </a:r>
            <a:r>
              <a:rPr lang="en-US"/>
              <a:t>having slightly lower numbers. Besides, there is information about farther ranges of 37 km in the experimental study. </a:t>
            </a:r>
            <a:r>
              <a:rPr lang="en-US"/>
              <a:t>Most LoRa solutions are based on the LoRaWAN stack provided by the LoRa Alliance. LoRaWAN allows to build a star-of-stars network, in which every gateway listens a node uplink and only the nearest gateway provides downlink to the node. </a:t>
            </a:r>
          </a:p>
          <a:p>
            <a:pPr indent="0" lvl="0" marL="0">
              <a:spcBef>
                <a:spcPts val="0"/>
              </a:spcBef>
              <a:buNone/>
            </a:pPr>
            <a:r>
              <a:t/>
            </a:r>
            <a:endParaRPr>
              <a:highlight>
                <a:srgbClr val="FFFF00"/>
              </a:highlight>
            </a:endParaRPr>
          </a:p>
          <a:p>
            <a:pPr indent="0" lvl="0" marL="0" rtl="0">
              <a:spcBef>
                <a:spcPts val="0"/>
              </a:spcBef>
              <a:buNone/>
            </a:pPr>
            <a:r>
              <a:rPr lang="en-US">
                <a:highlight>
                  <a:srgbClr val="FFFF00"/>
                </a:highlight>
              </a:rPr>
              <a:t>More details about LoRa specifics</a:t>
            </a:r>
          </a:p>
        </p:txBody>
      </p:sp>
      <p:sp>
        <p:nvSpPr>
          <p:cNvPr id="123" name="Shape 12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rPr lang="en-US"/>
              <a:t>In the related works we’ve analysed the following characteristics were measured for LPWAN: RSSI, SNR, PER, PDR, connectivity range, packet time on air. These are all important metrics used for QoS. Still, to the best of our knowledge there is no experimental study that provides measurement of the full packet delay in LoRa/LoRaWAN. We understand the packet delay metric as a total delay that results from a packet being processed by the LoRaWAN infrastructure including its hardware and software parts, not just the time on air. That means, packet delay metric is crucial for the most overlays over the low-rate network. We will also study the delay in terms of how it depends on distance between the two nodes.</a:t>
            </a: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69850" lvl="0" marL="0">
              <a:spcBef>
                <a:spcPts val="0"/>
              </a:spcBef>
              <a:buClr>
                <a:schemeClr val="dk1"/>
              </a:buClr>
              <a:buSzPts val="1100"/>
              <a:buFont typeface="Arial"/>
              <a:buNone/>
            </a:pPr>
            <a:r>
              <a:rPr lang="en-US"/>
              <a:t>We measure QoS metrics using LoRaWAN equipment that is shown on the slide. Both devices are fitted with omnidirectional antennas. The gateway software is based on the Open Source lora server project and uses default or recommended settings for its configuration. Interserver communication uses MQTT protocol. We use mosquito server to provide MQTT protocol support and postresql server to keep nonvolatile server storage.</a:t>
            </a:r>
          </a:p>
          <a:p>
            <a:pPr indent="0" lvl="0" marL="0" rtl="0">
              <a:spcBef>
                <a:spcPts val="0"/>
              </a:spcBef>
              <a:buNone/>
            </a:pPr>
            <a:r>
              <a:t/>
            </a:r>
            <a:endParaRPr/>
          </a:p>
        </p:txBody>
      </p:sp>
      <p:sp>
        <p:nvSpPr>
          <p:cNvPr id="143" name="Shape 14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69850" lvl="0" marL="0">
              <a:spcBef>
                <a:spcPts val="0"/>
              </a:spcBef>
              <a:buClr>
                <a:schemeClr val="dk1"/>
              </a:buClr>
              <a:buSzPts val="1100"/>
              <a:buFont typeface="Arial"/>
              <a:buNone/>
            </a:pPr>
            <a:r>
              <a:rPr lang="en-US">
                <a:solidFill>
                  <a:schemeClr val="dk1"/>
                </a:solidFill>
              </a:rPr>
              <a:t>My personal role in the project was to carry out the experiment. </a:t>
            </a:r>
          </a:p>
          <a:p>
            <a:pPr indent="-69850" lvl="0" marL="0">
              <a:spcBef>
                <a:spcPts val="0"/>
              </a:spcBef>
              <a:buClr>
                <a:schemeClr val="dk1"/>
              </a:buClr>
              <a:buSzPts val="1100"/>
              <a:buFont typeface="Arial"/>
              <a:buNone/>
            </a:pPr>
            <a:r>
              <a:rPr lang="en-US">
                <a:solidFill>
                  <a:schemeClr val="dk1"/>
                </a:solidFill>
              </a:rPr>
              <a:t>Our experiment, conducted in Moscow near Stroginskaja pojma, aimed to study QoS metrics change with distance between the stationary LoRaWAN gateway and the mobile LoRaWAN end device. The chosen area has semi-urban environment.</a:t>
            </a:r>
          </a:p>
          <a:p>
            <a:pPr indent="-69850" lvl="0" marL="0" rtl="0">
              <a:spcBef>
                <a:spcPts val="0"/>
              </a:spcBef>
              <a:buClr>
                <a:schemeClr val="dk1"/>
              </a:buClr>
              <a:buSzPts val="1100"/>
              <a:buFont typeface="Arial"/>
              <a:buNone/>
            </a:pPr>
            <a:r>
              <a:rPr lang="en-US">
                <a:solidFill>
                  <a:schemeClr val="dk1"/>
                </a:solidFill>
              </a:rPr>
              <a:t>For the experimental study, the end device was configured for a fixed data rate with a channel bandwidth of 125 kHz and a spreading factor of 7. Because maximum bandwidth is more important than connectivity range by default. Channel selection was set to automatic mode. </a:t>
            </a:r>
          </a:p>
          <a:p>
            <a:pPr indent="-69850" lvl="0" marL="0">
              <a:spcBef>
                <a:spcPts val="0"/>
              </a:spcBef>
              <a:buClr>
                <a:schemeClr val="dk1"/>
              </a:buClr>
              <a:buSzPts val="1100"/>
              <a:buFont typeface="Arial"/>
              <a:buNone/>
            </a:pPr>
            <a:r>
              <a:rPr lang="en-US">
                <a:solidFill>
                  <a:schemeClr val="dk1"/>
                </a:solidFill>
              </a:rPr>
              <a:t>On the experimental study map the gateway is marked as a red point on map, steps are marked as green circles.</a:t>
            </a:r>
          </a:p>
          <a:p>
            <a:pPr indent="-69850" lvl="0" marL="0">
              <a:spcBef>
                <a:spcPts val="0"/>
              </a:spcBef>
              <a:buClr>
                <a:schemeClr val="dk1"/>
              </a:buClr>
              <a:buSzPts val="1100"/>
              <a:buFont typeface="Arial"/>
              <a:buNone/>
            </a:pPr>
            <a:r>
              <a:rPr lang="en-US">
                <a:solidFill>
                  <a:schemeClr val="dk1"/>
                </a:solidFill>
              </a:rPr>
              <a:t>The actual movement path was recorded with a GPS tracker to verify measurement points placement and is marked as a green line on the map.</a:t>
            </a:r>
          </a:p>
          <a:p>
            <a:pPr indent="0" lvl="0" marL="0" rtl="0">
              <a:spcBef>
                <a:spcPts val="0"/>
              </a:spcBef>
              <a:buNone/>
            </a:pPr>
            <a:r>
              <a:t/>
            </a:r>
            <a:endParaRPr/>
          </a:p>
        </p:txBody>
      </p:sp>
      <p:sp>
        <p:nvSpPr>
          <p:cNvPr id="151" name="Shape 15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rPr lang="en-US"/>
              <a:t>We placed the gateway near the window on the </a:t>
            </a:r>
            <a:r>
              <a:rPr lang="en-US"/>
              <a:t>the upper floor of the administrative building at our University’s MIEM campus, it’s about </a:t>
            </a:r>
            <a:r>
              <a:rPr lang="en-US">
                <a:solidFill>
                  <a:schemeClr val="dk1"/>
                </a:solidFill>
              </a:rPr>
              <a:t>29 m above ground level</a:t>
            </a:r>
            <a:r>
              <a:rPr lang="en-US"/>
              <a:t>. </a:t>
            </a:r>
            <a:r>
              <a:rPr lang="en-US">
                <a:solidFill>
                  <a:schemeClr val="dk1"/>
                </a:solidFill>
              </a:rPr>
              <a:t>The antenna position was selected to achieve the best direct line of sight for the planned measurement points. Still, some small objects like tree branches could block direct line of sight from different measurement points slightly affecting experimental results.</a:t>
            </a: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rPr lang="en-US"/>
              <a:t>One of our important contributions was a specialized protocol that allowed to accurately measure the total packet delay. </a:t>
            </a:r>
          </a:p>
          <a:p>
            <a:pPr indent="0" lvl="0" marL="0">
              <a:spcBef>
                <a:spcPts val="0"/>
              </a:spcBef>
              <a:buNone/>
            </a:pPr>
            <a:r>
              <a:rPr lang="en-US"/>
              <a:t>It has three stages </a:t>
            </a:r>
            <a:r>
              <a:rPr lang="en-US"/>
              <a:t>REQUEST, ECHO, and ECHO_ANSWER, as shown on the slide.</a:t>
            </a:r>
          </a:p>
          <a:p>
            <a:pPr indent="0" lvl="0" marL="0" rtl="0">
              <a:spcBef>
                <a:spcPts val="0"/>
              </a:spcBef>
              <a:buNone/>
            </a:pPr>
            <a:r>
              <a:rPr lang="en-US"/>
              <a:t>The end device measures delay between steps REQUEST and ECHO, the gateway in turn measures its own delay between steps ECHO and ECHO_ANSWER. The end device includes its results into ECHO_ANSWER packet for further processing on the gateway. The gateway calculates the final delay as an average value of delays measured on two communicating sides. From the second measurement iteration, the gateway calculates jitter as a mean difference between previously measured delay. An example of the metrics output from the experimental software is presented on box on the right.</a:t>
            </a:r>
          </a:p>
        </p:txBody>
      </p:sp>
      <p:sp>
        <p:nvSpPr>
          <p:cNvPr id="167" name="Shape 16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 name="Shape 13"/>
          <p:cNvSpPr txBox="1"/>
          <p:nvPr>
            <p:ph idx="1" type="subTitle"/>
          </p:nvPr>
        </p:nvSpPr>
        <p:spPr>
          <a:xfrm>
            <a:off x="1371600" y="3886200"/>
            <a:ext cx="6400800" cy="1752600"/>
          </a:xfrm>
          <a:prstGeom prst="rect">
            <a:avLst/>
          </a:prstGeom>
          <a:noFill/>
          <a:ln>
            <a:noFill/>
          </a:ln>
        </p:spPr>
        <p:txBody>
          <a:bodyPr anchorCtr="0" anchor="t" bIns="91425" lIns="91425" rIns="91425" wrap="square" tIns="91425"/>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15" name="Shape 15"/>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16" name="Shape 16"/>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0" name="Shape 70"/>
          <p:cNvSpPr txBox="1"/>
          <p:nvPr>
            <p:ph idx="1" type="body"/>
          </p:nvPr>
        </p:nvSpPr>
        <p:spPr>
          <a:xfrm rot="5400000">
            <a:off x="2309018" y="-251619"/>
            <a:ext cx="4525963" cy="82296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sz="1200">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73" name="Shape 7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6" name="Shape 76"/>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sz="1200">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9" name="Shape 19"/>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3" y="4406900"/>
            <a:ext cx="7772400" cy="1362075"/>
          </a:xfrm>
          <a:prstGeom prst="rect">
            <a:avLst/>
          </a:prstGeom>
          <a:noFill/>
          <a:ln>
            <a:noFill/>
          </a:ln>
        </p:spPr>
        <p:txBody>
          <a:bodyPr anchorCtr="0" anchor="t" bIns="91425" lIns="91425" rIns="91425" wrap="square" tIns="91425"/>
          <a:lstStyle>
            <a:lvl1pPr indent="0" lvl="0" marL="0" marR="0" rtl="0" algn="l">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5" name="Shape 25"/>
          <p:cNvSpPr txBox="1"/>
          <p:nvPr>
            <p:ph idx="1" type="body"/>
          </p:nvPr>
        </p:nvSpPr>
        <p:spPr>
          <a:xfrm>
            <a:off x="722313" y="2906713"/>
            <a:ext cx="7772400" cy="1500187"/>
          </a:xfrm>
          <a:prstGeom prst="rect">
            <a:avLst/>
          </a:prstGeom>
          <a:noFill/>
          <a:ln>
            <a:noFill/>
          </a:ln>
        </p:spPr>
        <p:txBody>
          <a:bodyPr anchorCtr="0" anchor="b" bIns="91425" lIns="91425" rIns="91425" wrap="square" tIns="91425"/>
          <a:lstStyle>
            <a:lvl1pPr indent="0" lvl="0" marL="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sz="1200">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27" name="Shape 27"/>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28" name="Shape 28"/>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1" name="Shape 31"/>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sz="1200">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34" name="Shape 34"/>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35" name="Shape 3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8" name="Shape 38"/>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sz="1200">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43" name="Shape 4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44" name="Shape 4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7" name="Shape 47"/>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sz="1200">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48" name="Shape 48"/>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49" name="Shape 4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sz="1200">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53" name="Shape 5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5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6" name="Shape 56"/>
          <p:cNvSpPr txBox="1"/>
          <p:nvPr>
            <p:ph idx="1" type="body"/>
          </p:nvPr>
        </p:nvSpPr>
        <p:spPr>
          <a:xfrm>
            <a:off x="3575050" y="273050"/>
            <a:ext cx="5111750" cy="585311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sz="1200">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400" cy="566738"/>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3" name="Shape 63"/>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8"/>
            <a:ext cx="5486400" cy="804862"/>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sz="1200">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67" name="Shape 6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buSzPts val="1400"/>
              <a:buNone/>
              <a:defRPr b="0"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0.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6.jp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omments" Target="../comments/comment2.xml"/><Relationship Id="rId4" Type="http://schemas.openxmlformats.org/officeDocument/2006/relationships/image" Target="../media/image8.jpg"/><Relationship Id="rId5" Type="http://schemas.openxmlformats.org/officeDocument/2006/relationships/image" Target="../media/image20.jp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83" name="Shape 83"/>
        <p:cNvGrpSpPr/>
        <p:nvPr/>
      </p:nvGrpSpPr>
      <p:grpSpPr>
        <a:xfrm>
          <a:off x="0" y="0"/>
          <a:ext cx="0" cy="0"/>
          <a:chOff x="0" y="0"/>
          <a:chExt cx="0" cy="0"/>
        </a:xfrm>
      </p:grpSpPr>
      <p:sp>
        <p:nvSpPr>
          <p:cNvPr id="84" name="Shape 84"/>
          <p:cNvSpPr txBox="1"/>
          <p:nvPr>
            <p:ph type="ctrTitle"/>
          </p:nvPr>
        </p:nvSpPr>
        <p:spPr>
          <a:xfrm>
            <a:off x="685800" y="2130425"/>
            <a:ext cx="7772400" cy="1341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None/>
            </a:pPr>
            <a:r>
              <a:rPr lang="en-US" sz="2800">
                <a:solidFill>
                  <a:srgbClr val="000066"/>
                </a:solidFill>
                <a:latin typeface="PT Sans"/>
                <a:ea typeface="PT Sans"/>
                <a:cs typeface="PT Sans"/>
                <a:sym typeface="PT Sans"/>
              </a:rPr>
              <a:t>QoS Metrics Measurement in Long Range IoT Networks</a:t>
            </a:r>
          </a:p>
        </p:txBody>
      </p:sp>
      <p:sp>
        <p:nvSpPr>
          <p:cNvPr id="85" name="Shape 85"/>
          <p:cNvSpPr txBox="1"/>
          <p:nvPr>
            <p:ph idx="1" type="subTitle"/>
          </p:nvPr>
        </p:nvSpPr>
        <p:spPr>
          <a:xfrm>
            <a:off x="778925" y="4434975"/>
            <a:ext cx="7679400" cy="9081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rgbClr val="000066"/>
              </a:buClr>
              <a:buFont typeface="Arial"/>
              <a:buNone/>
            </a:pPr>
            <a:r>
              <a:rPr lang="en-US" sz="2000">
                <a:solidFill>
                  <a:srgbClr val="000066"/>
                </a:solidFill>
                <a:latin typeface="PT Sans"/>
                <a:ea typeface="PT Sans"/>
                <a:cs typeface="PT Sans"/>
                <a:sym typeface="PT Sans"/>
              </a:rPr>
              <a:t>Andrey Dvornikov, Pavel Abramov, Sergey Efremov, Leonid Voskov</a:t>
            </a:r>
          </a:p>
          <a:p>
            <a:pPr indent="0" lvl="0" marL="0" marR="0" rtl="0" algn="ctr">
              <a:spcBef>
                <a:spcPts val="280"/>
              </a:spcBef>
              <a:spcAft>
                <a:spcPts val="0"/>
              </a:spcAft>
              <a:buClr>
                <a:srgbClr val="000066"/>
              </a:buClr>
              <a:buFont typeface="Arial"/>
              <a:buNone/>
            </a:pPr>
            <a:r>
              <a:rPr lang="en-US" sz="1400">
                <a:solidFill>
                  <a:srgbClr val="000066"/>
                </a:solidFill>
                <a:latin typeface="PT Sans"/>
                <a:ea typeface="PT Sans"/>
                <a:cs typeface="PT Sans"/>
                <a:sym typeface="PT Sans"/>
              </a:rPr>
              <a:t>National Research University Higher School of Economics (HSE)</a:t>
            </a:r>
          </a:p>
          <a:p>
            <a:pPr indent="0" lvl="0" marL="0" marR="0" rtl="0" algn="ctr">
              <a:spcBef>
                <a:spcPts val="280"/>
              </a:spcBef>
              <a:spcAft>
                <a:spcPts val="0"/>
              </a:spcAft>
              <a:buClr>
                <a:srgbClr val="000066"/>
              </a:buClr>
              <a:buFont typeface="Arial"/>
              <a:buNone/>
            </a:pPr>
            <a:r>
              <a:rPr lang="en-US" sz="1400">
                <a:solidFill>
                  <a:srgbClr val="000066"/>
                </a:solidFill>
                <a:latin typeface="PT Sans"/>
                <a:ea typeface="PT Sans"/>
                <a:cs typeface="PT Sans"/>
                <a:sym typeface="PT Sans"/>
              </a:rPr>
              <a:t>Moscow, Russia</a:t>
            </a:r>
          </a:p>
          <a:p>
            <a:pPr indent="-69850" lvl="0" marL="0" marR="0" rtl="0" algn="ctr">
              <a:spcBef>
                <a:spcPts val="280"/>
              </a:spcBef>
              <a:spcAft>
                <a:spcPts val="0"/>
              </a:spcAft>
              <a:buClr>
                <a:schemeClr val="dk1"/>
              </a:buClr>
              <a:buSzPts val="1100"/>
              <a:buFont typeface="Arial"/>
              <a:buNone/>
            </a:pPr>
            <a:r>
              <a:rPr lang="en-US" sz="1400">
                <a:solidFill>
                  <a:srgbClr val="000066"/>
                </a:solidFill>
                <a:latin typeface="PT Sans"/>
                <a:ea typeface="PT Sans"/>
                <a:cs typeface="PT Sans"/>
                <a:sym typeface="PT Sans"/>
              </a:rPr>
              <a:t>advornikov@hse.ru, psabramov@edu.hse.ru, sefremov@hse.ru, lvoskov@hse.ru</a:t>
            </a:r>
          </a:p>
        </p:txBody>
      </p:sp>
      <p:sp>
        <p:nvSpPr>
          <p:cNvPr id="86" name="Shape 86"/>
          <p:cNvSpPr txBox="1"/>
          <p:nvPr/>
        </p:nvSpPr>
        <p:spPr>
          <a:xfrm>
            <a:off x="1371600" y="6467475"/>
            <a:ext cx="6400800" cy="3492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a:p>
            <a:pPr indent="0" lvl="0" marL="0" marR="0" rtl="0" algn="ctr">
              <a:spcBef>
                <a:spcPts val="160"/>
              </a:spcBef>
              <a:spcAft>
                <a:spcPts val="0"/>
              </a:spcAft>
              <a:buNone/>
            </a:pPr>
            <a:r>
              <a:rPr b="0" i="0" lang="en-US" sz="800" u="none" cap="none" strike="noStrike">
                <a:solidFill>
                  <a:schemeClr val="lt1"/>
                </a:solidFill>
                <a:latin typeface="Arial"/>
                <a:ea typeface="Arial"/>
                <a:cs typeface="Arial"/>
                <a:sym typeface="Arial"/>
              </a:rPr>
              <a:t>www.hse.ru </a:t>
            </a:r>
          </a:p>
        </p:txBody>
      </p:sp>
      <p:sp>
        <p:nvSpPr>
          <p:cNvPr id="87" name="Shape 87"/>
          <p:cNvSpPr txBox="1"/>
          <p:nvPr>
            <p:ph idx="1" type="subTitle"/>
          </p:nvPr>
        </p:nvSpPr>
        <p:spPr>
          <a:xfrm>
            <a:off x="1371600" y="3471419"/>
            <a:ext cx="6400800" cy="423300"/>
          </a:xfrm>
          <a:prstGeom prst="rect">
            <a:avLst/>
          </a:prstGeom>
          <a:noFill/>
          <a:ln>
            <a:noFill/>
          </a:ln>
        </p:spPr>
        <p:txBody>
          <a:bodyPr anchorCtr="0" anchor="t" bIns="45700" lIns="91425" rIns="91425" wrap="square" tIns="45700">
            <a:noAutofit/>
          </a:bodyPr>
          <a:lstStyle/>
          <a:p>
            <a:pPr indent="0" lvl="0" marL="0" marR="0" rtl="0">
              <a:spcBef>
                <a:spcPts val="280"/>
              </a:spcBef>
              <a:spcAft>
                <a:spcPts val="0"/>
              </a:spcAft>
              <a:buClr>
                <a:srgbClr val="000066"/>
              </a:buClr>
              <a:buFont typeface="Arial"/>
              <a:buNone/>
            </a:pPr>
            <a:r>
              <a:rPr lang="en-US" sz="1400">
                <a:solidFill>
                  <a:srgbClr val="000066"/>
                </a:solidFill>
                <a:latin typeface="PT Sans"/>
                <a:ea typeface="PT Sans"/>
                <a:cs typeface="PT Sans"/>
                <a:sym typeface="PT Sans"/>
              </a:rPr>
              <a:t>An experimental study of LoRaWAN metrics for the low-rate overlay scenario</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77" name="Shape 177"/>
        <p:cNvGrpSpPr/>
        <p:nvPr/>
      </p:nvGrpSpPr>
      <p:grpSpPr>
        <a:xfrm>
          <a:off x="0" y="0"/>
          <a:ext cx="0" cy="0"/>
          <a:chOff x="0" y="0"/>
          <a:chExt cx="0" cy="0"/>
        </a:xfrm>
      </p:grpSpPr>
      <p:sp>
        <p:nvSpPr>
          <p:cNvPr id="178" name="Shape 178"/>
          <p:cNvSpPr txBox="1"/>
          <p:nvPr/>
        </p:nvSpPr>
        <p:spPr>
          <a:xfrm>
            <a:off x="1322400" y="6028695"/>
            <a:ext cx="3830400" cy="2274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
        <p:nvSpPr>
          <p:cNvPr id="179" name="Shape 179"/>
          <p:cNvSpPr txBox="1"/>
          <p:nvPr/>
        </p:nvSpPr>
        <p:spPr>
          <a:xfrm>
            <a:off x="1428750" y="428625"/>
            <a:ext cx="2670300" cy="412800"/>
          </a:xfrm>
          <a:prstGeom prst="rect">
            <a:avLst/>
          </a:prstGeom>
          <a:noFill/>
          <a:ln>
            <a:noFill/>
          </a:ln>
        </p:spPr>
        <p:txBody>
          <a:bodyPr anchorCtr="0" anchor="ctr" bIns="45700" lIns="91425" rIns="91425" wrap="square" tIns="45700">
            <a:noAutofit/>
          </a:bodyPr>
          <a:lstStyle/>
          <a:p>
            <a:pPr indent="-69850" lvl="0" marL="0" rtl="0">
              <a:lnSpc>
                <a:spcPct val="115000"/>
              </a:lnSpc>
              <a:spcBef>
                <a:spcPts val="0"/>
              </a:spcBef>
              <a:buSzPts val="1100"/>
              <a:buNone/>
            </a:pPr>
            <a:r>
              <a:rPr lang="en-US" sz="1600">
                <a:solidFill>
                  <a:schemeClr val="lt1"/>
                </a:solidFill>
                <a:latin typeface="PT Sans"/>
                <a:ea typeface="PT Sans"/>
                <a:cs typeface="PT Sans"/>
                <a:sym typeface="PT Sans"/>
              </a:rPr>
              <a:t>Discussion</a:t>
            </a:r>
          </a:p>
        </p:txBody>
      </p:sp>
      <p:pic>
        <p:nvPicPr>
          <p:cNvPr id="180" name="Shape 180"/>
          <p:cNvPicPr preferRelativeResize="0"/>
          <p:nvPr/>
        </p:nvPicPr>
        <p:blipFill>
          <a:blip r:embed="rId4">
            <a:alphaModFix/>
          </a:blip>
          <a:stretch>
            <a:fillRect/>
          </a:stretch>
        </p:blipFill>
        <p:spPr>
          <a:xfrm>
            <a:off x="5152812" y="1369070"/>
            <a:ext cx="3901770" cy="2415389"/>
          </a:xfrm>
          <a:prstGeom prst="rect">
            <a:avLst/>
          </a:prstGeom>
          <a:noFill/>
          <a:ln>
            <a:noFill/>
          </a:ln>
        </p:spPr>
      </p:pic>
      <p:pic>
        <p:nvPicPr>
          <p:cNvPr id="181" name="Shape 181"/>
          <p:cNvPicPr preferRelativeResize="0"/>
          <p:nvPr/>
        </p:nvPicPr>
        <p:blipFill>
          <a:blip r:embed="rId5">
            <a:alphaModFix/>
          </a:blip>
          <a:stretch>
            <a:fillRect/>
          </a:stretch>
        </p:blipFill>
        <p:spPr>
          <a:xfrm>
            <a:off x="5152801" y="3847868"/>
            <a:ext cx="3901780" cy="2392163"/>
          </a:xfrm>
          <a:prstGeom prst="rect">
            <a:avLst/>
          </a:prstGeom>
          <a:noFill/>
          <a:ln>
            <a:noFill/>
          </a:ln>
        </p:spPr>
      </p:pic>
      <p:sp>
        <p:nvSpPr>
          <p:cNvPr id="182" name="Shape 182"/>
          <p:cNvSpPr/>
          <p:nvPr/>
        </p:nvSpPr>
        <p:spPr>
          <a:xfrm>
            <a:off x="222250" y="1439325"/>
            <a:ext cx="4485300" cy="4802700"/>
          </a:xfrm>
          <a:prstGeom prst="rect">
            <a:avLst/>
          </a:prstGeom>
          <a:noFill/>
          <a:ln>
            <a:noFill/>
          </a:ln>
        </p:spPr>
        <p:txBody>
          <a:bodyPr anchorCtr="0" anchor="t" bIns="45700" lIns="91425" rIns="91425" wrap="square" tIns="45700">
            <a:noAutofit/>
          </a:bodyPr>
          <a:lstStyle/>
          <a:p>
            <a:pPr indent="0" lvl="0" marL="0" marR="0" rtl="0">
              <a:spcBef>
                <a:spcPts val="0"/>
              </a:spcBef>
              <a:spcAft>
                <a:spcPts val="0"/>
              </a:spcAft>
              <a:buNone/>
            </a:pPr>
            <a:r>
              <a:rPr lang="en-US" sz="2600">
                <a:solidFill>
                  <a:srgbClr val="003F82"/>
                </a:solidFill>
                <a:latin typeface="PT Sans"/>
                <a:ea typeface="PT Sans"/>
                <a:cs typeface="PT Sans"/>
                <a:sym typeface="PT Sans"/>
              </a:rPr>
              <a:t>RSSI, SNR:</a:t>
            </a:r>
          </a:p>
          <a:p>
            <a:pPr indent="-393700" lvl="0" marL="457200" marR="0" rtl="0">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Confirms the obvious decrease of RSSI</a:t>
            </a:r>
          </a:p>
          <a:p>
            <a:pPr indent="-393700" lvl="0" marL="457200" marR="0" rtl="0">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Maximal distance for the LoRaWAN connection was about 700 meters. </a:t>
            </a:r>
          </a:p>
          <a:p>
            <a:pPr indent="-393700" lvl="0" marL="457200" marR="0" rtl="0">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Spreading factor directly affects the maximum distance</a:t>
            </a:r>
          </a:p>
        </p:txBody>
      </p:sp>
      <p:sp>
        <p:nvSpPr>
          <p:cNvPr id="183" name="Shape 183"/>
          <p:cNvSpPr txBox="1"/>
          <p:nvPr/>
        </p:nvSpPr>
        <p:spPr>
          <a:xfrm>
            <a:off x="255588" y="6415088"/>
            <a:ext cx="4143300" cy="246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87" name="Shape 187"/>
        <p:cNvGrpSpPr/>
        <p:nvPr/>
      </p:nvGrpSpPr>
      <p:grpSpPr>
        <a:xfrm>
          <a:off x="0" y="0"/>
          <a:ext cx="0" cy="0"/>
          <a:chOff x="0" y="0"/>
          <a:chExt cx="0" cy="0"/>
        </a:xfrm>
      </p:grpSpPr>
      <p:sp>
        <p:nvSpPr>
          <p:cNvPr id="188" name="Shape 188"/>
          <p:cNvSpPr txBox="1"/>
          <p:nvPr/>
        </p:nvSpPr>
        <p:spPr>
          <a:xfrm>
            <a:off x="1322400" y="6028695"/>
            <a:ext cx="3830400" cy="2274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
        <p:nvSpPr>
          <p:cNvPr id="189" name="Shape 189"/>
          <p:cNvSpPr txBox="1"/>
          <p:nvPr/>
        </p:nvSpPr>
        <p:spPr>
          <a:xfrm>
            <a:off x="1428750" y="428625"/>
            <a:ext cx="2670300" cy="412800"/>
          </a:xfrm>
          <a:prstGeom prst="rect">
            <a:avLst/>
          </a:prstGeom>
          <a:noFill/>
          <a:ln>
            <a:noFill/>
          </a:ln>
        </p:spPr>
        <p:txBody>
          <a:bodyPr anchorCtr="0" anchor="ctr" bIns="45700" lIns="91425" rIns="91425" wrap="square" tIns="45700">
            <a:noAutofit/>
          </a:bodyPr>
          <a:lstStyle/>
          <a:p>
            <a:pPr indent="-69850" lvl="0" marL="0" rtl="0">
              <a:lnSpc>
                <a:spcPct val="115000"/>
              </a:lnSpc>
              <a:spcBef>
                <a:spcPts val="0"/>
              </a:spcBef>
              <a:buClr>
                <a:schemeClr val="dk1"/>
              </a:buClr>
              <a:buSzPts val="1100"/>
              <a:buFont typeface="Arial"/>
              <a:buNone/>
            </a:pPr>
            <a:r>
              <a:rPr lang="en-US" sz="1600">
                <a:solidFill>
                  <a:schemeClr val="lt1"/>
                </a:solidFill>
                <a:latin typeface="PT Sans"/>
                <a:ea typeface="PT Sans"/>
                <a:cs typeface="PT Sans"/>
                <a:sym typeface="PT Sans"/>
              </a:rPr>
              <a:t>Discussion</a:t>
            </a:r>
          </a:p>
        </p:txBody>
      </p:sp>
      <p:sp>
        <p:nvSpPr>
          <p:cNvPr id="190" name="Shape 190"/>
          <p:cNvSpPr/>
          <p:nvPr/>
        </p:nvSpPr>
        <p:spPr>
          <a:xfrm>
            <a:off x="222250" y="4362325"/>
            <a:ext cx="8633100" cy="1879800"/>
          </a:xfrm>
          <a:prstGeom prst="rect">
            <a:avLst/>
          </a:prstGeom>
          <a:noFill/>
          <a:ln>
            <a:noFill/>
          </a:ln>
        </p:spPr>
        <p:txBody>
          <a:bodyPr anchorCtr="0" anchor="t" bIns="45700" lIns="91425" rIns="91425" wrap="square" tIns="45700">
            <a:noAutofit/>
          </a:bodyPr>
          <a:lstStyle/>
          <a:p>
            <a:pPr indent="0" lvl="0" marL="0" marR="0" rtl="0">
              <a:spcBef>
                <a:spcPts val="0"/>
              </a:spcBef>
              <a:spcAft>
                <a:spcPts val="0"/>
              </a:spcAft>
              <a:buNone/>
            </a:pPr>
            <a:r>
              <a:rPr lang="en-US" sz="2600">
                <a:solidFill>
                  <a:srgbClr val="003F82"/>
                </a:solidFill>
                <a:latin typeface="PT Sans"/>
                <a:ea typeface="PT Sans"/>
                <a:cs typeface="PT Sans"/>
                <a:sym typeface="PT Sans"/>
              </a:rPr>
              <a:t>Mean packet delay (av. between the end device to server delay and server to end device delay)</a:t>
            </a:r>
          </a:p>
          <a:p>
            <a:pPr indent="-393700" lvl="0" marL="457200" marR="0" rtl="0">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Change in delay is likely a random fluctuation caused by a sum of delays</a:t>
            </a:r>
          </a:p>
        </p:txBody>
      </p:sp>
      <p:pic>
        <p:nvPicPr>
          <p:cNvPr id="191" name="Shape 191"/>
          <p:cNvPicPr preferRelativeResize="0"/>
          <p:nvPr/>
        </p:nvPicPr>
        <p:blipFill>
          <a:blip r:embed="rId4">
            <a:alphaModFix/>
          </a:blip>
          <a:stretch>
            <a:fillRect/>
          </a:stretch>
        </p:blipFill>
        <p:spPr>
          <a:xfrm>
            <a:off x="1971503" y="1266488"/>
            <a:ext cx="5200985" cy="3095837"/>
          </a:xfrm>
          <a:prstGeom prst="rect">
            <a:avLst/>
          </a:prstGeom>
          <a:noFill/>
          <a:ln>
            <a:noFill/>
          </a:ln>
        </p:spPr>
      </p:pic>
      <p:sp>
        <p:nvSpPr>
          <p:cNvPr id="192" name="Shape 192"/>
          <p:cNvSpPr txBox="1"/>
          <p:nvPr/>
        </p:nvSpPr>
        <p:spPr>
          <a:xfrm>
            <a:off x="255588" y="6415088"/>
            <a:ext cx="4143300" cy="246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96" name="Shape 196"/>
        <p:cNvGrpSpPr/>
        <p:nvPr/>
      </p:nvGrpSpPr>
      <p:grpSpPr>
        <a:xfrm>
          <a:off x="0" y="0"/>
          <a:ext cx="0" cy="0"/>
          <a:chOff x="0" y="0"/>
          <a:chExt cx="0" cy="0"/>
        </a:xfrm>
      </p:grpSpPr>
      <p:sp>
        <p:nvSpPr>
          <p:cNvPr id="197" name="Shape 197"/>
          <p:cNvSpPr txBox="1"/>
          <p:nvPr/>
        </p:nvSpPr>
        <p:spPr>
          <a:xfrm>
            <a:off x="331788" y="6415088"/>
            <a:ext cx="4143300" cy="246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
        <p:nvSpPr>
          <p:cNvPr id="198" name="Shape 198"/>
          <p:cNvSpPr txBox="1"/>
          <p:nvPr/>
        </p:nvSpPr>
        <p:spPr>
          <a:xfrm>
            <a:off x="1428750" y="428625"/>
            <a:ext cx="2670300" cy="412800"/>
          </a:xfrm>
          <a:prstGeom prst="rect">
            <a:avLst/>
          </a:prstGeom>
          <a:noFill/>
          <a:ln>
            <a:noFill/>
          </a:ln>
        </p:spPr>
        <p:txBody>
          <a:bodyPr anchorCtr="0" anchor="ctr" bIns="45700" lIns="91425" rIns="91425" wrap="square" tIns="45700">
            <a:noAutofit/>
          </a:bodyPr>
          <a:lstStyle/>
          <a:p>
            <a:pPr indent="-69850" lvl="0" marL="0" rtl="0">
              <a:lnSpc>
                <a:spcPct val="115000"/>
              </a:lnSpc>
              <a:spcBef>
                <a:spcPts val="0"/>
              </a:spcBef>
              <a:buSzPts val="1100"/>
              <a:buNone/>
            </a:pPr>
            <a:r>
              <a:rPr lang="en-US" sz="1600">
                <a:solidFill>
                  <a:schemeClr val="lt1"/>
                </a:solidFill>
                <a:latin typeface="PT Sans"/>
                <a:ea typeface="PT Sans"/>
                <a:cs typeface="PT Sans"/>
                <a:sym typeface="PT Sans"/>
              </a:rPr>
              <a:t>Potential LPWAN solutions</a:t>
            </a:r>
          </a:p>
        </p:txBody>
      </p:sp>
      <p:sp>
        <p:nvSpPr>
          <p:cNvPr id="199" name="Shape 199"/>
          <p:cNvSpPr/>
          <p:nvPr/>
        </p:nvSpPr>
        <p:spPr>
          <a:xfrm>
            <a:off x="140025" y="1414375"/>
            <a:ext cx="8667900" cy="6084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None/>
            </a:pPr>
            <a:r>
              <a:rPr lang="en-US" sz="2600">
                <a:solidFill>
                  <a:srgbClr val="003F82"/>
                </a:solidFill>
                <a:latin typeface="PT Sans"/>
                <a:ea typeface="PT Sans"/>
                <a:cs typeface="PT Sans"/>
                <a:sym typeface="PT Sans"/>
              </a:rPr>
              <a:t>Mesh network on LoRa</a:t>
            </a:r>
          </a:p>
          <a:p>
            <a:pPr indent="0" lvl="0" marL="0" marR="0" rtl="0">
              <a:spcBef>
                <a:spcPts val="0"/>
              </a:spcBef>
              <a:spcAft>
                <a:spcPts val="0"/>
              </a:spcAft>
              <a:buNone/>
            </a:pPr>
            <a:r>
              <a:t/>
            </a:r>
            <a:endParaRPr sz="2600">
              <a:solidFill>
                <a:srgbClr val="003F82"/>
              </a:solidFill>
              <a:latin typeface="PT Sans"/>
              <a:ea typeface="PT Sans"/>
              <a:cs typeface="PT Sans"/>
              <a:sym typeface="PT Sans"/>
            </a:endParaRPr>
          </a:p>
        </p:txBody>
      </p:sp>
      <p:pic>
        <p:nvPicPr>
          <p:cNvPr id="200" name="Shape 200"/>
          <p:cNvPicPr preferRelativeResize="0"/>
          <p:nvPr/>
        </p:nvPicPr>
        <p:blipFill>
          <a:blip r:embed="rId4">
            <a:alphaModFix/>
          </a:blip>
          <a:stretch>
            <a:fillRect/>
          </a:stretch>
        </p:blipFill>
        <p:spPr>
          <a:xfrm>
            <a:off x="1403013" y="2022776"/>
            <a:ext cx="6141926" cy="431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04" name="Shape 204"/>
        <p:cNvGrpSpPr/>
        <p:nvPr/>
      </p:nvGrpSpPr>
      <p:grpSpPr>
        <a:xfrm>
          <a:off x="0" y="0"/>
          <a:ext cx="0" cy="0"/>
          <a:chOff x="0" y="0"/>
          <a:chExt cx="0" cy="0"/>
        </a:xfrm>
      </p:grpSpPr>
      <p:sp>
        <p:nvSpPr>
          <p:cNvPr id="205" name="Shape 205"/>
          <p:cNvSpPr txBox="1"/>
          <p:nvPr/>
        </p:nvSpPr>
        <p:spPr>
          <a:xfrm>
            <a:off x="1322400" y="6028695"/>
            <a:ext cx="3830400" cy="2274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
        <p:nvSpPr>
          <p:cNvPr id="206" name="Shape 206"/>
          <p:cNvSpPr txBox="1"/>
          <p:nvPr/>
        </p:nvSpPr>
        <p:spPr>
          <a:xfrm>
            <a:off x="1428750" y="428625"/>
            <a:ext cx="2670300" cy="412800"/>
          </a:xfrm>
          <a:prstGeom prst="rect">
            <a:avLst/>
          </a:prstGeom>
          <a:noFill/>
          <a:ln>
            <a:noFill/>
          </a:ln>
        </p:spPr>
        <p:txBody>
          <a:bodyPr anchorCtr="0" anchor="ctr" bIns="45700" lIns="91425" rIns="91425" wrap="square" tIns="45700">
            <a:noAutofit/>
          </a:bodyPr>
          <a:lstStyle/>
          <a:p>
            <a:pPr indent="-69850" lvl="0" marL="0" rtl="0">
              <a:lnSpc>
                <a:spcPct val="115000"/>
              </a:lnSpc>
              <a:spcBef>
                <a:spcPts val="0"/>
              </a:spcBef>
              <a:buSzPts val="1100"/>
              <a:buNone/>
            </a:pPr>
            <a:r>
              <a:rPr lang="en-US" sz="1600">
                <a:solidFill>
                  <a:schemeClr val="lt1"/>
                </a:solidFill>
                <a:latin typeface="PT Sans"/>
                <a:ea typeface="PT Sans"/>
                <a:cs typeface="PT Sans"/>
                <a:sym typeface="PT Sans"/>
              </a:rPr>
              <a:t>Conclusion</a:t>
            </a:r>
          </a:p>
        </p:txBody>
      </p:sp>
      <p:sp>
        <p:nvSpPr>
          <p:cNvPr id="207" name="Shape 207"/>
          <p:cNvSpPr/>
          <p:nvPr/>
        </p:nvSpPr>
        <p:spPr>
          <a:xfrm>
            <a:off x="255450" y="1528100"/>
            <a:ext cx="8633100" cy="4728000"/>
          </a:xfrm>
          <a:prstGeom prst="rect">
            <a:avLst/>
          </a:prstGeom>
          <a:noFill/>
          <a:ln>
            <a:noFill/>
          </a:ln>
        </p:spPr>
        <p:txBody>
          <a:bodyPr anchorCtr="0" anchor="t" bIns="45700" lIns="91425" rIns="91425" wrap="square" tIns="45700">
            <a:noAutofit/>
          </a:bodyPr>
          <a:lstStyle/>
          <a:p>
            <a:pPr indent="0" lvl="0" marL="0" marR="0" rtl="0">
              <a:spcBef>
                <a:spcPts val="0"/>
              </a:spcBef>
              <a:spcAft>
                <a:spcPts val="0"/>
              </a:spcAft>
              <a:buNone/>
            </a:pPr>
            <a:r>
              <a:rPr lang="en-US" sz="2600">
                <a:solidFill>
                  <a:srgbClr val="003F82"/>
                </a:solidFill>
                <a:latin typeface="PT Sans"/>
                <a:ea typeface="PT Sans"/>
                <a:cs typeface="PT Sans"/>
                <a:sym typeface="PT Sans"/>
              </a:rPr>
              <a:t>Conclusion:</a:t>
            </a:r>
          </a:p>
          <a:p>
            <a:pPr indent="-393700" lvl="0" marL="457200" marR="0" rtl="0">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Correlation between key QoS metrics and the distance between a node and a gateway is verified</a:t>
            </a:r>
          </a:p>
          <a:p>
            <a:pPr indent="-393700" lvl="0" marL="457200" marR="0" rtl="0">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The full delay of a packet is significant in value, independent from the distance</a:t>
            </a:r>
          </a:p>
          <a:p>
            <a:pPr indent="0" lvl="0" marL="0" rtl="0">
              <a:spcBef>
                <a:spcPts val="0"/>
              </a:spcBef>
              <a:buNone/>
            </a:pPr>
            <a:r>
              <a:rPr lang="en-US" sz="2600">
                <a:solidFill>
                  <a:srgbClr val="003F82"/>
                </a:solidFill>
                <a:latin typeface="PT Sans"/>
                <a:ea typeface="PT Sans"/>
                <a:cs typeface="PT Sans"/>
                <a:sym typeface="PT Sans"/>
              </a:rPr>
              <a:t>Further going:</a:t>
            </a:r>
          </a:p>
          <a:p>
            <a:pPr indent="-393700" lvl="0" marL="457200" marR="0" rtl="0">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F</a:t>
            </a:r>
            <a:r>
              <a:rPr lang="en-US" sz="2600">
                <a:solidFill>
                  <a:srgbClr val="003F82"/>
                </a:solidFill>
                <a:latin typeface="PT Sans"/>
                <a:ea typeface="PT Sans"/>
                <a:cs typeface="PT Sans"/>
                <a:sym typeface="PT Sans"/>
              </a:rPr>
              <a:t>ine-tune the experimental equipment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11" name="Shape 211"/>
        <p:cNvGrpSpPr/>
        <p:nvPr/>
      </p:nvGrpSpPr>
      <p:grpSpPr>
        <a:xfrm>
          <a:off x="0" y="0"/>
          <a:ext cx="0" cy="0"/>
          <a:chOff x="0" y="0"/>
          <a:chExt cx="0" cy="0"/>
        </a:xfrm>
      </p:grpSpPr>
      <p:sp>
        <p:nvSpPr>
          <p:cNvPr id="212" name="Shape 212"/>
          <p:cNvSpPr txBox="1"/>
          <p:nvPr>
            <p:ph idx="1" type="subTitle"/>
          </p:nvPr>
        </p:nvSpPr>
        <p:spPr>
          <a:xfrm>
            <a:off x="1371600" y="4468813"/>
            <a:ext cx="6400800" cy="90805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rgbClr val="003F82"/>
              </a:buClr>
              <a:buFont typeface="Arial"/>
              <a:buNone/>
            </a:pPr>
            <a:r>
              <a:rPr b="0" i="0" lang="en-US" sz="1200" u="none" cap="none" strike="noStrike">
                <a:solidFill>
                  <a:srgbClr val="003F82"/>
                </a:solidFill>
                <a:latin typeface="PT Sans"/>
                <a:ea typeface="PT Sans"/>
                <a:cs typeface="PT Sans"/>
                <a:sym typeface="PT Sans"/>
              </a:rPr>
              <a:t>20, Myasnitskaya str., Moscow, Russia, 101000</a:t>
            </a:r>
          </a:p>
          <a:p>
            <a:pPr indent="0" lvl="0" marL="0" marR="0" rtl="0" algn="ctr">
              <a:spcBef>
                <a:spcPts val="240"/>
              </a:spcBef>
              <a:spcAft>
                <a:spcPts val="0"/>
              </a:spcAft>
              <a:buClr>
                <a:srgbClr val="003F82"/>
              </a:buClr>
              <a:buFont typeface="Arial"/>
              <a:buNone/>
            </a:pPr>
            <a:r>
              <a:rPr b="0" i="0" lang="en-US" sz="1200" u="none" cap="none" strike="noStrike">
                <a:solidFill>
                  <a:srgbClr val="003F82"/>
                </a:solidFill>
                <a:latin typeface="PT Sans"/>
                <a:ea typeface="PT Sans"/>
                <a:cs typeface="PT Sans"/>
                <a:sym typeface="PT Sans"/>
              </a:rPr>
              <a:t>Tel.: +7 (495) 628-8829, Fax: +7 (495) 628-7931</a:t>
            </a:r>
          </a:p>
          <a:p>
            <a:pPr indent="0" lvl="0" marL="0" marR="0" rtl="0" algn="ctr">
              <a:spcBef>
                <a:spcPts val="240"/>
              </a:spcBef>
              <a:spcAft>
                <a:spcPts val="0"/>
              </a:spcAft>
              <a:buClr>
                <a:srgbClr val="003F82"/>
              </a:buClr>
              <a:buFont typeface="Arial"/>
              <a:buNone/>
            </a:pPr>
            <a:r>
              <a:rPr b="0" i="0" lang="en-US" sz="1200" u="none" cap="none" strike="noStrike">
                <a:solidFill>
                  <a:srgbClr val="003F82"/>
                </a:solidFill>
                <a:latin typeface="PT Sans"/>
                <a:ea typeface="PT Sans"/>
                <a:cs typeface="PT Sans"/>
                <a:sym typeface="PT Sans"/>
              </a:rPr>
              <a:t>www.hse.ru</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91" name="Shape 91"/>
        <p:cNvGrpSpPr/>
        <p:nvPr/>
      </p:nvGrpSpPr>
      <p:grpSpPr>
        <a:xfrm>
          <a:off x="0" y="0"/>
          <a:ext cx="0" cy="0"/>
          <a:chOff x="0" y="0"/>
          <a:chExt cx="0" cy="0"/>
        </a:xfrm>
      </p:grpSpPr>
      <p:sp>
        <p:nvSpPr>
          <p:cNvPr id="92" name="Shape 92"/>
          <p:cNvSpPr txBox="1"/>
          <p:nvPr/>
        </p:nvSpPr>
        <p:spPr>
          <a:xfrm>
            <a:off x="331788" y="6415088"/>
            <a:ext cx="4143300" cy="246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
        <p:nvSpPr>
          <p:cNvPr id="93" name="Shape 93"/>
          <p:cNvSpPr txBox="1"/>
          <p:nvPr/>
        </p:nvSpPr>
        <p:spPr>
          <a:xfrm>
            <a:off x="1428750" y="428625"/>
            <a:ext cx="2670300" cy="412800"/>
          </a:xfrm>
          <a:prstGeom prst="rect">
            <a:avLst/>
          </a:prstGeom>
          <a:noFill/>
          <a:ln>
            <a:noFill/>
          </a:ln>
        </p:spPr>
        <p:txBody>
          <a:bodyPr anchorCtr="0" anchor="ctr" bIns="45700" lIns="91425" rIns="91425" wrap="square" tIns="45700">
            <a:noAutofit/>
          </a:bodyPr>
          <a:lstStyle/>
          <a:p>
            <a:pPr indent="-69850" lvl="0" marL="0" rtl="0">
              <a:lnSpc>
                <a:spcPct val="115000"/>
              </a:lnSpc>
              <a:spcBef>
                <a:spcPts val="0"/>
              </a:spcBef>
              <a:buSzPts val="1100"/>
              <a:buNone/>
            </a:pPr>
            <a:r>
              <a:rPr lang="en-US" sz="1600">
                <a:solidFill>
                  <a:schemeClr val="lt1"/>
                </a:solidFill>
                <a:latin typeface="PT Sans"/>
                <a:ea typeface="PT Sans"/>
                <a:cs typeface="PT Sans"/>
                <a:sym typeface="PT Sans"/>
              </a:rPr>
              <a:t>Relevance</a:t>
            </a:r>
          </a:p>
        </p:txBody>
      </p:sp>
      <p:pic>
        <p:nvPicPr>
          <p:cNvPr id="94" name="Shape 94"/>
          <p:cNvPicPr preferRelativeResize="0"/>
          <p:nvPr/>
        </p:nvPicPr>
        <p:blipFill>
          <a:blip r:embed="rId4">
            <a:alphaModFix/>
          </a:blip>
          <a:stretch>
            <a:fillRect/>
          </a:stretch>
        </p:blipFill>
        <p:spPr>
          <a:xfrm>
            <a:off x="152400" y="1300125"/>
            <a:ext cx="8839199" cy="51149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98" name="Shape 98"/>
        <p:cNvGrpSpPr/>
        <p:nvPr/>
      </p:nvGrpSpPr>
      <p:grpSpPr>
        <a:xfrm>
          <a:off x="0" y="0"/>
          <a:ext cx="0" cy="0"/>
          <a:chOff x="0" y="0"/>
          <a:chExt cx="0" cy="0"/>
        </a:xfrm>
      </p:grpSpPr>
      <p:sp>
        <p:nvSpPr>
          <p:cNvPr id="99" name="Shape 99"/>
          <p:cNvSpPr txBox="1"/>
          <p:nvPr/>
        </p:nvSpPr>
        <p:spPr>
          <a:xfrm>
            <a:off x="560388" y="6186488"/>
            <a:ext cx="4143300" cy="246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
        <p:nvSpPr>
          <p:cNvPr id="100" name="Shape 100"/>
          <p:cNvSpPr txBox="1"/>
          <p:nvPr/>
        </p:nvSpPr>
        <p:spPr>
          <a:xfrm>
            <a:off x="1428750" y="428625"/>
            <a:ext cx="2670300" cy="412800"/>
          </a:xfrm>
          <a:prstGeom prst="rect">
            <a:avLst/>
          </a:prstGeom>
          <a:noFill/>
          <a:ln>
            <a:noFill/>
          </a:ln>
        </p:spPr>
        <p:txBody>
          <a:bodyPr anchorCtr="0" anchor="ctr" bIns="45700" lIns="91425" rIns="91425" wrap="square" tIns="45700">
            <a:noAutofit/>
          </a:bodyPr>
          <a:lstStyle/>
          <a:p>
            <a:pPr indent="-69850" lvl="0" marL="0" rtl="0">
              <a:lnSpc>
                <a:spcPct val="115000"/>
              </a:lnSpc>
              <a:spcBef>
                <a:spcPts val="0"/>
              </a:spcBef>
              <a:buSzPts val="1100"/>
              <a:buNone/>
            </a:pPr>
            <a:r>
              <a:rPr lang="en-US" sz="1600">
                <a:solidFill>
                  <a:schemeClr val="lt1"/>
                </a:solidFill>
                <a:latin typeface="PT Sans"/>
                <a:ea typeface="PT Sans"/>
                <a:cs typeface="PT Sans"/>
                <a:sym typeface="PT Sans"/>
              </a:rPr>
              <a:t>Relevance</a:t>
            </a:r>
          </a:p>
        </p:txBody>
      </p:sp>
      <p:sp>
        <p:nvSpPr>
          <p:cNvPr id="101" name="Shape 101"/>
          <p:cNvSpPr/>
          <p:nvPr/>
        </p:nvSpPr>
        <p:spPr>
          <a:xfrm>
            <a:off x="140025" y="1414375"/>
            <a:ext cx="8667900" cy="6084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None/>
            </a:pPr>
            <a:r>
              <a:rPr lang="en-US" sz="2600">
                <a:solidFill>
                  <a:srgbClr val="003F82"/>
                </a:solidFill>
                <a:latin typeface="PT Sans"/>
                <a:ea typeface="PT Sans"/>
                <a:cs typeface="PT Sans"/>
                <a:sym typeface="PT Sans"/>
              </a:rPr>
              <a:t>Low-rate overlay scenario over LPWAN</a:t>
            </a:r>
          </a:p>
          <a:p>
            <a:pPr indent="0" lvl="0" marL="0" marR="0" rtl="0">
              <a:spcBef>
                <a:spcPts val="0"/>
              </a:spcBef>
              <a:spcAft>
                <a:spcPts val="0"/>
              </a:spcAft>
              <a:buNone/>
            </a:pPr>
            <a:r>
              <a:t/>
            </a:r>
            <a:endParaRPr sz="2600">
              <a:solidFill>
                <a:srgbClr val="003F82"/>
              </a:solidFill>
              <a:latin typeface="PT Sans"/>
              <a:ea typeface="PT Sans"/>
              <a:cs typeface="PT Sans"/>
              <a:sym typeface="PT Sans"/>
            </a:endParaRPr>
          </a:p>
        </p:txBody>
      </p:sp>
      <p:sp>
        <p:nvSpPr>
          <p:cNvPr id="102" name="Shape 102"/>
          <p:cNvSpPr txBox="1"/>
          <p:nvPr/>
        </p:nvSpPr>
        <p:spPr>
          <a:xfrm>
            <a:off x="331788" y="6415088"/>
            <a:ext cx="4143300" cy="246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pic>
        <p:nvPicPr>
          <p:cNvPr id="103" name="Shape 103"/>
          <p:cNvPicPr preferRelativeResize="0"/>
          <p:nvPr/>
        </p:nvPicPr>
        <p:blipFill>
          <a:blip r:embed="rId4">
            <a:alphaModFix/>
          </a:blip>
          <a:stretch>
            <a:fillRect/>
          </a:stretch>
        </p:blipFill>
        <p:spPr>
          <a:xfrm>
            <a:off x="1875938" y="4032149"/>
            <a:ext cx="1055015" cy="608400"/>
          </a:xfrm>
          <a:prstGeom prst="rect">
            <a:avLst/>
          </a:prstGeom>
          <a:noFill/>
          <a:ln>
            <a:noFill/>
          </a:ln>
        </p:spPr>
      </p:pic>
      <p:pic>
        <p:nvPicPr>
          <p:cNvPr id="104" name="Shape 104"/>
          <p:cNvPicPr preferRelativeResize="0"/>
          <p:nvPr/>
        </p:nvPicPr>
        <p:blipFill>
          <a:blip r:embed="rId4">
            <a:alphaModFix/>
          </a:blip>
          <a:stretch>
            <a:fillRect/>
          </a:stretch>
        </p:blipFill>
        <p:spPr>
          <a:xfrm>
            <a:off x="4126463" y="5153724"/>
            <a:ext cx="1055015" cy="608400"/>
          </a:xfrm>
          <a:prstGeom prst="rect">
            <a:avLst/>
          </a:prstGeom>
          <a:noFill/>
          <a:ln>
            <a:noFill/>
          </a:ln>
        </p:spPr>
      </p:pic>
      <p:pic>
        <p:nvPicPr>
          <p:cNvPr id="105" name="Shape 105"/>
          <p:cNvPicPr preferRelativeResize="0"/>
          <p:nvPr/>
        </p:nvPicPr>
        <p:blipFill>
          <a:blip r:embed="rId4">
            <a:alphaModFix/>
          </a:blip>
          <a:stretch>
            <a:fillRect/>
          </a:stretch>
        </p:blipFill>
        <p:spPr>
          <a:xfrm>
            <a:off x="6313587" y="4032149"/>
            <a:ext cx="1055015" cy="608400"/>
          </a:xfrm>
          <a:prstGeom prst="rect">
            <a:avLst/>
          </a:prstGeom>
          <a:noFill/>
          <a:ln>
            <a:noFill/>
          </a:ln>
        </p:spPr>
      </p:pic>
      <p:pic>
        <p:nvPicPr>
          <p:cNvPr id="106" name="Shape 106"/>
          <p:cNvPicPr preferRelativeResize="0"/>
          <p:nvPr/>
        </p:nvPicPr>
        <p:blipFill>
          <a:blip r:embed="rId4">
            <a:alphaModFix/>
          </a:blip>
          <a:stretch>
            <a:fillRect/>
          </a:stretch>
        </p:blipFill>
        <p:spPr>
          <a:xfrm>
            <a:off x="4126463" y="4109374"/>
            <a:ext cx="1055015" cy="608400"/>
          </a:xfrm>
          <a:prstGeom prst="rect">
            <a:avLst/>
          </a:prstGeom>
          <a:noFill/>
          <a:ln>
            <a:noFill/>
          </a:ln>
        </p:spPr>
      </p:pic>
      <p:pic>
        <p:nvPicPr>
          <p:cNvPr id="107" name="Shape 107"/>
          <p:cNvPicPr preferRelativeResize="0"/>
          <p:nvPr/>
        </p:nvPicPr>
        <p:blipFill>
          <a:blip r:embed="rId5">
            <a:alphaModFix/>
          </a:blip>
          <a:stretch>
            <a:fillRect/>
          </a:stretch>
        </p:blipFill>
        <p:spPr>
          <a:xfrm>
            <a:off x="1864150" y="2294975"/>
            <a:ext cx="1121050" cy="1121050"/>
          </a:xfrm>
          <a:prstGeom prst="rect">
            <a:avLst/>
          </a:prstGeom>
          <a:noFill/>
          <a:ln>
            <a:noFill/>
          </a:ln>
        </p:spPr>
      </p:pic>
      <p:pic>
        <p:nvPicPr>
          <p:cNvPr id="108" name="Shape 108"/>
          <p:cNvPicPr preferRelativeResize="0"/>
          <p:nvPr/>
        </p:nvPicPr>
        <p:blipFill>
          <a:blip r:embed="rId5">
            <a:alphaModFix/>
          </a:blip>
          <a:stretch>
            <a:fillRect/>
          </a:stretch>
        </p:blipFill>
        <p:spPr>
          <a:xfrm>
            <a:off x="6280563" y="2294963"/>
            <a:ext cx="1121050" cy="1121050"/>
          </a:xfrm>
          <a:prstGeom prst="rect">
            <a:avLst/>
          </a:prstGeom>
          <a:noFill/>
          <a:ln>
            <a:noFill/>
          </a:ln>
        </p:spPr>
      </p:pic>
      <p:pic>
        <p:nvPicPr>
          <p:cNvPr id="109" name="Shape 109"/>
          <p:cNvPicPr preferRelativeResize="0"/>
          <p:nvPr/>
        </p:nvPicPr>
        <p:blipFill>
          <a:blip r:embed="rId6">
            <a:alphaModFix/>
          </a:blip>
          <a:stretch>
            <a:fillRect/>
          </a:stretch>
        </p:blipFill>
        <p:spPr>
          <a:xfrm>
            <a:off x="3867913" y="2022775"/>
            <a:ext cx="1529925" cy="1529925"/>
          </a:xfrm>
          <a:prstGeom prst="rect">
            <a:avLst/>
          </a:prstGeom>
          <a:noFill/>
          <a:ln>
            <a:noFill/>
          </a:ln>
        </p:spPr>
      </p:pic>
      <p:cxnSp>
        <p:nvCxnSpPr>
          <p:cNvPr id="110" name="Shape 110"/>
          <p:cNvCxnSpPr>
            <a:endCxn id="109" idx="1"/>
          </p:cNvCxnSpPr>
          <p:nvPr/>
        </p:nvCxnSpPr>
        <p:spPr>
          <a:xfrm flipH="1" rot="10800000">
            <a:off x="2931013" y="2787738"/>
            <a:ext cx="936900" cy="27900"/>
          </a:xfrm>
          <a:prstGeom prst="straightConnector1">
            <a:avLst/>
          </a:prstGeom>
          <a:noFill/>
          <a:ln cap="flat" cmpd="sng" w="9525">
            <a:solidFill>
              <a:schemeClr val="dk2"/>
            </a:solidFill>
            <a:prstDash val="solid"/>
            <a:round/>
            <a:headEnd len="lg" w="lg" type="none"/>
            <a:tailEnd len="lg" w="lg" type="none"/>
          </a:ln>
        </p:spPr>
      </p:cxnSp>
      <p:cxnSp>
        <p:nvCxnSpPr>
          <p:cNvPr id="111" name="Shape 111"/>
          <p:cNvCxnSpPr>
            <a:endCxn id="108" idx="1"/>
          </p:cNvCxnSpPr>
          <p:nvPr/>
        </p:nvCxnSpPr>
        <p:spPr>
          <a:xfrm>
            <a:off x="5397663" y="2757088"/>
            <a:ext cx="882900" cy="98400"/>
          </a:xfrm>
          <a:prstGeom prst="straightConnector1">
            <a:avLst/>
          </a:prstGeom>
          <a:noFill/>
          <a:ln cap="flat" cmpd="sng" w="9525">
            <a:solidFill>
              <a:schemeClr val="dk2"/>
            </a:solidFill>
            <a:prstDash val="solid"/>
            <a:round/>
            <a:headEnd len="lg" w="lg" type="none"/>
            <a:tailEnd len="lg" w="lg" type="none"/>
          </a:ln>
        </p:spPr>
      </p:cxnSp>
      <p:cxnSp>
        <p:nvCxnSpPr>
          <p:cNvPr id="112" name="Shape 112"/>
          <p:cNvCxnSpPr>
            <a:endCxn id="103" idx="0"/>
          </p:cNvCxnSpPr>
          <p:nvPr/>
        </p:nvCxnSpPr>
        <p:spPr>
          <a:xfrm flipH="1">
            <a:off x="2403445" y="3434849"/>
            <a:ext cx="15000" cy="597300"/>
          </a:xfrm>
          <a:prstGeom prst="straightConnector1">
            <a:avLst/>
          </a:prstGeom>
          <a:noFill/>
          <a:ln cap="flat" cmpd="sng" w="9525">
            <a:solidFill>
              <a:schemeClr val="dk2"/>
            </a:solidFill>
            <a:prstDash val="lgDash"/>
            <a:round/>
            <a:headEnd len="lg" w="lg" type="none"/>
            <a:tailEnd len="lg" w="lg" type="none"/>
          </a:ln>
        </p:spPr>
      </p:cxnSp>
      <p:cxnSp>
        <p:nvCxnSpPr>
          <p:cNvPr id="113" name="Shape 113"/>
          <p:cNvCxnSpPr>
            <a:endCxn id="105" idx="0"/>
          </p:cNvCxnSpPr>
          <p:nvPr/>
        </p:nvCxnSpPr>
        <p:spPr>
          <a:xfrm flipH="1">
            <a:off x="6841095" y="3434849"/>
            <a:ext cx="28500" cy="597300"/>
          </a:xfrm>
          <a:prstGeom prst="straightConnector1">
            <a:avLst/>
          </a:prstGeom>
          <a:noFill/>
          <a:ln cap="flat" cmpd="sng" w="9525">
            <a:solidFill>
              <a:schemeClr val="dk2"/>
            </a:solidFill>
            <a:prstDash val="dash"/>
            <a:round/>
            <a:headEnd len="lg" w="lg" type="none"/>
            <a:tailEnd len="lg" w="lg" type="none"/>
          </a:ln>
        </p:spPr>
      </p:cxnSp>
      <p:cxnSp>
        <p:nvCxnSpPr>
          <p:cNvPr id="114" name="Shape 114"/>
          <p:cNvCxnSpPr>
            <a:stCxn id="103" idx="3"/>
            <a:endCxn id="106" idx="1"/>
          </p:cNvCxnSpPr>
          <p:nvPr/>
        </p:nvCxnSpPr>
        <p:spPr>
          <a:xfrm>
            <a:off x="2930952" y="4336349"/>
            <a:ext cx="1195500" cy="77100"/>
          </a:xfrm>
          <a:prstGeom prst="straightConnector1">
            <a:avLst/>
          </a:prstGeom>
          <a:noFill/>
          <a:ln cap="flat" cmpd="sng" w="9525">
            <a:solidFill>
              <a:schemeClr val="dk2"/>
            </a:solidFill>
            <a:prstDash val="solid"/>
            <a:round/>
            <a:headEnd len="lg" w="lg" type="none"/>
            <a:tailEnd len="lg" w="lg" type="none"/>
          </a:ln>
        </p:spPr>
      </p:cxnSp>
      <p:cxnSp>
        <p:nvCxnSpPr>
          <p:cNvPr id="115" name="Shape 115"/>
          <p:cNvCxnSpPr>
            <a:stCxn id="106" idx="3"/>
            <a:endCxn id="105" idx="1"/>
          </p:cNvCxnSpPr>
          <p:nvPr/>
        </p:nvCxnSpPr>
        <p:spPr>
          <a:xfrm flipH="1" rot="10800000">
            <a:off x="5181477" y="4336474"/>
            <a:ext cx="1132200" cy="77100"/>
          </a:xfrm>
          <a:prstGeom prst="straightConnector1">
            <a:avLst/>
          </a:prstGeom>
          <a:noFill/>
          <a:ln cap="flat" cmpd="sng" w="9525">
            <a:solidFill>
              <a:schemeClr val="dk2"/>
            </a:solidFill>
            <a:prstDash val="solid"/>
            <a:round/>
            <a:headEnd len="lg" w="lg" type="none"/>
            <a:tailEnd len="lg" w="lg" type="none"/>
          </a:ln>
        </p:spPr>
      </p:cxnSp>
      <p:cxnSp>
        <p:nvCxnSpPr>
          <p:cNvPr id="116" name="Shape 116"/>
          <p:cNvCxnSpPr>
            <a:stCxn id="103" idx="2"/>
            <a:endCxn id="104" idx="1"/>
          </p:cNvCxnSpPr>
          <p:nvPr/>
        </p:nvCxnSpPr>
        <p:spPr>
          <a:xfrm>
            <a:off x="2403445" y="4640548"/>
            <a:ext cx="1722900" cy="817500"/>
          </a:xfrm>
          <a:prstGeom prst="straightConnector1">
            <a:avLst/>
          </a:prstGeom>
          <a:noFill/>
          <a:ln cap="flat" cmpd="sng" w="9525">
            <a:solidFill>
              <a:schemeClr val="dk2"/>
            </a:solidFill>
            <a:prstDash val="solid"/>
            <a:round/>
            <a:headEnd len="lg" w="lg" type="none"/>
            <a:tailEnd len="lg" w="lg" type="none"/>
          </a:ln>
        </p:spPr>
      </p:cxnSp>
      <p:cxnSp>
        <p:nvCxnSpPr>
          <p:cNvPr id="117" name="Shape 117"/>
          <p:cNvCxnSpPr>
            <a:stCxn id="104" idx="3"/>
            <a:endCxn id="105" idx="2"/>
          </p:cNvCxnSpPr>
          <p:nvPr/>
        </p:nvCxnSpPr>
        <p:spPr>
          <a:xfrm flipH="1" rot="10800000">
            <a:off x="5181477" y="4640424"/>
            <a:ext cx="1659600" cy="817500"/>
          </a:xfrm>
          <a:prstGeom prst="straightConnector1">
            <a:avLst/>
          </a:prstGeom>
          <a:noFill/>
          <a:ln cap="flat" cmpd="sng" w="9525">
            <a:solidFill>
              <a:schemeClr val="dk2"/>
            </a:solidFill>
            <a:prstDash val="solid"/>
            <a:round/>
            <a:headEnd len="lg" w="lg" type="none"/>
            <a:tailEnd len="lg" w="lg" type="none"/>
          </a:ln>
        </p:spPr>
      </p:cxnSp>
      <p:cxnSp>
        <p:nvCxnSpPr>
          <p:cNvPr id="118" name="Shape 118"/>
          <p:cNvCxnSpPr>
            <a:stCxn id="106" idx="2"/>
            <a:endCxn id="104" idx="0"/>
          </p:cNvCxnSpPr>
          <p:nvPr/>
        </p:nvCxnSpPr>
        <p:spPr>
          <a:xfrm>
            <a:off x="4653970" y="4717773"/>
            <a:ext cx="0" cy="435900"/>
          </a:xfrm>
          <a:prstGeom prst="straightConnector1">
            <a:avLst/>
          </a:prstGeom>
          <a:noFill/>
          <a:ln cap="flat" cmpd="sng" w="9525">
            <a:solidFill>
              <a:schemeClr val="dk2"/>
            </a:solidFill>
            <a:prstDash val="solid"/>
            <a:round/>
            <a:headEnd len="lg" w="lg" type="none"/>
            <a:tailEnd len="lg" w="lg" type="none"/>
          </a:ln>
        </p:spPr>
      </p:cxnSp>
      <p:cxnSp>
        <p:nvCxnSpPr>
          <p:cNvPr id="119" name="Shape 119"/>
          <p:cNvCxnSpPr/>
          <p:nvPr/>
        </p:nvCxnSpPr>
        <p:spPr>
          <a:xfrm>
            <a:off x="3878800" y="2021175"/>
            <a:ext cx="1530600" cy="1530600"/>
          </a:xfrm>
          <a:prstGeom prst="straightConnector1">
            <a:avLst/>
          </a:prstGeom>
          <a:noFill/>
          <a:ln cap="flat" cmpd="sng" w="38100">
            <a:solidFill>
              <a:srgbClr val="FF0000"/>
            </a:solidFill>
            <a:prstDash val="solid"/>
            <a:round/>
            <a:headEnd len="lg" w="lg" type="none"/>
            <a:tailEnd len="lg" w="lg" type="none"/>
          </a:ln>
        </p:spPr>
      </p:cxnSp>
      <p:cxnSp>
        <p:nvCxnSpPr>
          <p:cNvPr id="120" name="Shape 120"/>
          <p:cNvCxnSpPr/>
          <p:nvPr/>
        </p:nvCxnSpPr>
        <p:spPr>
          <a:xfrm flipH="1">
            <a:off x="3855300" y="2032875"/>
            <a:ext cx="1554000" cy="1542300"/>
          </a:xfrm>
          <a:prstGeom prst="straightConnector1">
            <a:avLst/>
          </a:prstGeom>
          <a:noFill/>
          <a:ln cap="flat" cmpd="sng" w="38100">
            <a:solidFill>
              <a:srgbClr val="FF0000"/>
            </a:solidFill>
            <a:prstDash val="solid"/>
            <a:round/>
            <a:headEnd len="lg" w="lg" type="none"/>
            <a:tailEnd len="lg" w="lg"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24" name="Shape 124"/>
        <p:cNvGrpSpPr/>
        <p:nvPr/>
      </p:nvGrpSpPr>
      <p:grpSpPr>
        <a:xfrm>
          <a:off x="0" y="0"/>
          <a:ext cx="0" cy="0"/>
          <a:chOff x="0" y="0"/>
          <a:chExt cx="0" cy="0"/>
        </a:xfrm>
      </p:grpSpPr>
      <p:sp>
        <p:nvSpPr>
          <p:cNvPr id="125" name="Shape 125"/>
          <p:cNvSpPr txBox="1"/>
          <p:nvPr/>
        </p:nvSpPr>
        <p:spPr>
          <a:xfrm>
            <a:off x="331788" y="6415088"/>
            <a:ext cx="4143300" cy="246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
        <p:nvSpPr>
          <p:cNvPr id="126" name="Shape 126"/>
          <p:cNvSpPr txBox="1"/>
          <p:nvPr/>
        </p:nvSpPr>
        <p:spPr>
          <a:xfrm>
            <a:off x="1428750" y="428625"/>
            <a:ext cx="2670300" cy="412800"/>
          </a:xfrm>
          <a:prstGeom prst="rect">
            <a:avLst/>
          </a:prstGeom>
          <a:noFill/>
          <a:ln>
            <a:noFill/>
          </a:ln>
        </p:spPr>
        <p:txBody>
          <a:bodyPr anchorCtr="0" anchor="ctr" bIns="45700" lIns="91425" rIns="91425" wrap="square" tIns="45700">
            <a:noAutofit/>
          </a:bodyPr>
          <a:lstStyle/>
          <a:p>
            <a:pPr indent="-69850" lvl="0" marL="0" rtl="0">
              <a:lnSpc>
                <a:spcPct val="115000"/>
              </a:lnSpc>
              <a:spcBef>
                <a:spcPts val="0"/>
              </a:spcBef>
              <a:buSzPts val="1100"/>
              <a:buNone/>
            </a:pPr>
            <a:r>
              <a:rPr lang="en-US" sz="1600">
                <a:solidFill>
                  <a:schemeClr val="lt1"/>
                </a:solidFill>
                <a:latin typeface="PT Sans"/>
                <a:ea typeface="PT Sans"/>
                <a:cs typeface="PT Sans"/>
                <a:sym typeface="PT Sans"/>
              </a:rPr>
              <a:t>Relevance</a:t>
            </a:r>
          </a:p>
        </p:txBody>
      </p:sp>
      <p:sp>
        <p:nvSpPr>
          <p:cNvPr id="127" name="Shape 127"/>
          <p:cNvSpPr/>
          <p:nvPr/>
        </p:nvSpPr>
        <p:spPr>
          <a:xfrm>
            <a:off x="222250" y="1644650"/>
            <a:ext cx="8667900" cy="29781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lang="en-US" sz="2600">
                <a:solidFill>
                  <a:srgbClr val="003F82"/>
                </a:solidFill>
                <a:latin typeface="PT Sans"/>
                <a:ea typeface="PT Sans"/>
                <a:cs typeface="PT Sans"/>
                <a:sym typeface="PT Sans"/>
              </a:rPr>
              <a:t>LoRa:</a:t>
            </a:r>
          </a:p>
          <a:p>
            <a:pPr indent="-393700" lvl="0" marL="457200" marR="0" rtl="0" algn="l">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Wireless modulation technology</a:t>
            </a:r>
          </a:p>
          <a:p>
            <a:pPr indent="-393700" lvl="0" marL="457200" marR="0" rtl="0" algn="l">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Physical layer for long range communications</a:t>
            </a:r>
          </a:p>
          <a:p>
            <a:pPr indent="-393700" lvl="0" marL="457200" marR="0" rtl="0" algn="l">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Low bandwidth and battery usage</a:t>
            </a:r>
          </a:p>
          <a:p>
            <a:pPr indent="-393700" lvl="0" marL="457200" marR="0" rtl="0" algn="l">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Operates in the license-free ISM bands everywhere</a:t>
            </a:r>
          </a:p>
          <a:p>
            <a:pPr indent="-393700" lvl="0" marL="457200" marR="0" rtl="0" algn="l">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Sensitivity: -142 dBm</a:t>
            </a:r>
          </a:p>
          <a:p>
            <a:pPr indent="-393700" lvl="0" marL="457200" marR="0" rtl="0" algn="l">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Link budget (EU): 156 dB</a:t>
            </a:r>
          </a:p>
        </p:txBody>
      </p:sp>
      <p:pic>
        <p:nvPicPr>
          <p:cNvPr id="128" name="Shape 128"/>
          <p:cNvPicPr preferRelativeResize="0"/>
          <p:nvPr/>
        </p:nvPicPr>
        <p:blipFill>
          <a:blip r:embed="rId4">
            <a:alphaModFix/>
          </a:blip>
          <a:stretch>
            <a:fillRect/>
          </a:stretch>
        </p:blipFill>
        <p:spPr>
          <a:xfrm>
            <a:off x="5170025" y="4331100"/>
            <a:ext cx="3876199" cy="1893800"/>
          </a:xfrm>
          <a:prstGeom prst="rect">
            <a:avLst/>
          </a:prstGeom>
          <a:noFill/>
          <a:ln>
            <a:noFill/>
          </a:ln>
        </p:spPr>
      </p:pic>
      <p:sp>
        <p:nvSpPr>
          <p:cNvPr id="129" name="Shape 129"/>
          <p:cNvSpPr txBox="1"/>
          <p:nvPr/>
        </p:nvSpPr>
        <p:spPr>
          <a:xfrm>
            <a:off x="3958075" y="4874288"/>
            <a:ext cx="1150800" cy="4083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US"/>
              <a:t>LoRaWAN</a:t>
            </a:r>
          </a:p>
        </p:txBody>
      </p:sp>
      <p:cxnSp>
        <p:nvCxnSpPr>
          <p:cNvPr id="130" name="Shape 130"/>
          <p:cNvCxnSpPr/>
          <p:nvPr/>
        </p:nvCxnSpPr>
        <p:spPr>
          <a:xfrm>
            <a:off x="5013575" y="4830175"/>
            <a:ext cx="0" cy="448500"/>
          </a:xfrm>
          <a:prstGeom prst="straightConnector1">
            <a:avLst/>
          </a:prstGeom>
          <a:noFill/>
          <a:ln cap="flat" cmpd="sng" w="28575">
            <a:solidFill>
              <a:srgbClr val="434343"/>
            </a:solidFill>
            <a:prstDash val="solid"/>
            <a:round/>
            <a:headEnd len="lg" w="lg" type="none"/>
            <a:tailEnd len="lg" w="lg" type="none"/>
          </a:ln>
        </p:spPr>
      </p:cxnSp>
      <p:sp>
        <p:nvSpPr>
          <p:cNvPr id="131" name="Shape 131"/>
          <p:cNvSpPr txBox="1"/>
          <p:nvPr/>
        </p:nvSpPr>
        <p:spPr>
          <a:xfrm>
            <a:off x="4368025" y="5597888"/>
            <a:ext cx="1150800" cy="4083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US"/>
              <a:t>LoRa</a:t>
            </a:r>
          </a:p>
        </p:txBody>
      </p:sp>
      <p:cxnSp>
        <p:nvCxnSpPr>
          <p:cNvPr id="132" name="Shape 132"/>
          <p:cNvCxnSpPr/>
          <p:nvPr/>
        </p:nvCxnSpPr>
        <p:spPr>
          <a:xfrm flipH="1">
            <a:off x="5008475" y="5379200"/>
            <a:ext cx="10200" cy="845700"/>
          </a:xfrm>
          <a:prstGeom prst="straightConnector1">
            <a:avLst/>
          </a:prstGeom>
          <a:noFill/>
          <a:ln cap="flat" cmpd="sng" w="28575">
            <a:solidFill>
              <a:srgbClr val="434343"/>
            </a:solidFill>
            <a:prstDash val="solid"/>
            <a:round/>
            <a:headEnd len="lg" w="lg" type="none"/>
            <a:tailEnd len="lg" w="lg"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4">
            <a:alphaModFix/>
          </a:blip>
          <a:stretch>
            <a:fillRect b="0" l="0" r="0" t="0"/>
          </a:stretch>
        </a:blipFill>
      </p:bgPr>
    </p:bg>
    <p:spTree>
      <p:nvGrpSpPr>
        <p:cNvPr id="136" name="Shape 136"/>
        <p:cNvGrpSpPr/>
        <p:nvPr/>
      </p:nvGrpSpPr>
      <p:grpSpPr>
        <a:xfrm>
          <a:off x="0" y="0"/>
          <a:ext cx="0" cy="0"/>
          <a:chOff x="0" y="0"/>
          <a:chExt cx="0" cy="0"/>
        </a:xfrm>
      </p:grpSpPr>
      <p:sp>
        <p:nvSpPr>
          <p:cNvPr id="137" name="Shape 137"/>
          <p:cNvSpPr txBox="1"/>
          <p:nvPr/>
        </p:nvSpPr>
        <p:spPr>
          <a:xfrm>
            <a:off x="331788" y="6415088"/>
            <a:ext cx="4143300" cy="246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
        <p:nvSpPr>
          <p:cNvPr id="138" name="Shape 138"/>
          <p:cNvSpPr txBox="1"/>
          <p:nvPr/>
        </p:nvSpPr>
        <p:spPr>
          <a:xfrm>
            <a:off x="1428750" y="428625"/>
            <a:ext cx="2670175" cy="412750"/>
          </a:xfrm>
          <a:prstGeom prst="rect">
            <a:avLst/>
          </a:prstGeom>
          <a:noFill/>
          <a:ln>
            <a:noFill/>
          </a:ln>
        </p:spPr>
        <p:txBody>
          <a:bodyPr anchorCtr="0" anchor="ctr" bIns="45700" lIns="91425" rIns="91425" wrap="square" tIns="45700">
            <a:noAutofit/>
          </a:bodyPr>
          <a:lstStyle/>
          <a:p>
            <a:pPr indent="-69850" lvl="0" marL="0" rtl="0">
              <a:lnSpc>
                <a:spcPct val="115000"/>
              </a:lnSpc>
              <a:spcBef>
                <a:spcPts val="0"/>
              </a:spcBef>
              <a:buSzPts val="1100"/>
              <a:buNone/>
            </a:pPr>
            <a:r>
              <a:rPr lang="en-US" sz="1600">
                <a:solidFill>
                  <a:schemeClr val="lt1"/>
                </a:solidFill>
                <a:latin typeface="PT Sans"/>
                <a:ea typeface="PT Sans"/>
                <a:cs typeface="PT Sans"/>
                <a:sym typeface="PT Sans"/>
              </a:rPr>
              <a:t>Related work</a:t>
            </a:r>
          </a:p>
        </p:txBody>
      </p:sp>
      <p:sp>
        <p:nvSpPr>
          <p:cNvPr id="139" name="Shape 139"/>
          <p:cNvSpPr/>
          <p:nvPr/>
        </p:nvSpPr>
        <p:spPr>
          <a:xfrm>
            <a:off x="238050" y="5340675"/>
            <a:ext cx="8667900" cy="7785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None/>
            </a:pPr>
            <a:r>
              <a:rPr lang="en-US" sz="2600">
                <a:solidFill>
                  <a:srgbClr val="003F82"/>
                </a:solidFill>
                <a:latin typeface="PT Sans"/>
                <a:ea typeface="PT Sans"/>
                <a:cs typeface="PT Sans"/>
                <a:sym typeface="PT Sans"/>
              </a:rPr>
              <a:t>LoRa packet processing architecture</a:t>
            </a:r>
          </a:p>
        </p:txBody>
      </p:sp>
      <p:pic>
        <p:nvPicPr>
          <p:cNvPr id="140" name="Shape 140"/>
          <p:cNvPicPr preferRelativeResize="0"/>
          <p:nvPr/>
        </p:nvPicPr>
        <p:blipFill>
          <a:blip r:embed="rId5">
            <a:alphaModFix/>
          </a:blip>
          <a:stretch>
            <a:fillRect/>
          </a:stretch>
        </p:blipFill>
        <p:spPr>
          <a:xfrm>
            <a:off x="292828" y="2253132"/>
            <a:ext cx="8558350" cy="31737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44" name="Shape 144"/>
        <p:cNvGrpSpPr/>
        <p:nvPr/>
      </p:nvGrpSpPr>
      <p:grpSpPr>
        <a:xfrm>
          <a:off x="0" y="0"/>
          <a:ext cx="0" cy="0"/>
          <a:chOff x="0" y="0"/>
          <a:chExt cx="0" cy="0"/>
        </a:xfrm>
      </p:grpSpPr>
      <p:sp>
        <p:nvSpPr>
          <p:cNvPr id="145" name="Shape 145"/>
          <p:cNvSpPr txBox="1"/>
          <p:nvPr/>
        </p:nvSpPr>
        <p:spPr>
          <a:xfrm>
            <a:off x="331788" y="6415088"/>
            <a:ext cx="4143300" cy="246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
        <p:nvSpPr>
          <p:cNvPr id="146" name="Shape 146"/>
          <p:cNvSpPr txBox="1"/>
          <p:nvPr/>
        </p:nvSpPr>
        <p:spPr>
          <a:xfrm>
            <a:off x="1428750" y="428625"/>
            <a:ext cx="2670300" cy="412800"/>
          </a:xfrm>
          <a:prstGeom prst="rect">
            <a:avLst/>
          </a:prstGeom>
          <a:noFill/>
          <a:ln>
            <a:noFill/>
          </a:ln>
        </p:spPr>
        <p:txBody>
          <a:bodyPr anchorCtr="0" anchor="ctr" bIns="45700" lIns="91425" rIns="91425" wrap="square" tIns="45700">
            <a:noAutofit/>
          </a:bodyPr>
          <a:lstStyle/>
          <a:p>
            <a:pPr indent="-69850" lvl="0" marL="0" rtl="0">
              <a:lnSpc>
                <a:spcPct val="115000"/>
              </a:lnSpc>
              <a:spcBef>
                <a:spcPts val="0"/>
              </a:spcBef>
              <a:buSzPts val="1100"/>
              <a:buNone/>
            </a:pPr>
            <a:r>
              <a:rPr lang="en-US" sz="1600">
                <a:solidFill>
                  <a:schemeClr val="lt1"/>
                </a:solidFill>
                <a:latin typeface="PT Sans"/>
                <a:ea typeface="PT Sans"/>
                <a:cs typeface="PT Sans"/>
                <a:sym typeface="PT Sans"/>
              </a:rPr>
              <a:t>Experimental setup</a:t>
            </a:r>
          </a:p>
        </p:txBody>
      </p:sp>
      <p:sp>
        <p:nvSpPr>
          <p:cNvPr id="147" name="Shape 147"/>
          <p:cNvSpPr/>
          <p:nvPr/>
        </p:nvSpPr>
        <p:spPr>
          <a:xfrm>
            <a:off x="238050" y="5509700"/>
            <a:ext cx="8667900" cy="905400"/>
          </a:xfrm>
          <a:prstGeom prst="rect">
            <a:avLst/>
          </a:prstGeom>
          <a:noFill/>
          <a:ln>
            <a:noFill/>
          </a:ln>
        </p:spPr>
        <p:txBody>
          <a:bodyPr anchorCtr="0" anchor="t" bIns="45700" lIns="91425" rIns="91425" wrap="square" tIns="45700">
            <a:noAutofit/>
          </a:bodyPr>
          <a:lstStyle/>
          <a:p>
            <a:pPr indent="-393700" lvl="0" marL="457200" marR="0" rtl="0" algn="l">
              <a:spcBef>
                <a:spcPts val="0"/>
              </a:spcBef>
              <a:spcAft>
                <a:spcPts val="0"/>
              </a:spcAft>
              <a:buClr>
                <a:srgbClr val="003F82"/>
              </a:buClr>
              <a:buSzPts val="2600"/>
              <a:buFont typeface="PT Sans"/>
              <a:buChar char="●"/>
            </a:pPr>
            <a:r>
              <a:rPr lang="en-US" sz="2600">
                <a:solidFill>
                  <a:srgbClr val="003F82"/>
                </a:solidFill>
                <a:latin typeface="PT Sans"/>
                <a:ea typeface="PT Sans"/>
                <a:cs typeface="PT Sans"/>
                <a:sym typeface="PT Sans"/>
              </a:rPr>
              <a:t>Gateway based on RaspberryPi 2 with iC880A Shield</a:t>
            </a:r>
          </a:p>
          <a:p>
            <a:pPr indent="-393700" lvl="0" marL="457200" rtl="0">
              <a:spcBef>
                <a:spcPts val="0"/>
              </a:spcBef>
              <a:buClr>
                <a:srgbClr val="003F82"/>
              </a:buClr>
              <a:buSzPts val="2600"/>
              <a:buFont typeface="PT Sans"/>
              <a:buChar char="●"/>
            </a:pPr>
            <a:r>
              <a:rPr lang="en-US" sz="2600">
                <a:solidFill>
                  <a:srgbClr val="003F82"/>
                </a:solidFill>
                <a:latin typeface="PT Sans"/>
                <a:ea typeface="PT Sans"/>
                <a:cs typeface="PT Sans"/>
                <a:sym typeface="PT Sans"/>
              </a:rPr>
              <a:t>Laird DVK-RM186-SM-01 development kit</a:t>
            </a:r>
          </a:p>
        </p:txBody>
      </p:sp>
      <p:pic>
        <p:nvPicPr>
          <p:cNvPr id="148" name="Shape 148"/>
          <p:cNvPicPr preferRelativeResize="0"/>
          <p:nvPr/>
        </p:nvPicPr>
        <p:blipFill>
          <a:blip r:embed="rId4">
            <a:alphaModFix/>
          </a:blip>
          <a:stretch>
            <a:fillRect/>
          </a:stretch>
        </p:blipFill>
        <p:spPr>
          <a:xfrm>
            <a:off x="1679688" y="1499825"/>
            <a:ext cx="5784625" cy="3858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52" name="Shape 152"/>
        <p:cNvGrpSpPr/>
        <p:nvPr/>
      </p:nvGrpSpPr>
      <p:grpSpPr>
        <a:xfrm>
          <a:off x="0" y="0"/>
          <a:ext cx="0" cy="0"/>
          <a:chOff x="0" y="0"/>
          <a:chExt cx="0" cy="0"/>
        </a:xfrm>
      </p:grpSpPr>
      <p:sp>
        <p:nvSpPr>
          <p:cNvPr id="153" name="Shape 153"/>
          <p:cNvSpPr txBox="1"/>
          <p:nvPr/>
        </p:nvSpPr>
        <p:spPr>
          <a:xfrm>
            <a:off x="255588" y="6415088"/>
            <a:ext cx="4143300" cy="246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
        <p:nvSpPr>
          <p:cNvPr id="154" name="Shape 154"/>
          <p:cNvSpPr txBox="1"/>
          <p:nvPr/>
        </p:nvSpPr>
        <p:spPr>
          <a:xfrm>
            <a:off x="1428750" y="428625"/>
            <a:ext cx="2670300" cy="412800"/>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None/>
            </a:pPr>
            <a:r>
              <a:rPr lang="en-US" sz="1600">
                <a:solidFill>
                  <a:schemeClr val="lt1"/>
                </a:solidFill>
                <a:latin typeface="PT Sans"/>
                <a:ea typeface="PT Sans"/>
                <a:cs typeface="PT Sans"/>
                <a:sym typeface="PT Sans"/>
              </a:rPr>
              <a:t>Experimental study</a:t>
            </a:r>
          </a:p>
        </p:txBody>
      </p:sp>
      <p:sp>
        <p:nvSpPr>
          <p:cNvPr id="155" name="Shape 155"/>
          <p:cNvSpPr/>
          <p:nvPr/>
        </p:nvSpPr>
        <p:spPr>
          <a:xfrm>
            <a:off x="222250" y="1644650"/>
            <a:ext cx="6119700" cy="45975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sz="1200">
              <a:solidFill>
                <a:srgbClr val="003F82"/>
              </a:solidFill>
              <a:latin typeface="PT Sans"/>
              <a:ea typeface="PT Sans"/>
              <a:cs typeface="PT Sans"/>
              <a:sym typeface="PT Sans"/>
            </a:endParaRPr>
          </a:p>
        </p:txBody>
      </p:sp>
      <p:pic>
        <p:nvPicPr>
          <p:cNvPr id="156" name="Shape 156"/>
          <p:cNvPicPr preferRelativeResize="0"/>
          <p:nvPr/>
        </p:nvPicPr>
        <p:blipFill>
          <a:blip r:embed="rId4">
            <a:alphaModFix/>
          </a:blip>
          <a:stretch>
            <a:fillRect/>
          </a:stretch>
        </p:blipFill>
        <p:spPr>
          <a:xfrm>
            <a:off x="2984813" y="993825"/>
            <a:ext cx="7676476" cy="5757349"/>
          </a:xfrm>
          <a:prstGeom prst="rect">
            <a:avLst/>
          </a:prstGeom>
          <a:noFill/>
          <a:ln>
            <a:noFill/>
          </a:ln>
        </p:spPr>
      </p:pic>
      <p:sp>
        <p:nvSpPr>
          <p:cNvPr id="157" name="Shape 157"/>
          <p:cNvSpPr/>
          <p:nvPr/>
        </p:nvSpPr>
        <p:spPr>
          <a:xfrm>
            <a:off x="222250" y="1439325"/>
            <a:ext cx="4485300" cy="4802700"/>
          </a:xfrm>
          <a:prstGeom prst="rect">
            <a:avLst/>
          </a:prstGeom>
          <a:noFill/>
          <a:ln>
            <a:noFill/>
          </a:ln>
        </p:spPr>
        <p:txBody>
          <a:bodyPr anchorCtr="0" anchor="t" bIns="45700" lIns="91425" rIns="91425" wrap="square" tIns="45700">
            <a:noAutofit/>
          </a:bodyPr>
          <a:lstStyle/>
          <a:p>
            <a:pPr indent="-69850" lvl="0" marL="0" rtl="0" algn="ctr">
              <a:spcBef>
                <a:spcPts val="0"/>
              </a:spcBef>
              <a:buSzPts val="1100"/>
              <a:buNone/>
            </a:pPr>
            <a:r>
              <a:rPr lang="en-US" sz="2600">
                <a:solidFill>
                  <a:srgbClr val="003F82"/>
                </a:solidFill>
                <a:latin typeface="PT Sans"/>
                <a:ea typeface="PT Sans"/>
                <a:cs typeface="PT Sans"/>
                <a:sym typeface="PT Sans"/>
              </a:rPr>
              <a:t>Experimental study:</a:t>
            </a:r>
          </a:p>
          <a:p>
            <a:pPr indent="-393700" lvl="0" marL="457200" rtl="0">
              <a:spcBef>
                <a:spcPts val="0"/>
              </a:spcBef>
              <a:buClr>
                <a:srgbClr val="003F82"/>
              </a:buClr>
              <a:buSzPts val="2600"/>
              <a:buFont typeface="PT Sans"/>
              <a:buChar char="●"/>
            </a:pPr>
            <a:r>
              <a:rPr lang="en-US" sz="2600">
                <a:solidFill>
                  <a:srgbClr val="003F82"/>
                </a:solidFill>
                <a:latin typeface="PT Sans"/>
                <a:ea typeface="PT Sans"/>
                <a:cs typeface="PT Sans"/>
                <a:sym typeface="PT Sans"/>
              </a:rPr>
              <a:t>Total track length 1150m</a:t>
            </a:r>
          </a:p>
          <a:p>
            <a:pPr indent="-393700" lvl="0" marL="457200" rtl="0">
              <a:spcBef>
                <a:spcPts val="0"/>
              </a:spcBef>
              <a:buClr>
                <a:srgbClr val="003F82"/>
              </a:buClr>
              <a:buSzPts val="2600"/>
              <a:buFont typeface="PT Sans"/>
              <a:buChar char="●"/>
            </a:pPr>
            <a:r>
              <a:rPr lang="en-US" sz="2600">
                <a:solidFill>
                  <a:srgbClr val="003F82"/>
                </a:solidFill>
                <a:latin typeface="PT Sans"/>
                <a:ea typeface="PT Sans"/>
                <a:cs typeface="PT Sans"/>
                <a:sym typeface="PT Sans"/>
              </a:rPr>
              <a:t>Track divided into steps about 100m long</a:t>
            </a:r>
          </a:p>
          <a:p>
            <a:pPr indent="-393700" lvl="0" marL="457200" rtl="0">
              <a:spcBef>
                <a:spcPts val="0"/>
              </a:spcBef>
              <a:buClr>
                <a:srgbClr val="003F82"/>
              </a:buClr>
              <a:buSzPts val="2600"/>
              <a:buFont typeface="PT Sans"/>
              <a:buChar char="●"/>
            </a:pPr>
            <a:r>
              <a:rPr lang="en-US" sz="2600">
                <a:solidFill>
                  <a:srgbClr val="003F82"/>
                </a:solidFill>
                <a:latin typeface="PT Sans"/>
                <a:ea typeface="PT Sans"/>
                <a:cs typeface="PT Sans"/>
                <a:sym typeface="PT Sans"/>
              </a:rPr>
              <a:t>Every metric was measured 3 times per point</a:t>
            </a:r>
          </a:p>
          <a:p>
            <a:pPr indent="0" lvl="0" marL="0" rtl="0">
              <a:spcBef>
                <a:spcPts val="0"/>
              </a:spcBef>
              <a:buNone/>
            </a:pPr>
            <a:r>
              <a:t/>
            </a:r>
            <a:endParaRPr sz="2600">
              <a:solidFill>
                <a:srgbClr val="003F82"/>
              </a:solidFill>
              <a:latin typeface="PT Sans"/>
              <a:ea typeface="PT Sans"/>
              <a:cs typeface="PT Sans"/>
              <a:sym typeface="PT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4">
            <a:alphaModFix/>
          </a:blip>
          <a:stretch>
            <a:fillRect b="0" l="0" r="0" t="0"/>
          </a:stretch>
        </a:blipFill>
      </p:bgPr>
    </p:bg>
    <p:spTree>
      <p:nvGrpSpPr>
        <p:cNvPr id="161" name="Shape 161"/>
        <p:cNvGrpSpPr/>
        <p:nvPr/>
      </p:nvGrpSpPr>
      <p:grpSpPr>
        <a:xfrm>
          <a:off x="0" y="0"/>
          <a:ext cx="0" cy="0"/>
          <a:chOff x="0" y="0"/>
          <a:chExt cx="0" cy="0"/>
        </a:xfrm>
      </p:grpSpPr>
      <p:sp>
        <p:nvSpPr>
          <p:cNvPr id="162" name="Shape 162"/>
          <p:cNvSpPr txBox="1"/>
          <p:nvPr/>
        </p:nvSpPr>
        <p:spPr>
          <a:xfrm>
            <a:off x="255588" y="6415088"/>
            <a:ext cx="4143375" cy="24606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lang="en-US" sz="800">
                <a:solidFill>
                  <a:schemeClr val="lt1"/>
                </a:solidFill>
                <a:latin typeface="Arial"/>
                <a:ea typeface="Arial"/>
                <a:cs typeface="Arial"/>
                <a:sym typeface="Arial"/>
              </a:rPr>
              <a:t>Higher School of Economics , Moscow, 2014</a:t>
            </a:r>
          </a:p>
        </p:txBody>
      </p:sp>
      <p:pic>
        <p:nvPicPr>
          <p:cNvPr id="163" name="Shape 163"/>
          <p:cNvPicPr preferRelativeResize="0"/>
          <p:nvPr/>
        </p:nvPicPr>
        <p:blipFill>
          <a:blip r:embed="rId5">
            <a:alphaModFix/>
          </a:blip>
          <a:stretch>
            <a:fillRect/>
          </a:stretch>
        </p:blipFill>
        <p:spPr>
          <a:xfrm>
            <a:off x="-3475" y="0"/>
            <a:ext cx="9144001" cy="6857986"/>
          </a:xfrm>
          <a:prstGeom prst="rect">
            <a:avLst/>
          </a:prstGeom>
          <a:noFill/>
          <a:ln>
            <a:noFill/>
          </a:ln>
        </p:spPr>
      </p:pic>
      <p:pic>
        <p:nvPicPr>
          <p:cNvPr id="164" name="Shape 164"/>
          <p:cNvPicPr preferRelativeResize="0"/>
          <p:nvPr/>
        </p:nvPicPr>
        <p:blipFill>
          <a:blip r:embed="rId6">
            <a:alphaModFix/>
          </a:blip>
          <a:stretch>
            <a:fillRect/>
          </a:stretch>
        </p:blipFill>
        <p:spPr>
          <a:xfrm>
            <a:off x="0" y="5592325"/>
            <a:ext cx="982126" cy="1265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68" name="Shape 168"/>
        <p:cNvGrpSpPr/>
        <p:nvPr/>
      </p:nvGrpSpPr>
      <p:grpSpPr>
        <a:xfrm>
          <a:off x="0" y="0"/>
          <a:ext cx="0" cy="0"/>
          <a:chOff x="0" y="0"/>
          <a:chExt cx="0" cy="0"/>
        </a:xfrm>
      </p:grpSpPr>
      <p:sp>
        <p:nvSpPr>
          <p:cNvPr id="169" name="Shape 169"/>
          <p:cNvSpPr txBox="1"/>
          <p:nvPr/>
        </p:nvSpPr>
        <p:spPr>
          <a:xfrm>
            <a:off x="255588" y="6415088"/>
            <a:ext cx="4143300" cy="246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Higher School of Economics , Moscow, 201</a:t>
            </a:r>
            <a:r>
              <a:rPr lang="en-US" sz="800">
                <a:solidFill>
                  <a:schemeClr val="lt1"/>
                </a:solidFill>
              </a:rPr>
              <a:t>7</a:t>
            </a:r>
          </a:p>
        </p:txBody>
      </p:sp>
      <p:sp>
        <p:nvSpPr>
          <p:cNvPr id="170" name="Shape 170"/>
          <p:cNvSpPr txBox="1"/>
          <p:nvPr/>
        </p:nvSpPr>
        <p:spPr>
          <a:xfrm>
            <a:off x="1428750" y="428625"/>
            <a:ext cx="2670300" cy="412800"/>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None/>
            </a:pPr>
            <a:r>
              <a:rPr lang="en-US" sz="1600">
                <a:solidFill>
                  <a:schemeClr val="lt1"/>
                </a:solidFill>
                <a:latin typeface="PT Sans"/>
                <a:ea typeface="PT Sans"/>
                <a:cs typeface="PT Sans"/>
                <a:sym typeface="PT Sans"/>
              </a:rPr>
              <a:t>Experiment</a:t>
            </a:r>
          </a:p>
        </p:txBody>
      </p:sp>
      <p:sp>
        <p:nvSpPr>
          <p:cNvPr id="171" name="Shape 171"/>
          <p:cNvSpPr/>
          <p:nvPr/>
        </p:nvSpPr>
        <p:spPr>
          <a:xfrm>
            <a:off x="222250" y="1644650"/>
            <a:ext cx="6119700" cy="45975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sz="1200">
              <a:solidFill>
                <a:srgbClr val="003F82"/>
              </a:solidFill>
              <a:latin typeface="PT Sans"/>
              <a:ea typeface="PT Sans"/>
              <a:cs typeface="PT Sans"/>
              <a:sym typeface="PT Sans"/>
            </a:endParaRPr>
          </a:p>
        </p:txBody>
      </p:sp>
      <p:sp>
        <p:nvSpPr>
          <p:cNvPr id="172" name="Shape 172"/>
          <p:cNvSpPr/>
          <p:nvPr/>
        </p:nvSpPr>
        <p:spPr>
          <a:xfrm>
            <a:off x="222250" y="1439325"/>
            <a:ext cx="8253000" cy="7620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None/>
            </a:pPr>
            <a:r>
              <a:rPr lang="en-US" sz="2600">
                <a:solidFill>
                  <a:srgbClr val="003F82"/>
                </a:solidFill>
                <a:latin typeface="PT Sans"/>
                <a:ea typeface="PT Sans"/>
                <a:cs typeface="PT Sans"/>
                <a:sym typeface="PT Sans"/>
              </a:rPr>
              <a:t>Delay and jitter protocol diagram</a:t>
            </a:r>
          </a:p>
        </p:txBody>
      </p:sp>
      <p:pic>
        <p:nvPicPr>
          <p:cNvPr id="173" name="Shape 173"/>
          <p:cNvPicPr preferRelativeResize="0"/>
          <p:nvPr/>
        </p:nvPicPr>
        <p:blipFill>
          <a:blip r:embed="rId4">
            <a:alphaModFix/>
          </a:blip>
          <a:stretch>
            <a:fillRect/>
          </a:stretch>
        </p:blipFill>
        <p:spPr>
          <a:xfrm>
            <a:off x="179400" y="2040474"/>
            <a:ext cx="8749625" cy="3499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