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72" r:id="rId4"/>
    <p:sldId id="273" r:id="rId5"/>
    <p:sldId id="261" r:id="rId6"/>
    <p:sldId id="269" r:id="rId7"/>
    <p:sldId id="274" r:id="rId8"/>
    <p:sldId id="258" r:id="rId9"/>
    <p:sldId id="260" r:id="rId10"/>
    <p:sldId id="270" r:id="rId11"/>
    <p:sldId id="271" r:id="rId12"/>
    <p:sldId id="275" r:id="rId13"/>
    <p:sldId id="277" r:id="rId14"/>
    <p:sldId id="278" r:id="rId15"/>
    <p:sldId id="279" r:id="rId16"/>
    <p:sldId id="263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84" d="100"/>
          <a:sy n="84" d="100"/>
        </p:scale>
        <p:origin x="86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B2BEF-2BE1-4C61-8016-8481C278D40B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B66A6-FBFE-4974-99F5-C3F6D643FE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47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B2BEF-2BE1-4C61-8016-8481C278D40B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B66A6-FBFE-4974-99F5-C3F6D643FE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56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B2BEF-2BE1-4C61-8016-8481C278D40B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B66A6-FBFE-4974-99F5-C3F6D643FE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804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B2BEF-2BE1-4C61-8016-8481C278D40B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B66A6-FBFE-4974-99F5-C3F6D643FE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571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B2BEF-2BE1-4C61-8016-8481C278D40B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B66A6-FBFE-4974-99F5-C3F6D643FE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584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B2BEF-2BE1-4C61-8016-8481C278D40B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B66A6-FBFE-4974-99F5-C3F6D643FE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05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B2BEF-2BE1-4C61-8016-8481C278D40B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B66A6-FBFE-4974-99F5-C3F6D643FE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846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B2BEF-2BE1-4C61-8016-8481C278D40B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B66A6-FBFE-4974-99F5-C3F6D643FE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214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B2BEF-2BE1-4C61-8016-8481C278D40B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B66A6-FBFE-4974-99F5-C3F6D643FE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497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B2BEF-2BE1-4C61-8016-8481C278D40B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B66A6-FBFE-4974-99F5-C3F6D643FE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850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B2BEF-2BE1-4C61-8016-8481C278D40B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B66A6-FBFE-4974-99F5-C3F6D643FE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786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B2BEF-2BE1-4C61-8016-8481C278D40B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B66A6-FBFE-4974-99F5-C3F6D643FE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083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ww.teleformula.ru/upload/image/2484bfe6d4d76a0c4192d1a402f1a9f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2606" y="96552"/>
            <a:ext cx="1158224" cy="114298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1285859"/>
            <a:ext cx="121920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НУГ </a:t>
            </a:r>
            <a:r>
              <a:rPr lang="ru-RU" dirty="0" smtClean="0"/>
              <a:t>«ОСНОВЫ </a:t>
            </a:r>
            <a:r>
              <a:rPr lang="ru-RU" dirty="0"/>
              <a:t>ТЕОРИИ ЭНЕРГОЭФФЕКТИВНОГО ВЗАИМОДЕЙСТВИЯ АВТОНОМНЫХ УСТРОЙСТВ В РАМКАХ ПАРАДИГМЫ </a:t>
            </a:r>
            <a:br>
              <a:rPr lang="ru-RU" dirty="0"/>
            </a:br>
            <a:r>
              <a:rPr lang="ru-RU" dirty="0"/>
              <a:t>ИНТЕРНЕТА </a:t>
            </a:r>
            <a:r>
              <a:rPr lang="ru-RU" dirty="0" smtClean="0"/>
              <a:t>ВЕЩЕЙ»</a:t>
            </a:r>
          </a:p>
          <a:p>
            <a:pPr algn="ctr"/>
            <a:endParaRPr lang="en-US" dirty="0"/>
          </a:p>
          <a:p>
            <a:pPr algn="ctr"/>
            <a:r>
              <a:rPr lang="ru-RU" sz="3200" dirty="0" smtClean="0"/>
              <a:t>Использование </a:t>
            </a:r>
            <a:r>
              <a:rPr lang="ru-RU" sz="3200" dirty="0"/>
              <a:t>беспроводных сенсорных сетей (БСС) в системах погружения в виртуальную и дополненную реальность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41627" y="6195878"/>
            <a:ext cx="1508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Москва, 2017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691538" y="3986939"/>
            <a:ext cx="35004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Автор:</a:t>
            </a:r>
          </a:p>
          <a:p>
            <a:r>
              <a:rPr lang="ru-RU" sz="2000" dirty="0" smtClean="0"/>
              <a:t>Петухов А.А. аспирант 3 г.о.</a:t>
            </a:r>
          </a:p>
          <a:p>
            <a:endParaRPr lang="ru-RU" sz="2000" dirty="0" smtClean="0"/>
          </a:p>
          <a:p>
            <a:r>
              <a:rPr lang="ru-RU" sz="2000" dirty="0" smtClean="0"/>
              <a:t>Научный руководитель:</a:t>
            </a:r>
          </a:p>
          <a:p>
            <a:r>
              <a:rPr lang="ru-RU" sz="2000" dirty="0" smtClean="0"/>
              <a:t>проф. Восков Л.С.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84316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90654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Стандарты беспроводных сетей для </a:t>
            </a:r>
            <a:r>
              <a:rPr lang="en-US" sz="2400" b="1" dirty="0" smtClean="0"/>
              <a:t>AR/VR</a:t>
            </a:r>
            <a:endParaRPr lang="ru-RU" sz="2400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4425569"/>
              </p:ext>
            </p:extLst>
          </p:nvPr>
        </p:nvGraphicFramePr>
        <p:xfrm>
          <a:off x="1452724" y="1293695"/>
          <a:ext cx="9800492" cy="4996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8172"/>
                <a:gridCol w="2060448"/>
                <a:gridCol w="2243328"/>
                <a:gridCol w="2828544"/>
              </a:tblGrid>
              <a:tr h="665985">
                <a:tc>
                  <a:txBody>
                    <a:bodyPr/>
                    <a:lstStyle/>
                    <a:p>
                      <a:endParaRPr lang="ru-RU" sz="2300" dirty="0"/>
                    </a:p>
                  </a:txBody>
                  <a:tcPr marL="118900" marR="118900" marT="59450" marB="59450"/>
                </a:tc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IEEE </a:t>
                      </a:r>
                      <a:r>
                        <a:rPr lang="ru-RU" sz="2300" dirty="0" smtClean="0"/>
                        <a:t>802.15.4</a:t>
                      </a:r>
                      <a:endParaRPr lang="ru-RU" sz="2300" dirty="0"/>
                    </a:p>
                  </a:txBody>
                  <a:tcPr marL="118900" marR="118900" marT="59450" marB="5945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dirty="0" smtClean="0"/>
                        <a:t>Bluetooth LE 4.2</a:t>
                      </a:r>
                      <a:endParaRPr lang="ru-RU" sz="2300" dirty="0" smtClean="0"/>
                    </a:p>
                  </a:txBody>
                  <a:tcPr marL="118900" marR="118900" marT="59450" marB="59450"/>
                </a:tc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Wi-Fi 802.11n/ac</a:t>
                      </a:r>
                      <a:endParaRPr lang="ru-RU" sz="2300" dirty="0"/>
                    </a:p>
                  </a:txBody>
                  <a:tcPr marL="118900" marR="118900" marT="59450" marB="59450"/>
                </a:tc>
              </a:tr>
              <a:tr h="622365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Частота</a:t>
                      </a:r>
                      <a:endParaRPr lang="ru-RU" sz="2000" dirty="0"/>
                    </a:p>
                  </a:txBody>
                  <a:tcPr marL="118900" marR="118900" marT="59450" marB="59450"/>
                </a:tc>
                <a:tc>
                  <a:txBody>
                    <a:bodyPr/>
                    <a:lstStyle/>
                    <a:p>
                      <a:r>
                        <a:rPr lang="de-DE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,4 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ГГц</a:t>
                      </a:r>
                      <a:endParaRPr lang="de-DE" sz="20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8900" marR="118900" marT="59450" marB="59450"/>
                </a:tc>
                <a:tc>
                  <a:txBody>
                    <a:bodyPr/>
                    <a:lstStyle/>
                    <a:p>
                      <a:r>
                        <a:rPr lang="de-DE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,4 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ГГц</a:t>
                      </a:r>
                      <a:endParaRPr lang="de-DE" sz="20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2000" dirty="0"/>
                    </a:p>
                  </a:txBody>
                  <a:tcPr marL="118900" marR="118900" marT="59450" marB="5945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,4 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ГГц</a:t>
                      </a:r>
                      <a:r>
                        <a:rPr lang="en-US" sz="2000" baseline="0" dirty="0" smtClean="0"/>
                        <a:t>, 5 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ГГц</a:t>
                      </a:r>
                      <a:endParaRPr lang="en-US" sz="2000" baseline="0" dirty="0" smtClean="0"/>
                    </a:p>
                  </a:txBody>
                  <a:tcPr marL="118900" marR="118900" marT="59450" marB="59450"/>
                </a:tc>
              </a:tr>
              <a:tr h="411954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Кол-во каналов</a:t>
                      </a:r>
                      <a:endParaRPr lang="ru-RU" sz="2000" dirty="0"/>
                    </a:p>
                  </a:txBody>
                  <a:tcPr marL="118900" marR="118900" marT="59450" marB="59450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16</a:t>
                      </a:r>
                      <a:endParaRPr lang="ru-RU" sz="2000" dirty="0"/>
                    </a:p>
                  </a:txBody>
                  <a:tcPr marL="118900" marR="118900" marT="59450" marB="59450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40 (3+37)</a:t>
                      </a:r>
                      <a:endParaRPr lang="ru-RU" sz="2000" dirty="0"/>
                    </a:p>
                  </a:txBody>
                  <a:tcPr marL="118900" marR="118900" marT="59450" marB="5945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13,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ru-RU" sz="2000" baseline="0" dirty="0" smtClean="0"/>
                        <a:t>46</a:t>
                      </a:r>
                      <a:endParaRPr lang="ru-RU" sz="2000" dirty="0"/>
                    </a:p>
                  </a:txBody>
                  <a:tcPr marL="118900" marR="118900" marT="59450" marB="59450"/>
                </a:tc>
              </a:tr>
              <a:tr h="411954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Потребление модуля</a:t>
                      </a:r>
                      <a:endParaRPr lang="ru-RU" sz="2000" dirty="0"/>
                    </a:p>
                  </a:txBody>
                  <a:tcPr marL="118900" marR="118900" marT="59450" marB="59450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5 – 20 мА</a:t>
                      </a:r>
                      <a:endParaRPr lang="ru-RU" sz="2000" dirty="0"/>
                    </a:p>
                  </a:txBody>
                  <a:tcPr marL="118900" marR="118900" marT="59450" marB="59450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5 – 20 мА</a:t>
                      </a:r>
                      <a:endParaRPr lang="ru-RU" sz="2000" dirty="0"/>
                    </a:p>
                  </a:txBody>
                  <a:tcPr marL="118900" marR="118900" marT="59450" marB="59450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250 – 300 мА</a:t>
                      </a:r>
                      <a:endParaRPr lang="ru-RU" sz="2000" dirty="0"/>
                    </a:p>
                  </a:txBody>
                  <a:tcPr marL="118900" marR="118900" marT="59450" marB="59450"/>
                </a:tc>
              </a:tr>
              <a:tr h="411954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Пропускная способность</a:t>
                      </a:r>
                      <a:endParaRPr lang="ru-RU" sz="2000" dirty="0"/>
                    </a:p>
                  </a:txBody>
                  <a:tcPr marL="118900" marR="118900" marT="59450" marB="59450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250 Кбит/с</a:t>
                      </a:r>
                      <a:endParaRPr lang="ru-RU" sz="2000" dirty="0"/>
                    </a:p>
                  </a:txBody>
                  <a:tcPr marL="118900" marR="118900" marT="59450" marB="59450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2 Мбит</a:t>
                      </a:r>
                      <a:r>
                        <a:rPr lang="en-US" sz="2000" dirty="0" smtClean="0"/>
                        <a:t>/c</a:t>
                      </a:r>
                      <a:r>
                        <a:rPr lang="en-US" sz="2000" baseline="0" dirty="0" smtClean="0"/>
                        <a:t> (270 </a:t>
                      </a:r>
                      <a:r>
                        <a:rPr lang="ru-RU" sz="2000" baseline="0" dirty="0" smtClean="0"/>
                        <a:t>Кбит/с</a:t>
                      </a:r>
                      <a:r>
                        <a:rPr lang="en-US" sz="2000" baseline="0" dirty="0" smtClean="0"/>
                        <a:t>)</a:t>
                      </a:r>
                      <a:endParaRPr lang="ru-RU" sz="2000" dirty="0"/>
                    </a:p>
                  </a:txBody>
                  <a:tcPr marL="118900" marR="118900" marT="59450" marB="59450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54+ Мбит/с</a:t>
                      </a:r>
                      <a:endParaRPr lang="ru-RU" sz="2000" dirty="0"/>
                    </a:p>
                  </a:txBody>
                  <a:tcPr marL="118900" marR="118900" marT="59450" marB="59450"/>
                </a:tc>
              </a:tr>
              <a:tr h="1143152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Топология сети</a:t>
                      </a:r>
                      <a:endParaRPr lang="ru-RU" sz="2000" dirty="0"/>
                    </a:p>
                  </a:txBody>
                  <a:tcPr marL="118900" marR="118900" marT="59450" marB="5945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P2P, Star, </a:t>
                      </a:r>
                      <a:r>
                        <a:rPr lang="ru-RU" sz="2000" dirty="0" smtClean="0"/>
                        <a:t>(</a:t>
                      </a:r>
                      <a:r>
                        <a:rPr lang="en-US" sz="2000" dirty="0" smtClean="0"/>
                        <a:t>Cluster Tree, Mesh</a:t>
                      </a:r>
                      <a:r>
                        <a:rPr lang="ru-RU" sz="2000" dirty="0" smtClean="0"/>
                        <a:t>)</a:t>
                      </a:r>
                      <a:endParaRPr lang="ru-RU" sz="2000" dirty="0"/>
                    </a:p>
                  </a:txBody>
                  <a:tcPr marL="118900" marR="118900" marT="59450" marB="5945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P2P, Star </a:t>
                      </a:r>
                      <a:endParaRPr lang="ru-RU" sz="2000" dirty="0"/>
                    </a:p>
                  </a:txBody>
                  <a:tcPr marL="118900" marR="118900" marT="59450" marB="59450"/>
                </a:tc>
                <a:tc>
                  <a:txBody>
                    <a:bodyPr/>
                    <a:lstStyle/>
                    <a:p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P2P, Star</a:t>
                      </a:r>
                    </a:p>
                  </a:txBody>
                  <a:tcPr marL="118900" marR="118900" marT="59450" marB="59450"/>
                </a:tc>
              </a:tr>
              <a:tr h="882758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Качество обслуживания</a:t>
                      </a:r>
                      <a:r>
                        <a:rPr lang="ru-RU" sz="2000" baseline="0" dirty="0" smtClean="0"/>
                        <a:t> </a:t>
                      </a:r>
                      <a:r>
                        <a:rPr lang="en-US" sz="2000" baseline="0" dirty="0" smtClean="0"/>
                        <a:t>(</a:t>
                      </a:r>
                      <a:r>
                        <a:rPr lang="en-US" sz="2000" baseline="0" dirty="0" err="1" smtClean="0"/>
                        <a:t>QoS</a:t>
                      </a:r>
                      <a:r>
                        <a:rPr lang="en-US" sz="2000" baseline="0" dirty="0" smtClean="0"/>
                        <a:t>)</a:t>
                      </a:r>
                      <a:endParaRPr lang="ru-RU" sz="2000" dirty="0"/>
                    </a:p>
                  </a:txBody>
                  <a:tcPr marL="118900" marR="118900" marT="59450" marB="5945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Guaranteed</a:t>
                      </a:r>
                      <a:r>
                        <a:rPr lang="en-US" sz="2000" baseline="0" dirty="0" smtClean="0"/>
                        <a:t> Time Slots (GTS)</a:t>
                      </a:r>
                      <a:endParaRPr lang="ru-RU" sz="2000" dirty="0"/>
                    </a:p>
                  </a:txBody>
                  <a:tcPr marL="118900" marR="118900" marT="59450" marB="5945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Есть,</a:t>
                      </a:r>
                      <a:r>
                        <a:rPr lang="ru-RU" sz="2000" baseline="0" dirty="0" smtClean="0"/>
                        <a:t> в стеке протокола</a:t>
                      </a:r>
                      <a:endParaRPr lang="ru-RU" sz="2000" dirty="0"/>
                    </a:p>
                  </a:txBody>
                  <a:tcPr marL="118900" marR="118900" marT="59450" marB="59450"/>
                </a:tc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есть</a:t>
                      </a:r>
                      <a:endParaRPr lang="en-US" sz="20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8900" marR="118900" marT="59450" marB="5945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24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2013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Сети стандарта </a:t>
            </a:r>
            <a:r>
              <a:rPr lang="en-US" sz="2400" b="1" dirty="0" smtClean="0"/>
              <a:t>IEEE 802.15.4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877568" y="842817"/>
            <a:ext cx="2889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Beacon mode + GTS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375904" y="789439"/>
            <a:ext cx="2889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Non-Beacon mode</a:t>
            </a:r>
            <a:endParaRPr lang="ru-RU" sz="2400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26" y="2368760"/>
            <a:ext cx="6306831" cy="299618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946655" y="1685286"/>
            <a:ext cx="38953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Использует CSMA/CA</a:t>
            </a:r>
            <a:r>
              <a:rPr lang="ru-RU" sz="2000" dirty="0"/>
              <a:t>, </a:t>
            </a:r>
            <a:r>
              <a:rPr lang="ru-RU" sz="2000" dirty="0" smtClean="0"/>
              <a:t>многостанционный </a:t>
            </a:r>
            <a:r>
              <a:rPr lang="ru-RU" sz="2000" dirty="0"/>
              <a:t>доступ с контролем несущей и предотвращением </a:t>
            </a:r>
            <a:r>
              <a:rPr lang="ru-RU" sz="2000" dirty="0" smtClean="0"/>
              <a:t>конфликтов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0981" y="1529232"/>
            <a:ext cx="6166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Использует маяки и </a:t>
            </a:r>
            <a:r>
              <a:rPr lang="ru-RU" sz="2000" dirty="0" err="1" smtClean="0"/>
              <a:t>суперкадры</a:t>
            </a:r>
            <a:r>
              <a:rPr lang="ru-RU" sz="2000" dirty="0" smtClean="0"/>
              <a:t>. Можно </a:t>
            </a:r>
            <a:r>
              <a:rPr lang="ru-RU" sz="2000" b="1" dirty="0" smtClean="0"/>
              <a:t>выделить до 7 </a:t>
            </a:r>
            <a:r>
              <a:rPr lang="ru-RU" sz="2000" dirty="0" smtClean="0"/>
              <a:t>гарантированных временных слотов (</a:t>
            </a:r>
            <a:r>
              <a:rPr lang="en-US" sz="2000" b="1" dirty="0" smtClean="0"/>
              <a:t>GTS</a:t>
            </a:r>
            <a:r>
              <a:rPr lang="ru-RU" sz="2000" dirty="0" smtClean="0"/>
              <a:t>)</a:t>
            </a:r>
            <a:endParaRPr lang="ru-RU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7946655" y="3425952"/>
            <a:ext cx="31541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/>
              <a:t>Недостаток:</a:t>
            </a:r>
          </a:p>
          <a:p>
            <a:r>
              <a:rPr lang="ru-RU" sz="2000" dirty="0" smtClean="0"/>
              <a:t>Большая потеря пакетов и задержки при подключении</a:t>
            </a:r>
            <a:r>
              <a:rPr lang="ru-RU" sz="2000" b="1" dirty="0" smtClean="0"/>
              <a:t> более 4 </a:t>
            </a:r>
            <a:r>
              <a:rPr lang="ru-RU" sz="2000" dirty="0" smtClean="0"/>
              <a:t>датчиков</a:t>
            </a:r>
            <a:r>
              <a:rPr lang="ru-RU" sz="2000" b="1" dirty="0" smtClean="0"/>
              <a:t>, передающих 60 пакетов/с</a:t>
            </a:r>
            <a:endParaRPr lang="ru-RU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17413" y="5496586"/>
            <a:ext cx="72219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/>
              <a:t>Недостаток:</a:t>
            </a:r>
          </a:p>
          <a:p>
            <a:r>
              <a:rPr lang="ru-RU" sz="2000" b="1" dirty="0" smtClean="0"/>
              <a:t>Не более 7 </a:t>
            </a:r>
            <a:r>
              <a:rPr lang="en-US" sz="2000" b="1" dirty="0" smtClean="0"/>
              <a:t>GTS </a:t>
            </a:r>
            <a:r>
              <a:rPr lang="ru-RU" sz="2000" dirty="0" smtClean="0"/>
              <a:t>слотов. Минимальный интервал между маяками 15.36 </a:t>
            </a:r>
            <a:r>
              <a:rPr lang="ru-RU" sz="2000" dirty="0" err="1" smtClean="0"/>
              <a:t>мс</a:t>
            </a:r>
            <a:r>
              <a:rPr lang="ru-RU" sz="2000" dirty="0" smtClean="0"/>
              <a:t> (</a:t>
            </a:r>
            <a:r>
              <a:rPr lang="ru-RU" sz="2000" b="1" dirty="0" smtClean="0"/>
              <a:t>максимум 65 кадров в секунду</a:t>
            </a:r>
            <a:r>
              <a:rPr lang="ru-RU" sz="2000" dirty="0" smtClean="0"/>
              <a:t>), потеря пакетов</a:t>
            </a:r>
            <a:endParaRPr lang="ru-RU" sz="2000" b="1" dirty="0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1219200" y="816921"/>
            <a:ext cx="100462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219200" y="1306037"/>
            <a:ext cx="100462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7724670" y="816921"/>
            <a:ext cx="0" cy="56829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583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2013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Сети стандарта </a:t>
            </a:r>
            <a:r>
              <a:rPr lang="en-US" sz="2400" b="1" dirty="0" smtClean="0"/>
              <a:t>IEEE 802.15.4</a:t>
            </a:r>
            <a:endParaRPr lang="ru-RU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877568" y="842817"/>
            <a:ext cx="2889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Beacon mode + GTS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375904" y="789439"/>
            <a:ext cx="2889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Non-Beacon mode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286256" y="4234491"/>
            <a:ext cx="541934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/>
              <a:t>Минусы: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При минимальном </a:t>
            </a:r>
            <a:r>
              <a:rPr lang="ru-RU" sz="2000" dirty="0" err="1" smtClean="0"/>
              <a:t>маячковом</a:t>
            </a:r>
            <a:r>
              <a:rPr lang="ru-RU" sz="2000" dirty="0" smtClean="0"/>
              <a:t> интервале (15,36 </a:t>
            </a:r>
            <a:r>
              <a:rPr lang="ru-RU" sz="2000" dirty="0" err="1" smtClean="0"/>
              <a:t>мс</a:t>
            </a:r>
            <a:r>
              <a:rPr lang="ru-RU" sz="2000" dirty="0" smtClean="0"/>
              <a:t>) опрашивать </a:t>
            </a:r>
            <a:r>
              <a:rPr lang="ru-RU" sz="2000" dirty="0" smtClean="0"/>
              <a:t>все датчики </a:t>
            </a:r>
            <a:r>
              <a:rPr lang="ru-RU" sz="2000" dirty="0" smtClean="0"/>
              <a:t>можно не более 65 раз в секунду. Такой режим работы ведет к </a:t>
            </a:r>
            <a:r>
              <a:rPr lang="ru-RU" sz="2000" b="1" dirty="0" smtClean="0"/>
              <a:t>потере пакетов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Устройства постоянно прослушивают эфир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Требуется синхронизация работы датчиков и беспроводных передатчиков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286256" y="1396548"/>
            <a:ext cx="57241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/>
              <a:t>Плюсы: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Меньшие задержки при небольшом количестве датчиков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Разработан ряд протоколов для улучшения работы </a:t>
            </a:r>
            <a:r>
              <a:rPr lang="en-US" sz="2000" dirty="0"/>
              <a:t>GTS </a:t>
            </a:r>
            <a:r>
              <a:rPr lang="ru-RU" sz="2000" dirty="0"/>
              <a:t>механизма (увеличение числа </a:t>
            </a:r>
            <a:r>
              <a:rPr lang="en-US" sz="2000" dirty="0"/>
              <a:t>GTS </a:t>
            </a:r>
            <a:r>
              <a:rPr lang="ru-RU" sz="2000" dirty="0"/>
              <a:t>слотов, динамическое выделение слотов в зависимости от трафика</a:t>
            </a:r>
            <a:r>
              <a:rPr lang="ru-RU" sz="2000" dirty="0" smtClean="0"/>
              <a:t>). </a:t>
            </a:r>
            <a:r>
              <a:rPr lang="en-US" sz="2000" b="1" dirty="0" smtClean="0"/>
              <a:t>I-GAME, </a:t>
            </a:r>
            <a:r>
              <a:rPr lang="en-US" sz="2000" b="1" dirty="0" err="1" smtClean="0"/>
              <a:t>eLPRT</a:t>
            </a:r>
            <a:r>
              <a:rPr lang="en-US" sz="2000" b="1" dirty="0" smtClean="0"/>
              <a:t> </a:t>
            </a:r>
            <a:r>
              <a:rPr lang="ru-RU" sz="2000" dirty="0" smtClean="0"/>
              <a:t>и др.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Имитационное моделирование (</a:t>
            </a:r>
            <a:r>
              <a:rPr lang="en-US" sz="2000" dirty="0" err="1" smtClean="0"/>
              <a:t>OMNeT</a:t>
            </a:r>
            <a:r>
              <a:rPr lang="en-US" sz="2000" dirty="0" smtClean="0"/>
              <a:t>++, ns-2</a:t>
            </a:r>
            <a:r>
              <a:rPr lang="ru-RU" sz="2000" dirty="0" smtClean="0"/>
              <a:t>)</a:t>
            </a:r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endParaRPr lang="ru-RU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7491984" y="1396548"/>
            <a:ext cx="39502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/>
              <a:t>Плюсы: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Рабочий цикл датчика не зависит от координатора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Можно использовать адаптивный режим сна</a:t>
            </a:r>
            <a:endParaRPr lang="ru-RU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7443216" y="3174964"/>
            <a:ext cx="47000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/>
              <a:t>Минусы: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Случайный доступ, потеря пакетов. Требуются повторные передачи, что повышает энергопотребление устройств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Большие задержки и </a:t>
            </a:r>
            <a:r>
              <a:rPr lang="ru-RU" sz="2000" dirty="0" err="1" smtClean="0"/>
              <a:t>джиттер</a:t>
            </a:r>
            <a:r>
              <a:rPr lang="ru-RU" sz="2000" dirty="0" smtClean="0"/>
              <a:t> при включении повторных передач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Нет готовых моделей для систем имитационного моделирования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7010400" y="1020271"/>
            <a:ext cx="0" cy="56243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327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2013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Сети стандарта </a:t>
            </a:r>
            <a:r>
              <a:rPr lang="en-US" sz="2400" b="1" dirty="0" smtClean="0"/>
              <a:t>IEEE 802.15.4</a:t>
            </a:r>
            <a:endParaRPr lang="ru-RU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373184" y="812308"/>
            <a:ext cx="4425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Beacon mode + GTS</a:t>
            </a:r>
            <a:endParaRPr lang="ru-RU" sz="2400" b="1" dirty="0" smtClean="0"/>
          </a:p>
          <a:p>
            <a:r>
              <a:rPr lang="ru-RU" sz="2400" dirty="0" smtClean="0"/>
              <a:t>Полученные пакеты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123176" y="789439"/>
            <a:ext cx="4507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Non-Beacon mode</a:t>
            </a:r>
            <a:endParaRPr lang="ru-RU" sz="2400" b="1" dirty="0" smtClean="0"/>
          </a:p>
          <a:p>
            <a:r>
              <a:rPr lang="ru-RU" sz="2400" dirty="0"/>
              <a:t>Полученные пакеты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880" y="1642810"/>
            <a:ext cx="5832288" cy="36116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52744" y="5614416"/>
            <a:ext cx="6044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</a:t>
            </a:r>
            <a:r>
              <a:rPr lang="ru-RU" dirty="0" smtClean="0"/>
              <a:t>) </a:t>
            </a:r>
            <a:r>
              <a:rPr lang="en-US" dirty="0" err="1" smtClean="0"/>
              <a:t>Afonso</a:t>
            </a:r>
            <a:r>
              <a:rPr lang="en-US" dirty="0" smtClean="0"/>
              <a:t> </a:t>
            </a:r>
            <a:r>
              <a:rPr lang="en-US" dirty="0"/>
              <a:t>JA, Silva HD, </a:t>
            </a:r>
            <a:r>
              <a:rPr lang="en-US" dirty="0" err="1"/>
              <a:t>Macedo</a:t>
            </a:r>
            <a:r>
              <a:rPr lang="en-US" dirty="0"/>
              <a:t> P, Rocha LA. An enhanced reservation-based MAC protocol for IEEE 802.15.4 networks. Sensors (Basel) 2011;11:3852–3873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256" y="1673814"/>
            <a:ext cx="4250824" cy="38259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5256" y="5614416"/>
            <a:ext cx="5047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</a:t>
            </a:r>
            <a:r>
              <a:rPr lang="ru-RU" dirty="0" smtClean="0"/>
              <a:t>) </a:t>
            </a:r>
            <a:r>
              <a:rPr lang="en-US" dirty="0" smtClean="0"/>
              <a:t>M.S</a:t>
            </a:r>
            <a:r>
              <a:rPr lang="en-US" dirty="0"/>
              <a:t>. </a:t>
            </a:r>
            <a:r>
              <a:rPr lang="en-US" dirty="0" err="1" smtClean="0"/>
              <a:t>Saraireh</a:t>
            </a:r>
            <a:r>
              <a:rPr lang="ru-RU" dirty="0" smtClean="0"/>
              <a:t>. </a:t>
            </a:r>
            <a:r>
              <a:rPr lang="en-US" dirty="0" smtClean="0"/>
              <a:t>Performance </a:t>
            </a:r>
            <a:r>
              <a:rPr lang="en-US" dirty="0"/>
              <a:t>analysis of guaranteed time slots allocation in IEEE 802.15.4 protocol over </a:t>
            </a:r>
            <a:r>
              <a:rPr lang="en-US" dirty="0" smtClean="0"/>
              <a:t>radio</a:t>
            </a:r>
            <a:r>
              <a:rPr lang="ru-RU" dirty="0" smtClean="0"/>
              <a:t>. </a:t>
            </a:r>
            <a:r>
              <a:rPr lang="en-US" dirty="0"/>
              <a:t>Middle East Journal of Scientific Research 13(9):1137-1143 · January 2013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043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90654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Выводы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597152" y="952319"/>
            <a:ext cx="8449056" cy="7909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/>
              <a:t>БСС на базе </a:t>
            </a:r>
            <a:r>
              <a:rPr lang="en-US" sz="2000" dirty="0" smtClean="0"/>
              <a:t>IEEE </a:t>
            </a:r>
            <a:r>
              <a:rPr lang="ru-RU" sz="2000" dirty="0" smtClean="0"/>
              <a:t>802</a:t>
            </a:r>
            <a:r>
              <a:rPr lang="en-US" sz="2000" dirty="0" smtClean="0"/>
              <a:t>.15.4 </a:t>
            </a:r>
            <a:r>
              <a:rPr lang="ru-RU" sz="2000" dirty="0" smtClean="0"/>
              <a:t>подходят для построения </a:t>
            </a:r>
            <a:r>
              <a:rPr lang="ru-RU" sz="2000" dirty="0" err="1" smtClean="0"/>
              <a:t>энергоэффективной</a:t>
            </a:r>
            <a:r>
              <a:rPr lang="ru-RU" sz="2000" dirty="0" smtClean="0"/>
              <a:t> беспроводной системы захвата движения при использовании небольшого количества датчиков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0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/>
              <a:t>Работа БСС в </a:t>
            </a:r>
            <a:r>
              <a:rPr lang="ru-RU" sz="2000" dirty="0" err="1" smtClean="0"/>
              <a:t>маячковом</a:t>
            </a:r>
            <a:r>
              <a:rPr lang="ru-RU" sz="2000" dirty="0" smtClean="0"/>
              <a:t> режиме с </a:t>
            </a:r>
            <a:r>
              <a:rPr lang="en-US" sz="2000" dirty="0" smtClean="0"/>
              <a:t>GTS </a:t>
            </a:r>
            <a:r>
              <a:rPr lang="ru-RU" sz="2000" dirty="0" smtClean="0"/>
              <a:t>дает меньшие задержки, но ограничивает количество устройств, частоту опроса</a:t>
            </a:r>
            <a:r>
              <a:rPr lang="en-US" sz="2000" dirty="0" smtClean="0"/>
              <a:t>. </a:t>
            </a:r>
            <a:r>
              <a:rPr lang="ru-RU" sz="2000" dirty="0" smtClean="0"/>
              <a:t>Сложно понизить энергопотребление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/>
              <a:t>Работа БСС в </a:t>
            </a:r>
            <a:r>
              <a:rPr lang="ru-RU" sz="2000" dirty="0" err="1" smtClean="0"/>
              <a:t>безмаячковом</a:t>
            </a:r>
            <a:r>
              <a:rPr lang="ru-RU" sz="2000" dirty="0" smtClean="0"/>
              <a:t> режиме позволяет </a:t>
            </a:r>
            <a:r>
              <a:rPr lang="ru-RU" sz="2000" dirty="0"/>
              <a:t>без значимых потерь </a:t>
            </a:r>
            <a:r>
              <a:rPr lang="ru-RU" sz="2000" dirty="0" smtClean="0"/>
              <a:t>данных использовать до 4х датчиков с частотой опроса 60 раз в секунду. Задержки и </a:t>
            </a:r>
            <a:r>
              <a:rPr lang="ru-RU" sz="2000" dirty="0" err="1" smtClean="0"/>
              <a:t>джиттер</a:t>
            </a:r>
            <a:r>
              <a:rPr lang="ru-RU" sz="2000" dirty="0" smtClean="0"/>
              <a:t> выше чем при использовании </a:t>
            </a:r>
            <a:r>
              <a:rPr lang="en-US" sz="2000" dirty="0" smtClean="0"/>
              <a:t>GTS</a:t>
            </a:r>
            <a:endParaRPr lang="ru-RU" sz="20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/>
              <a:t>Объединение датчиков проводной связью для сбора данных ограничено размером полезной нагрузки сетевого пакета (102 байта) и также увеличивает задержку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/>
              <a:t>Для подключение </a:t>
            </a:r>
            <a:r>
              <a:rPr lang="ru-RU" sz="2000" dirty="0" err="1" smtClean="0"/>
              <a:t>бОльшего</a:t>
            </a:r>
            <a:r>
              <a:rPr lang="ru-RU" sz="2000" dirty="0" smtClean="0"/>
              <a:t> количества устройств с сохранением частоты опроса 60 раз в секунду необходимо использовать другой стандарт беспроводной связи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70979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90654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Дальнейшая работа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871472" y="1491815"/>
            <a:ext cx="8449056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Опубликовать полученные результаты</a:t>
            </a:r>
            <a:r>
              <a:rPr lang="en-US" sz="2400" dirty="0" smtClean="0"/>
              <a:t> (DCCN, </a:t>
            </a:r>
            <a:r>
              <a:rPr lang="ru-RU" sz="2400" dirty="0" err="1" smtClean="0"/>
              <a:t>ДиС</a:t>
            </a:r>
            <a:r>
              <a:rPr lang="en-US" sz="2400" dirty="0" smtClean="0"/>
              <a:t>)</a:t>
            </a:r>
            <a:endParaRPr lang="ru-RU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Исследовать новый </a:t>
            </a:r>
            <a:r>
              <a:rPr lang="en-US" sz="2400" dirty="0" smtClean="0"/>
              <a:t>Bluetooth 5</a:t>
            </a:r>
            <a:r>
              <a:rPr lang="ru-RU" sz="2400" dirty="0" smtClean="0"/>
              <a:t> (2</a:t>
            </a:r>
            <a:r>
              <a:rPr lang="en-US" sz="2400" dirty="0" smtClean="0"/>
              <a:t>x </a:t>
            </a:r>
            <a:r>
              <a:rPr lang="ru-RU" sz="2400" dirty="0" smtClean="0"/>
              <a:t>скорость, </a:t>
            </a:r>
            <a:r>
              <a:rPr lang="en-US" sz="2400" dirty="0" smtClean="0"/>
              <a:t>4x </a:t>
            </a:r>
            <a:r>
              <a:rPr lang="ru-RU" sz="2400" dirty="0" smtClean="0"/>
              <a:t>дальность, </a:t>
            </a:r>
            <a:r>
              <a:rPr lang="en-US" sz="2400" dirty="0" smtClean="0"/>
              <a:t>8x </a:t>
            </a:r>
            <a:r>
              <a:rPr lang="ru-RU" sz="2400" dirty="0" smtClean="0"/>
              <a:t>пропускная способность, </a:t>
            </a:r>
            <a:r>
              <a:rPr lang="en-US" sz="2400" dirty="0" smtClean="0"/>
              <a:t>Mesh</a:t>
            </a:r>
            <a:r>
              <a:rPr lang="ru-RU" sz="2400" dirty="0" smtClean="0"/>
              <a:t>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Учитывая тенденции на рынке </a:t>
            </a:r>
            <a:r>
              <a:rPr lang="en-US" sz="2400" dirty="0" smtClean="0"/>
              <a:t>VR/AR</a:t>
            </a:r>
            <a:r>
              <a:rPr lang="ru-RU" sz="2400" dirty="0" smtClean="0"/>
              <a:t> (например, использование </a:t>
            </a:r>
            <a:r>
              <a:rPr lang="en-US" sz="2400" dirty="0" smtClean="0"/>
              <a:t>VR-</a:t>
            </a:r>
            <a:r>
              <a:rPr lang="ru-RU" sz="2400" dirty="0" smtClean="0"/>
              <a:t>костюмов), использовать БСС не только для захвата движения человека, но и для управления объектами среды</a:t>
            </a:r>
            <a:endParaRPr lang="en-US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0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000" dirty="0" smtClean="0"/>
          </a:p>
          <a:p>
            <a:endParaRPr lang="ru-RU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69987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765730"/>
            <a:ext cx="1219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Спасибо за внимание</a:t>
            </a:r>
          </a:p>
          <a:p>
            <a:pPr algn="ctr"/>
            <a:endParaRPr lang="ru-RU" sz="3200" dirty="0"/>
          </a:p>
          <a:p>
            <a:pPr algn="ctr"/>
            <a:endParaRPr lang="ru-RU" sz="3200" dirty="0" smtClean="0"/>
          </a:p>
          <a:p>
            <a:pPr algn="ctr"/>
            <a:endParaRPr lang="ru-RU" sz="3200" dirty="0"/>
          </a:p>
          <a:p>
            <a:pPr algn="ctr"/>
            <a:r>
              <a:rPr lang="ru-RU" sz="3200" dirty="0" smtClean="0"/>
              <a:t>Докладчик: Петухов Александр, аспирант 3 </a:t>
            </a:r>
            <a:r>
              <a:rPr lang="ru-RU" sz="3200" dirty="0" err="1" smtClean="0"/>
              <a:t>г.о</a:t>
            </a:r>
            <a:r>
              <a:rPr lang="ru-RU" sz="3200" dirty="0" smtClean="0"/>
              <a:t>. </a:t>
            </a:r>
          </a:p>
          <a:p>
            <a:pPr algn="ctr"/>
            <a:r>
              <a:rPr lang="en-US" sz="3200" dirty="0" smtClean="0"/>
              <a:t>petukhov-aa08@yandex.ru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65389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90654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Виртуальная </a:t>
            </a:r>
            <a:r>
              <a:rPr lang="en-US" sz="2400" dirty="0" smtClean="0"/>
              <a:t>(VR)</a:t>
            </a:r>
            <a:r>
              <a:rPr lang="ru-RU" sz="2400" dirty="0" smtClean="0"/>
              <a:t>, дополненная </a:t>
            </a:r>
            <a:r>
              <a:rPr lang="en-US" sz="2400" dirty="0" smtClean="0"/>
              <a:t>(AR)</a:t>
            </a:r>
            <a:r>
              <a:rPr lang="ru-RU" sz="2400" dirty="0" smtClean="0"/>
              <a:t> и</a:t>
            </a:r>
            <a:r>
              <a:rPr lang="en-US" sz="2400" dirty="0" smtClean="0"/>
              <a:t> </a:t>
            </a:r>
            <a:r>
              <a:rPr lang="ru-RU" sz="2400" dirty="0" smtClean="0"/>
              <a:t>совмещенная </a:t>
            </a:r>
            <a:r>
              <a:rPr lang="en-US" sz="2400" dirty="0" smtClean="0"/>
              <a:t>(MR) </a:t>
            </a:r>
            <a:r>
              <a:rPr lang="ru-RU" sz="2400" dirty="0" smtClean="0"/>
              <a:t>реальность </a:t>
            </a:r>
            <a:endParaRPr lang="ru-RU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94" y="4237464"/>
            <a:ext cx="3296022" cy="18622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94" y="2051825"/>
            <a:ext cx="3292168" cy="20576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71794" y="1211019"/>
            <a:ext cx="3292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Virtual Reality</a:t>
            </a:r>
          </a:p>
          <a:p>
            <a:pPr algn="ctr"/>
            <a:r>
              <a:rPr lang="en-US" sz="2400" b="1" dirty="0" smtClean="0"/>
              <a:t>VR</a:t>
            </a:r>
            <a:endParaRPr lang="ru-RU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970912" y="1211017"/>
            <a:ext cx="2685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Augmented </a:t>
            </a:r>
            <a:r>
              <a:rPr lang="en-US" sz="2400" b="1" dirty="0"/>
              <a:t>reality</a:t>
            </a:r>
          </a:p>
          <a:p>
            <a:pPr algn="ctr"/>
            <a:r>
              <a:rPr lang="en-US" sz="2400" b="1" dirty="0" smtClean="0"/>
              <a:t>AR</a:t>
            </a:r>
            <a:endParaRPr lang="ru-RU" sz="2400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913" y="2051825"/>
            <a:ext cx="2685215" cy="205760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446" y="4237463"/>
            <a:ext cx="2683682" cy="186225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027974" y="1211017"/>
            <a:ext cx="3467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Mixed Reality</a:t>
            </a:r>
          </a:p>
          <a:p>
            <a:pPr algn="ctr"/>
            <a:r>
              <a:rPr lang="en-US" sz="2400" b="1" dirty="0" smtClean="0"/>
              <a:t>MR</a:t>
            </a:r>
            <a:endParaRPr lang="ru-RU" sz="2400" b="1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974" y="2051824"/>
            <a:ext cx="3467883" cy="205760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974" y="4237463"/>
            <a:ext cx="3467883" cy="186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7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90654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Проблема и постановка задачи</a:t>
            </a:r>
            <a:endParaRPr lang="ru-RU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097280" y="1692902"/>
            <a:ext cx="56601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Проблема:</a:t>
            </a:r>
          </a:p>
          <a:p>
            <a:r>
              <a:rPr lang="ru-RU" sz="2400" u="sng" dirty="0" smtClean="0"/>
              <a:t>Существующих человеко-машинных интерфейсов недостаточно</a:t>
            </a:r>
            <a:r>
              <a:rPr lang="ru-RU" sz="2400" dirty="0" smtClean="0"/>
              <a:t> для полного взаимодействия с </a:t>
            </a:r>
            <a:r>
              <a:rPr lang="en-US" sz="2400" dirty="0" smtClean="0"/>
              <a:t>AR/VR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97280" y="3633814"/>
            <a:ext cx="74432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Цель:</a:t>
            </a:r>
          </a:p>
          <a:p>
            <a:r>
              <a:rPr lang="ru-RU" sz="2400" dirty="0" smtClean="0"/>
              <a:t>Создать новый беспроводной </a:t>
            </a:r>
            <a:r>
              <a:rPr lang="ru-RU" sz="2400" dirty="0" smtClean="0"/>
              <a:t>носимый человеко-машинный </a:t>
            </a:r>
            <a:r>
              <a:rPr lang="ru-RU" sz="2400" dirty="0" smtClean="0"/>
              <a:t>интерфейс на базе сенсорных сетей для взаимодействия человека с виртуальной средой, учитывая требования </a:t>
            </a:r>
            <a:r>
              <a:rPr lang="en-US" sz="2400" dirty="0" smtClean="0"/>
              <a:t>VR/AR </a:t>
            </a:r>
            <a:r>
              <a:rPr lang="ru-RU" sz="2400" dirty="0" smtClean="0"/>
              <a:t>систем</a:t>
            </a:r>
            <a:endParaRPr lang="en-US" sz="2400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232" y="1692902"/>
            <a:ext cx="3054096" cy="388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89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90654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Поставленные задачи</a:t>
            </a:r>
            <a:endParaRPr lang="ru-RU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414016" y="1499616"/>
            <a:ext cx="80954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Обзор рынка систем виртуальной реальности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Определение требований к разрабатываемому интерфейсу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Обзор существующих человеко-машинных интерфейсов и технологий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Выбор технологии для разрабатываемого аппаратно-программного комплекса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u="sng" dirty="0" smtClean="0"/>
              <a:t>Выбор и обоснование стандарта беспроводной связи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u="sng" dirty="0" smtClean="0"/>
              <a:t>Настройка и оптимизация работы беспроводной сети в соответствии с заданными критериями</a:t>
            </a:r>
            <a:endParaRPr lang="ru-RU" sz="2400" b="1" u="sng" dirty="0"/>
          </a:p>
        </p:txBody>
      </p:sp>
    </p:spTree>
    <p:extLst>
      <p:ext uri="{BB962C8B-B14F-4D97-AF65-F5344CB8AC3E}">
        <p14:creationId xmlns:p14="http://schemas.microsoft.com/office/powerpoint/2010/main" val="291526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90654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Система </a:t>
            </a:r>
            <a:r>
              <a:rPr lang="en-US" sz="2400" dirty="0" err="1"/>
              <a:t>WiseMocap</a:t>
            </a:r>
            <a:r>
              <a:rPr lang="ru-RU" sz="2400" dirty="0"/>
              <a:t> для взаимодействия человека с </a:t>
            </a:r>
            <a:r>
              <a:rPr lang="en-US" sz="2400" dirty="0" smtClean="0"/>
              <a:t>VR/AR</a:t>
            </a:r>
            <a:endParaRPr lang="ru-RU" sz="24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0441077"/>
              </p:ext>
            </p:extLst>
          </p:nvPr>
        </p:nvGraphicFramePr>
        <p:xfrm>
          <a:off x="4064001" y="1029521"/>
          <a:ext cx="8127999" cy="5076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/>
                <a:gridCol w="2709333"/>
                <a:gridCol w="2709333"/>
              </a:tblGrid>
              <a:tr h="1770184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Гибридная. </a:t>
                      </a:r>
                    </a:p>
                    <a:p>
                      <a:r>
                        <a:rPr lang="ru-RU" sz="18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датчиков + 5 датчиков-</a:t>
                      </a:r>
                      <a:r>
                        <a:rPr lang="ru-RU" sz="1800" b="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хабов</a:t>
                      </a:r>
                      <a:r>
                        <a:rPr lang="ru-RU" sz="18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 беспроводной связью. Аккумуляторы на передатчиках. Связь с ПК - 5 передатчиков 2.4ГГц IEEE 802.15.4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Проводная.</a:t>
                      </a:r>
                    </a:p>
                    <a:p>
                      <a:r>
                        <a:rPr lang="ru-RU" sz="18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 датчиков + 5 датчиков-</a:t>
                      </a:r>
                      <a:r>
                        <a:rPr lang="ru-RU" sz="1800" b="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хабов</a:t>
                      </a:r>
                      <a:r>
                        <a:rPr lang="ru-RU" sz="18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+ 1 датчик-</a:t>
                      </a:r>
                      <a:r>
                        <a:rPr lang="ru-RU" sz="1800" b="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хаб</a:t>
                      </a:r>
                      <a:r>
                        <a:rPr lang="ru-RU" sz="18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 беспроводной связью. Аккумулятор на передатчике на поясе. Связь с ПК - 1 передатчик 2.4ГГц +5ГГц </a:t>
                      </a:r>
                      <a:r>
                        <a:rPr lang="ru-RU" sz="1800" b="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wi-fi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Беспроводная. </a:t>
                      </a:r>
                    </a:p>
                    <a:p>
                      <a:r>
                        <a:rPr lang="ru-RU" sz="18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 датчиков с беспроводной связью. Аккумуляторы на передатчиках. Связь с ПК - 9 передатчиков 2.4ГГц IEEE 802.15.4</a:t>
                      </a:r>
                      <a:endParaRPr lang="ru-RU" b="0" dirty="0"/>
                    </a:p>
                  </a:txBody>
                  <a:tcPr/>
                </a:tc>
              </a:tr>
              <a:tr h="279043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blipFill>
                      <a:blip r:embed="rId2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blipFill>
                      <a:blip r:embed="rId4"/>
                      <a:stretch>
                        <a:fillRect/>
                      </a:stretch>
                    </a:blip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1166"/>
            <a:ext cx="4059936" cy="360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6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2944629"/>
              </p:ext>
            </p:extLst>
          </p:nvPr>
        </p:nvGraphicFramePr>
        <p:xfrm>
          <a:off x="6197262" y="1298448"/>
          <a:ext cx="5418666" cy="4826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/>
                <a:gridCol w="2709333"/>
              </a:tblGrid>
              <a:tr h="2035596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датчиков + 1 датчик-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хаб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 наличием передатчика 2.4ГГц IEEE 802.15.4 (или без). 5</a:t>
                      </a:r>
                      <a:r>
                        <a:rPr lang="ru-RU" sz="1800" b="1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baseline="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вибромоторов</a:t>
                      </a:r>
                      <a:r>
                        <a:rPr lang="ru-RU" sz="1800" b="1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для обратной тактильной связи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 датчиков + 1 датчик-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хаб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 наличием передатчика 2.4ГГц IEEE 802.15.4 (или без)</a:t>
                      </a:r>
                      <a:endParaRPr lang="ru-RU" b="0" dirty="0"/>
                    </a:p>
                  </a:txBody>
                  <a:tcPr/>
                </a:tc>
              </a:tr>
              <a:tr h="279043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blipFill>
                      <a:blip r:embed="rId2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490654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Система </a:t>
            </a:r>
            <a:r>
              <a:rPr lang="en-US" sz="2400" dirty="0" err="1" smtClean="0"/>
              <a:t>WiseGlove</a:t>
            </a:r>
            <a:r>
              <a:rPr lang="ru-RU" sz="2400" dirty="0" smtClean="0"/>
              <a:t> для взаимодействия человека с </a:t>
            </a:r>
            <a:r>
              <a:rPr lang="en-US" sz="2400" dirty="0" smtClean="0"/>
              <a:t>VR/AR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59" y="1298449"/>
            <a:ext cx="3461657" cy="2743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05683" y="3116126"/>
            <a:ext cx="2379917" cy="423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15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90654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Система </a:t>
            </a:r>
            <a:r>
              <a:rPr lang="en-US" sz="2400" dirty="0" err="1"/>
              <a:t>WiseMocap</a:t>
            </a:r>
            <a:r>
              <a:rPr lang="ru-RU" sz="2400" dirty="0"/>
              <a:t> для взаимодействия человека с </a:t>
            </a:r>
            <a:r>
              <a:rPr lang="en-US" sz="2400" dirty="0" smtClean="0"/>
              <a:t>VR/AR</a:t>
            </a:r>
            <a:endParaRPr lang="ru-RU" sz="2400" dirty="0"/>
          </a:p>
        </p:txBody>
      </p:sp>
      <p:pic>
        <p:nvPicPr>
          <p:cNvPr id="5" name="Skeleton Arm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5648" y="1106424"/>
            <a:ext cx="8680704" cy="488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29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4092814"/>
              </p:ext>
            </p:extLst>
          </p:nvPr>
        </p:nvGraphicFramePr>
        <p:xfrm>
          <a:off x="312233" y="1132260"/>
          <a:ext cx="11519210" cy="5446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544"/>
                <a:gridCol w="1800972"/>
                <a:gridCol w="1613859"/>
                <a:gridCol w="1707416"/>
                <a:gridCol w="1864284"/>
                <a:gridCol w="1796135"/>
              </a:tblGrid>
              <a:tr h="83035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HTC Vive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Oculus Rift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Samsung </a:t>
                      </a:r>
                      <a:r>
                        <a:rPr lang="en-US" dirty="0" err="1" smtClean="0"/>
                        <a:t>GearVR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Google Daydream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Microsoft </a:t>
                      </a:r>
                      <a:r>
                        <a:rPr lang="en-US" dirty="0" err="1" smtClean="0"/>
                        <a:t>Hololens</a:t>
                      </a:r>
                      <a:endParaRPr lang="ru-RU" dirty="0"/>
                    </a:p>
                  </a:txBody>
                  <a:tcPr/>
                </a:tc>
              </a:tr>
              <a:tr h="10672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blipFill>
                      <a:blip r:embed="rId2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blipFill dpi="0" rotWithShape="1">
                      <a:blip r:embed="rId4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blipFill>
                      <a:blip r:embed="rId6"/>
                      <a:stretch>
                        <a:fillRect/>
                      </a:stretch>
                    </a:blipFill>
                  </a:tcPr>
                </a:tc>
              </a:tr>
              <a:tr h="78662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Перемещение</a:t>
                      </a:r>
                      <a:r>
                        <a:rPr lang="ru-RU" b="1" baseline="0" dirty="0" smtClean="0"/>
                        <a:t> в пространстве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да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нет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нет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да</a:t>
                      </a:r>
                      <a:endParaRPr lang="ru-RU" dirty="0"/>
                    </a:p>
                  </a:txBody>
                  <a:tcPr/>
                </a:tc>
              </a:tr>
              <a:tr h="786622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Человеко-машинный</a:t>
                      </a:r>
                      <a:r>
                        <a:rPr lang="ru-RU" b="1" baseline="0" dirty="0" smtClean="0">
                          <a:solidFill>
                            <a:schemeClr val="tx1"/>
                          </a:solidFill>
                        </a:rPr>
                        <a:t> интерфейс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Ручные Контроллеры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Ручные Контроллеры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Тачпад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на шлеме + ручной контроллер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Ручной контроллер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Ручной контроллер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+ компьютерное зрение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78662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Беспроводная связь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Через</a:t>
                      </a:r>
                      <a:r>
                        <a:rPr lang="ru-RU" baseline="0" dirty="0" smtClean="0"/>
                        <a:t> ПК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Через</a:t>
                      </a:r>
                      <a:r>
                        <a:rPr lang="ru-RU" baseline="0" dirty="0" smtClean="0"/>
                        <a:t> ПК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Wi-Fi,</a:t>
                      </a:r>
                      <a:r>
                        <a:rPr lang="en-US" baseline="0" dirty="0" smtClean="0"/>
                        <a:t> Bluetooth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Wi-Fi, Bluetooth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Wi-Fi</a:t>
                      </a:r>
                      <a:endParaRPr lang="ru-RU" dirty="0"/>
                    </a:p>
                  </a:txBody>
                  <a:tcPr/>
                </a:tc>
              </a:tr>
              <a:tr h="78662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Требуемое оборудование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Смартфон </a:t>
                      </a:r>
                      <a:r>
                        <a:rPr lang="en-US" dirty="0" smtClean="0"/>
                        <a:t>Samsung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Смартфон</a:t>
                      </a:r>
                      <a:r>
                        <a:rPr lang="ru-RU" baseline="0" dirty="0" smtClean="0"/>
                        <a:t> </a:t>
                      </a:r>
                      <a:r>
                        <a:rPr lang="en-US" baseline="0" dirty="0" smtClean="0"/>
                        <a:t>Google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нет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0" y="490654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Системы виртуальной и дополненной (совмещенной) реальности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9612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490654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Требования к устройствам БСС </a:t>
            </a:r>
            <a:r>
              <a:rPr lang="ru-RU" sz="2400" b="1" dirty="0"/>
              <a:t>в </a:t>
            </a:r>
            <a:r>
              <a:rPr lang="ru-RU" sz="2400" b="1" dirty="0" smtClean="0"/>
              <a:t>системах </a:t>
            </a:r>
            <a:r>
              <a:rPr lang="en-US" sz="2400" b="1" dirty="0" smtClean="0"/>
              <a:t>VR/AR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631019" y="1453377"/>
            <a:ext cx="438583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Используемые стандарты беспроводной связи:</a:t>
            </a:r>
          </a:p>
          <a:p>
            <a:endParaRPr lang="ru-RU" sz="22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IEEE 802.15.4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Wi-Fi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Bluetooth LE</a:t>
            </a:r>
            <a:endParaRPr lang="ru-RU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/>
          </a:p>
          <a:p>
            <a:r>
              <a:rPr lang="ru-RU" sz="2400" b="1" dirty="0"/>
              <a:t>Используемые </a:t>
            </a:r>
            <a:r>
              <a:rPr lang="ru-RU" sz="2400" b="1" dirty="0" smtClean="0"/>
              <a:t>датчики: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 smtClean="0"/>
              <a:t>Инерциальные (3 степени свободы, акселерометр + магнитометр + гироскоп)</a:t>
            </a:r>
          </a:p>
          <a:p>
            <a:endParaRPr lang="ru-RU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 smtClean="0"/>
              <a:t>Сгиба (резисторные)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16962" y="1207946"/>
            <a:ext cx="5208094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dirty="0"/>
              <a:t>Автономность датчиков</a:t>
            </a:r>
            <a:r>
              <a:rPr lang="en-US" sz="2200" dirty="0"/>
              <a:t> (</a:t>
            </a:r>
            <a:r>
              <a:rPr lang="ru-RU" sz="2200" b="1" dirty="0"/>
              <a:t>время работы системы более 8 часов</a:t>
            </a:r>
            <a:r>
              <a:rPr lang="en-US" sz="2200" dirty="0" smtClean="0"/>
              <a:t>)</a:t>
            </a:r>
            <a:endParaRPr lang="ru-RU" sz="2200" dirty="0" smtClean="0"/>
          </a:p>
          <a:p>
            <a:endParaRPr lang="ru-RU" sz="22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dirty="0" smtClean="0"/>
              <a:t>Достаточная пропускная способность каналов связи (</a:t>
            </a:r>
            <a:r>
              <a:rPr lang="ru-RU" sz="2200" b="1" dirty="0" smtClean="0"/>
              <a:t>20 байт с датчика 60 раз в секунду</a:t>
            </a:r>
            <a:r>
              <a:rPr lang="ru-RU" sz="2200" dirty="0" smtClean="0"/>
              <a:t>)</a:t>
            </a:r>
          </a:p>
          <a:p>
            <a:endParaRPr lang="ru-RU" sz="22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dirty="0" smtClean="0"/>
              <a:t>Обеспечение качества обслуживания (</a:t>
            </a:r>
            <a:r>
              <a:rPr lang="en-US" sz="2200" dirty="0" err="1" smtClean="0"/>
              <a:t>QoS</a:t>
            </a:r>
            <a:r>
              <a:rPr lang="ru-RU" sz="2200" dirty="0" smtClean="0"/>
              <a:t>)</a:t>
            </a:r>
            <a:r>
              <a:rPr lang="en-US" sz="2200" dirty="0" smtClean="0"/>
              <a:t> </a:t>
            </a:r>
            <a:r>
              <a:rPr lang="ru-RU" sz="2200" dirty="0" smtClean="0"/>
              <a:t>в реальном времени. </a:t>
            </a:r>
            <a:r>
              <a:rPr lang="ru-RU" sz="2200" b="1" dirty="0" smtClean="0"/>
              <a:t>Задержка не более 100мс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2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dirty="0" smtClean="0"/>
              <a:t>Малый размер носимых модулей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2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dirty="0" smtClean="0"/>
              <a:t>Низкая цена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278623" y="1207946"/>
            <a:ext cx="4738233" cy="510751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03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TM04033923[[fn=Глубина]]</Template>
  <TotalTime>1641</TotalTime>
  <Words>979</Words>
  <Application>Microsoft Office PowerPoint</Application>
  <PresentationFormat>Широкоэкранный</PresentationFormat>
  <Paragraphs>186</Paragraphs>
  <Slides>16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AA</dc:creator>
  <cp:lastModifiedBy>AA</cp:lastModifiedBy>
  <cp:revision>143</cp:revision>
  <dcterms:created xsi:type="dcterms:W3CDTF">2017-03-20T00:04:00Z</dcterms:created>
  <dcterms:modified xsi:type="dcterms:W3CDTF">2017-04-03T13:31:44Z</dcterms:modified>
</cp:coreProperties>
</file>