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1"/>
  </p:notesMasterIdLst>
  <p:sldIdLst>
    <p:sldId id="256" r:id="rId2"/>
    <p:sldId id="366" r:id="rId3"/>
    <p:sldId id="413" r:id="rId4"/>
    <p:sldId id="427" r:id="rId5"/>
    <p:sldId id="370" r:id="rId6"/>
    <p:sldId id="425" r:id="rId7"/>
    <p:sldId id="371" r:id="rId8"/>
    <p:sldId id="376" r:id="rId9"/>
    <p:sldId id="377" r:id="rId10"/>
    <p:sldId id="372" r:id="rId11"/>
    <p:sldId id="380" r:id="rId12"/>
    <p:sldId id="383" r:id="rId13"/>
    <p:sldId id="384" r:id="rId14"/>
    <p:sldId id="385" r:id="rId15"/>
    <p:sldId id="387" r:id="rId16"/>
    <p:sldId id="388" r:id="rId17"/>
    <p:sldId id="389" r:id="rId18"/>
    <p:sldId id="395" r:id="rId19"/>
    <p:sldId id="396" r:id="rId20"/>
    <p:sldId id="398" r:id="rId21"/>
    <p:sldId id="399" r:id="rId22"/>
    <p:sldId id="400" r:id="rId23"/>
    <p:sldId id="375" r:id="rId24"/>
    <p:sldId id="404" r:id="rId25"/>
    <p:sldId id="405" r:id="rId26"/>
    <p:sldId id="406" r:id="rId27"/>
    <p:sldId id="361" r:id="rId28"/>
    <p:sldId id="428" r:id="rId29"/>
    <p:sldId id="419" r:id="rId3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99CCFF"/>
    <a:srgbClr val="CCECFF"/>
    <a:srgbClr val="0000FF"/>
    <a:srgbClr val="66FF33"/>
    <a:srgbClr val="FFFF66"/>
    <a:srgbClr val="FF9966"/>
    <a:srgbClr val="00CC99"/>
    <a:srgbClr val="0066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3" autoAdjust="0"/>
    <p:restoredTop sz="91238" autoAdjust="0"/>
  </p:normalViewPr>
  <p:slideViewPr>
    <p:cSldViewPr>
      <p:cViewPr varScale="1">
        <p:scale>
          <a:sx n="78" d="100"/>
          <a:sy n="78" d="100"/>
        </p:scale>
        <p:origin x="-84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8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4BC82F9-627F-4BAA-906E-4360873FF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65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C82F9-627F-4BAA-906E-4360873FF4F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2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Убрать модуль выдачи рекомендаций. Систему отчетных форм переименовать в Систему генерации отчетных форм и выдачи рекомендаций.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C82F9-627F-4BAA-906E-4360873FF4F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91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Окно</a:t>
            </a:r>
            <a:r>
              <a:rPr lang="ru-RU" baseline="0" dirty="0" smtClean="0"/>
              <a:t> системы визуализации на основе программного пакета </a:t>
            </a:r>
            <a:r>
              <a:rPr lang="en-US" baseline="0" dirty="0" smtClean="0"/>
              <a:t>GMAT (General Mission Analysis Tool).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baseline="0" dirty="0" smtClean="0"/>
              <a:t> гелиоцентрической системе координат отображены траектория Земли (зеленая линия) и траектория сближения околоземного объекта (красная линия).</a:t>
            </a:r>
          </a:p>
          <a:p>
            <a:r>
              <a:rPr lang="ru-RU" baseline="0" dirty="0" smtClean="0"/>
              <a:t>Желтая точка внизу – Солнце.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C82F9-627F-4BAA-906E-4360873FF4F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C82F9-627F-4BAA-906E-4360873FF4F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798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C82F9-627F-4BAA-906E-4360873FF4F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6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" name="Group 16"/>
          <p:cNvGrpSpPr>
            <a:grpSpLocks/>
          </p:cNvGrpSpPr>
          <p:nvPr userDrawn="1"/>
        </p:nvGrpSpPr>
        <p:grpSpPr bwMode="auto">
          <a:xfrm>
            <a:off x="0" y="4149725"/>
            <a:ext cx="6877050" cy="431800"/>
            <a:chOff x="612" y="2296"/>
            <a:chExt cx="3629" cy="272"/>
          </a:xfrm>
        </p:grpSpPr>
        <p:sp>
          <p:nvSpPr>
            <p:cNvPr id="14" name="Rectangle 17"/>
            <p:cNvSpPr>
              <a:spLocks noChangeArrowheads="1"/>
            </p:cNvSpPr>
            <p:nvPr userDrawn="1"/>
          </p:nvSpPr>
          <p:spPr bwMode="auto">
            <a:xfrm>
              <a:off x="1519" y="2296"/>
              <a:ext cx="906" cy="272"/>
            </a:xfrm>
            <a:prstGeom prst="rect">
              <a:avLst/>
            </a:prstGeom>
            <a:solidFill>
              <a:srgbClr val="146BCA">
                <a:alpha val="60001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 userDrawn="1"/>
          </p:nvSpPr>
          <p:spPr bwMode="auto">
            <a:xfrm>
              <a:off x="2426" y="2296"/>
              <a:ext cx="907" cy="272"/>
            </a:xfrm>
            <a:prstGeom prst="rect">
              <a:avLst/>
            </a:prstGeom>
            <a:solidFill>
              <a:srgbClr val="146BCA">
                <a:alpha val="8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 userDrawn="1"/>
          </p:nvSpPr>
          <p:spPr bwMode="auto">
            <a:xfrm>
              <a:off x="3334" y="2296"/>
              <a:ext cx="907" cy="272"/>
            </a:xfrm>
            <a:prstGeom prst="rect">
              <a:avLst/>
            </a:prstGeom>
            <a:solidFill>
              <a:srgbClr val="146BC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 userDrawn="1"/>
          </p:nvSpPr>
          <p:spPr bwMode="auto">
            <a:xfrm>
              <a:off x="612" y="2296"/>
              <a:ext cx="907" cy="272"/>
            </a:xfrm>
            <a:prstGeom prst="rect">
              <a:avLst/>
            </a:prstGeom>
            <a:solidFill>
              <a:srgbClr val="146BCA">
                <a:alpha val="39999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" name="Rectangle 21"/>
          <p:cNvSpPr>
            <a:spLocks noChangeArrowheads="1"/>
          </p:cNvSpPr>
          <p:nvPr userDrawn="1"/>
        </p:nvSpPr>
        <p:spPr bwMode="auto">
          <a:xfrm>
            <a:off x="7164388" y="5084763"/>
            <a:ext cx="504825" cy="1773237"/>
          </a:xfrm>
          <a:prstGeom prst="rect">
            <a:avLst/>
          </a:prstGeom>
          <a:gradFill rotWithShape="1">
            <a:gsLst>
              <a:gs pos="0">
                <a:srgbClr val="067452"/>
              </a:gs>
              <a:gs pos="100000">
                <a:srgbClr val="06745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Rectangle 22"/>
          <p:cNvSpPr>
            <a:spLocks noChangeArrowheads="1"/>
          </p:cNvSpPr>
          <p:nvPr userDrawn="1"/>
        </p:nvSpPr>
        <p:spPr bwMode="auto">
          <a:xfrm>
            <a:off x="8172450" y="3573463"/>
            <a:ext cx="971550" cy="431800"/>
          </a:xfrm>
          <a:prstGeom prst="rect">
            <a:avLst/>
          </a:prstGeom>
          <a:gradFill rotWithShape="1">
            <a:gsLst>
              <a:gs pos="0">
                <a:srgbClr val="146BCA"/>
              </a:gs>
              <a:gs pos="100000">
                <a:srgbClr val="146BCA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Rectangle 23"/>
          <p:cNvSpPr>
            <a:spLocks noChangeArrowheads="1"/>
          </p:cNvSpPr>
          <p:nvPr userDrawn="1"/>
        </p:nvSpPr>
        <p:spPr bwMode="auto">
          <a:xfrm>
            <a:off x="7524750" y="0"/>
            <a:ext cx="504825" cy="3355975"/>
          </a:xfrm>
          <a:prstGeom prst="rect">
            <a:avLst/>
          </a:prstGeom>
          <a:gradFill rotWithShape="1">
            <a:gsLst>
              <a:gs pos="0">
                <a:srgbClr val="067452">
                  <a:gamma/>
                  <a:shade val="46275"/>
                  <a:invGamma/>
                  <a:alpha val="0"/>
                </a:srgbClr>
              </a:gs>
              <a:gs pos="100000">
                <a:srgbClr val="06745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Oval 25"/>
          <p:cNvSpPr>
            <a:spLocks noChangeArrowheads="1"/>
          </p:cNvSpPr>
          <p:nvPr userDrawn="1"/>
        </p:nvSpPr>
        <p:spPr bwMode="auto">
          <a:xfrm>
            <a:off x="6588125" y="3213100"/>
            <a:ext cx="2016125" cy="2016125"/>
          </a:xfrm>
          <a:prstGeom prst="ellipse">
            <a:avLst/>
          </a:prstGeom>
          <a:solidFill>
            <a:srgbClr val="FF99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3" name="Picture 26" descr="j043983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33274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6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596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A76CD-F5FA-486E-A494-415532E0A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18E58-448F-4671-9E7D-F4884FB51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2DD21-953E-4751-9D92-DBBFEAB8E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E6358-34E1-4CA5-BD6A-8E17BF653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B71C2-204D-4CE8-8757-FA01558BF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C0C6-66E9-4753-AA4D-731A65D31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E0475-B9E0-4336-BD28-23D1707A1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B3F03-E2C8-4917-8BB3-3D161AF0D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CD765-656D-43AA-88CC-EED91B92B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89D76-6E94-42FC-B11D-251810954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BDAD7-EA5F-4BB6-A8B5-6D09BB310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53046-2B98-4FC9-8488-FE5977A06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B28DF-3F18-4C92-8725-D5A7404C0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B6AAA-F3B7-4CB2-AE94-1F23D7BFA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89AE153-CC89-42B8-9D15-B8FC390C8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4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493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3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3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3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3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493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94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49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494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pSp>
        <p:nvGrpSpPr>
          <p:cNvPr id="5128" name="Group 16"/>
          <p:cNvGrpSpPr>
            <a:grpSpLocks/>
          </p:cNvGrpSpPr>
          <p:nvPr userDrawn="1"/>
        </p:nvGrpSpPr>
        <p:grpSpPr bwMode="auto">
          <a:xfrm>
            <a:off x="539750" y="952500"/>
            <a:ext cx="8604250" cy="144463"/>
            <a:chOff x="612" y="3113"/>
            <a:chExt cx="3629" cy="272"/>
          </a:xfrm>
        </p:grpSpPr>
        <p:sp>
          <p:nvSpPr>
            <p:cNvPr id="124945" name="Rectangle 17"/>
            <p:cNvSpPr>
              <a:spLocks noChangeArrowheads="1"/>
            </p:cNvSpPr>
            <p:nvPr userDrawn="1"/>
          </p:nvSpPr>
          <p:spPr bwMode="auto">
            <a:xfrm>
              <a:off x="2426" y="3113"/>
              <a:ext cx="908" cy="272"/>
            </a:xfrm>
            <a:prstGeom prst="rect">
              <a:avLst/>
            </a:prstGeom>
            <a:solidFill>
              <a:srgbClr val="146BCA">
                <a:alpha val="60001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946" name="Rectangle 18"/>
            <p:cNvSpPr>
              <a:spLocks noChangeArrowheads="1"/>
            </p:cNvSpPr>
            <p:nvPr userDrawn="1"/>
          </p:nvSpPr>
          <p:spPr bwMode="auto">
            <a:xfrm>
              <a:off x="1519" y="3113"/>
              <a:ext cx="907" cy="272"/>
            </a:xfrm>
            <a:prstGeom prst="rect">
              <a:avLst/>
            </a:prstGeom>
            <a:solidFill>
              <a:srgbClr val="146BCA">
                <a:alpha val="8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947" name="Rectangle 19"/>
            <p:cNvSpPr>
              <a:spLocks noChangeArrowheads="1"/>
            </p:cNvSpPr>
            <p:nvPr userDrawn="1"/>
          </p:nvSpPr>
          <p:spPr bwMode="auto">
            <a:xfrm>
              <a:off x="612" y="3113"/>
              <a:ext cx="907" cy="272"/>
            </a:xfrm>
            <a:prstGeom prst="rect">
              <a:avLst/>
            </a:prstGeom>
            <a:solidFill>
              <a:srgbClr val="146BC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948" name="Rectangle 20"/>
            <p:cNvSpPr>
              <a:spLocks noChangeArrowheads="1"/>
            </p:cNvSpPr>
            <p:nvPr userDrawn="1"/>
          </p:nvSpPr>
          <p:spPr bwMode="auto">
            <a:xfrm>
              <a:off x="3334" y="3113"/>
              <a:ext cx="907" cy="272"/>
            </a:xfrm>
            <a:prstGeom prst="rect">
              <a:avLst/>
            </a:prstGeom>
            <a:solidFill>
              <a:srgbClr val="146BCA">
                <a:alpha val="39999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4949" name="Rectangle 21"/>
          <p:cNvSpPr>
            <a:spLocks noChangeArrowheads="1"/>
          </p:cNvSpPr>
          <p:nvPr userDrawn="1"/>
        </p:nvSpPr>
        <p:spPr bwMode="auto">
          <a:xfrm>
            <a:off x="204788" y="1125538"/>
            <a:ext cx="139700" cy="3484562"/>
          </a:xfrm>
          <a:prstGeom prst="rect">
            <a:avLst/>
          </a:prstGeom>
          <a:gradFill rotWithShape="1">
            <a:gsLst>
              <a:gs pos="0">
                <a:srgbClr val="067452"/>
              </a:gs>
              <a:gs pos="100000">
                <a:srgbClr val="067452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4950" name="Rectangle 22"/>
          <p:cNvSpPr>
            <a:spLocks noChangeArrowheads="1"/>
          </p:cNvSpPr>
          <p:nvPr userDrawn="1"/>
        </p:nvSpPr>
        <p:spPr bwMode="auto">
          <a:xfrm>
            <a:off x="323850" y="82550"/>
            <a:ext cx="131763" cy="609600"/>
          </a:xfrm>
          <a:prstGeom prst="rect">
            <a:avLst/>
          </a:prstGeom>
          <a:gradFill rotWithShape="1">
            <a:gsLst>
              <a:gs pos="0">
                <a:srgbClr val="067452">
                  <a:gamma/>
                  <a:shade val="46275"/>
                  <a:invGamma/>
                  <a:alpha val="0"/>
                </a:srgbClr>
              </a:gs>
              <a:gs pos="100000">
                <a:srgbClr val="06745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4951" name="Rectangle 23"/>
          <p:cNvSpPr>
            <a:spLocks noChangeArrowheads="1"/>
          </p:cNvSpPr>
          <p:nvPr userDrawn="1"/>
        </p:nvSpPr>
        <p:spPr bwMode="auto">
          <a:xfrm flipH="1">
            <a:off x="9074150" y="5805488"/>
            <a:ext cx="69850" cy="908050"/>
          </a:xfrm>
          <a:prstGeom prst="rect">
            <a:avLst/>
          </a:prstGeom>
          <a:solidFill>
            <a:srgbClr val="06745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4952" name="Rectangle 24"/>
          <p:cNvSpPr>
            <a:spLocks noChangeArrowheads="1"/>
          </p:cNvSpPr>
          <p:nvPr userDrawn="1"/>
        </p:nvSpPr>
        <p:spPr bwMode="auto">
          <a:xfrm flipV="1">
            <a:off x="8459788" y="6788150"/>
            <a:ext cx="323850" cy="69850"/>
          </a:xfrm>
          <a:prstGeom prst="rect">
            <a:avLst/>
          </a:prstGeom>
          <a:solidFill>
            <a:srgbClr val="146BC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4953" name="Rectangle 25"/>
          <p:cNvSpPr>
            <a:spLocks noChangeArrowheads="1"/>
          </p:cNvSpPr>
          <p:nvPr userDrawn="1"/>
        </p:nvSpPr>
        <p:spPr bwMode="auto">
          <a:xfrm flipH="1">
            <a:off x="0" y="765175"/>
            <a:ext cx="147638" cy="131763"/>
          </a:xfrm>
          <a:prstGeom prst="rect">
            <a:avLst/>
          </a:prstGeom>
          <a:gradFill rotWithShape="1">
            <a:gsLst>
              <a:gs pos="0">
                <a:srgbClr val="146BCA"/>
              </a:gs>
              <a:gs pos="100000">
                <a:srgbClr val="146BCA">
                  <a:gamma/>
                  <a:tint val="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4954" name="Oval 26"/>
          <p:cNvSpPr>
            <a:spLocks noChangeArrowheads="1"/>
          </p:cNvSpPr>
          <p:nvPr userDrawn="1"/>
        </p:nvSpPr>
        <p:spPr bwMode="auto">
          <a:xfrm>
            <a:off x="107950" y="620713"/>
            <a:ext cx="576263" cy="576262"/>
          </a:xfrm>
          <a:prstGeom prst="ellipse">
            <a:avLst/>
          </a:prstGeom>
          <a:solidFill>
            <a:srgbClr val="FF99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5135" name="Picture 27" descr="j0439830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0650" y="635000"/>
            <a:ext cx="5207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735FAA-A0D0-4CB8-9489-6889A42BD152}" type="slidenum">
              <a:rPr lang="ru-RU" smtClean="0"/>
              <a:pPr/>
              <a:t>1</a:t>
            </a:fld>
            <a:endParaRPr lang="ru-RU" dirty="0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44824"/>
            <a:ext cx="7488832" cy="1872207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2800" dirty="0" smtClean="0">
                <a:latin typeface="Arial" charset="0"/>
              </a:rPr>
              <a:t>Информационно-аналитическая система мониторинга опасных небесных тел  и планирования противодействия </a:t>
            </a:r>
            <a:r>
              <a:rPr lang="ru-RU" sz="2800" dirty="0" err="1" smtClean="0">
                <a:latin typeface="Arial" charset="0"/>
              </a:rPr>
              <a:t>астероидно-кометной</a:t>
            </a:r>
            <a:r>
              <a:rPr lang="ru-RU" sz="2800" dirty="0" smtClean="0">
                <a:latin typeface="Arial" charset="0"/>
              </a:rPr>
              <a:t> опасности</a:t>
            </a:r>
            <a:br>
              <a:rPr lang="ru-RU" sz="2800" dirty="0" smtClean="0">
                <a:latin typeface="Arial" charset="0"/>
              </a:rPr>
            </a:br>
            <a:r>
              <a:rPr lang="ru-RU" sz="2800" dirty="0" smtClean="0">
                <a:latin typeface="Arial" charset="0"/>
              </a:rPr>
              <a:t/>
            </a:r>
            <a:br>
              <a:rPr lang="ru-RU" sz="2800" dirty="0" smtClean="0">
                <a:latin typeface="Arial" charset="0"/>
              </a:rPr>
            </a:br>
            <a:r>
              <a:rPr lang="ru-RU" sz="2800" dirty="0" smtClean="0">
                <a:latin typeface="Arial" charset="0"/>
              </a:rPr>
              <a:t/>
            </a:r>
            <a:br>
              <a:rPr lang="ru-RU" sz="2800" dirty="0" smtClean="0">
                <a:latin typeface="Arial" charset="0"/>
              </a:rPr>
            </a:br>
            <a:r>
              <a:rPr lang="ru-RU" sz="2400" dirty="0" smtClean="0">
                <a:latin typeface="Arial" charset="0"/>
              </a:rPr>
              <a:t/>
            </a:r>
            <a:br>
              <a:rPr lang="ru-RU" sz="2400" dirty="0" smtClean="0">
                <a:latin typeface="Arial" charset="0"/>
              </a:rPr>
            </a:br>
            <a:endParaRPr lang="ru-RU" sz="2400" dirty="0" smtClean="0">
              <a:latin typeface="Arial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484438" y="6308725"/>
            <a:ext cx="3383706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Ганновер,  июнь  2015 г.</a:t>
            </a:r>
            <a:endParaRPr 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148263" y="4581525"/>
            <a:ext cx="1511300" cy="433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489" y="3861048"/>
            <a:ext cx="2232248" cy="95083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" name="Picture 9" descr="inasan_logo 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8745" y="3861050"/>
            <a:ext cx="901654" cy="950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61049"/>
            <a:ext cx="950830" cy="950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28" y="3861050"/>
            <a:ext cx="1630418" cy="950829"/>
          </a:xfrm>
          <a:prstGeom prst="rect">
            <a:avLst/>
          </a:prstGeom>
        </p:spPr>
      </p:pic>
      <p:pic>
        <p:nvPicPr>
          <p:cNvPr id="11" name="Picture 17" descr="E:\Презентация\Interschutz%2020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3212977"/>
            <a:ext cx="2033218" cy="203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0B58A1-19BE-45C8-AE2B-1F0D6C5B1072}" type="slidenum">
              <a:rPr lang="ru-RU" smtClean="0"/>
              <a:pPr/>
              <a:t>10</a:t>
            </a:fld>
            <a:endParaRPr lang="ru-RU" dirty="0" smtClean="0"/>
          </a:p>
        </p:txBody>
      </p:sp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15888"/>
            <a:ext cx="8676456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Arial Narrow" pitchFamily="34" charset="0"/>
              </a:rPr>
              <a:t>Назначение блоков системы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348880"/>
            <a:ext cx="8496300" cy="2592288"/>
          </a:xfrm>
        </p:spPr>
        <p:txBody>
          <a:bodyPr/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программный комплекс для исследования эволюции орбит опасных небесных тел;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модуль определения (уточнения) орбит опасных тел;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модуль исследования эволюции орбит, позволяющий выявлять опасные траектории небесных тел;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модуль оценки вероятности столкновения;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модуль определения траектории падения тела;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модуль оценки последствий столкновений.</a:t>
            </a:r>
          </a:p>
          <a:p>
            <a:pPr algn="just" eaLnBrk="1" hangingPunct="1">
              <a:buClr>
                <a:schemeClr val="tx1"/>
              </a:buClr>
              <a:buSzPct val="150000"/>
              <a:buNone/>
              <a:defRPr/>
            </a:pPr>
            <a:endParaRPr lang="ru-RU" sz="1800" dirty="0" smtClean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57214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700808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Прогнозно-аналитическая подсистема 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включает: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0B58A1-19BE-45C8-AE2B-1F0D6C5B1072}" type="slidenum">
              <a:rPr lang="ru-RU" smtClean="0"/>
              <a:pPr/>
              <a:t>11</a:t>
            </a:fld>
            <a:endParaRPr lang="ru-RU" dirty="0" smtClean="0"/>
          </a:p>
        </p:txBody>
      </p:sp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15888"/>
            <a:ext cx="8676456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3200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57214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41277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Выполнения операции «Уточнение орбиты тела «</a:t>
            </a:r>
            <a:r>
              <a:rPr lang="ru-RU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ручной режим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Рисунок 121" descr="Navigator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6722070" cy="44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87624" y="18864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Прогнозно-аналитическая подсистема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0B58A1-19BE-45C8-AE2B-1F0D6C5B1072}" type="slidenum">
              <a:rPr lang="ru-RU" smtClean="0"/>
              <a:pPr/>
              <a:t>12</a:t>
            </a:fld>
            <a:endParaRPr lang="ru-RU" dirty="0" smtClean="0"/>
          </a:p>
        </p:txBody>
      </p:sp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0"/>
            <a:ext cx="8676456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Программный комплекс для исследования эволюции орбит опасных небесных тел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557214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26876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Окно системы визуализации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Анимация движения Челябинского объекта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7043" name="Picture 3" descr="C:\Users\Stanislav\YandexDisk\Скриншоты\2014-12-16 13-06-34 Скриншот экра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916832"/>
            <a:ext cx="7056784" cy="41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600" y="6237312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зеленая линия – траектория движения Земли,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красная линия – траектория движения опасного небесного тела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0B58A1-19BE-45C8-AE2B-1F0D6C5B1072}" type="slidenum">
              <a:rPr lang="ru-RU" smtClean="0"/>
              <a:pPr/>
              <a:t>13</a:t>
            </a:fld>
            <a:endParaRPr lang="ru-RU" dirty="0" smtClean="0"/>
          </a:p>
        </p:txBody>
      </p:sp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0"/>
            <a:ext cx="8676456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57214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26876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Траектория и трасса падения Челябинского объекта, отображенная в окне системы визуализации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6019" name="Picture 3" descr="C:\Users\Stanislav\YandexDisk\Скриншоты\2014-12-16 12-48-49 Скриншот экра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7401716" cy="430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8" name="Picture 2" descr="C:\Users\Stanislav\YandexDisk\Скриншоты\2014-12-16 12-49-57 Скриншот экра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5294616" cy="307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467544" y="-27384"/>
            <a:ext cx="867645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Программный комплекс для исследования эволюции орбит опасных небесных тел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0B58A1-19BE-45C8-AE2B-1F0D6C5B1072}" type="slidenum">
              <a:rPr lang="ru-RU" smtClean="0"/>
              <a:pPr/>
              <a:t>14</a:t>
            </a:fld>
            <a:endParaRPr lang="ru-RU" dirty="0" smtClean="0"/>
          </a:p>
        </p:txBody>
      </p:sp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0"/>
            <a:ext cx="8676456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23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Модуль оценки последствий взаимодействия опасного тела с атмосферой или поверхностью Земли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557214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26876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Эффекты от взаимодействия опасного небесного тела с атмосферой или поверхностью Земли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216472"/>
            <a:ext cx="381642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При пролете, торможении и разрушении  небесного тела в атмосфере: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ударная волна;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тепловое излучение и пожары;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электромагнитные возмущения;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сейсмические эффекты;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образование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плюма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При возвращении высокоскоростных выбросов в атмосферу: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акустико-гравитационные волны;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электромагнитные возмущения;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тепловое излучение и пожары.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2175242"/>
            <a:ext cx="3600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При ударе о поверхность и образовании кратера: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изменение рельефа;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сейсмические эффекты;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образование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плюма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ударной волны в атмосфере;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тепловое излучение и пожары;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выброс воды;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выброс пыли;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выброс климатически активных и/или токсичных газов;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образование цунами;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электромагнитные возмущения;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акустико-гравитационные волны;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химические реакции в атмосфере.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0B58A1-19BE-45C8-AE2B-1F0D6C5B1072}" type="slidenum">
              <a:rPr lang="ru-RU" smtClean="0"/>
              <a:pPr/>
              <a:t>15</a:t>
            </a:fld>
            <a:endParaRPr lang="ru-RU" dirty="0" smtClean="0"/>
          </a:p>
        </p:txBody>
      </p:sp>
      <p:pic>
        <p:nvPicPr>
          <p:cNvPr id="6" name="chicx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71600" y="1988840"/>
            <a:ext cx="7398544" cy="4514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1340768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Анимация образования кратера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-243408"/>
            <a:ext cx="8784976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23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Модуль оценки последствий взаимодействия опасного </a:t>
            </a:r>
            <a:br>
              <a:rPr lang="ru-RU" sz="23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3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тела с атмосферой или поверхностью Земли</a:t>
            </a:r>
            <a:endParaRPr lang="ru-RU" sz="23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0B58A1-19BE-45C8-AE2B-1F0D6C5B1072}" type="slidenum">
              <a:rPr lang="ru-RU" smtClean="0"/>
              <a:pPr/>
              <a:t>16</a:t>
            </a:fld>
            <a:endParaRPr lang="ru-RU" dirty="0" smtClean="0"/>
          </a:p>
        </p:txBody>
      </p:sp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566"/>
            <a:ext cx="8676456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Модуль оценки последствий взаимодействия опасного </a:t>
            </a:r>
            <a:b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тела с атмосферой или поверхностью Земли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1988840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tabLst>
                <a:tab pos="360363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Характерная последовательность событий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indent="457200" algn="just">
              <a:buFontTx/>
              <a:buChar char="-"/>
              <a:tabLst>
                <a:tab pos="360363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падающее тело начинает испаряться, затем деформируется, распадается на фрагменты</a:t>
            </a: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7200" algn="just">
              <a:buFontTx/>
              <a:buChar char="-"/>
              <a:tabLst>
                <a:tab pos="360363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после испарения фрагментов образуется газовая струя, состоящая из паров и нагретого в ударной волне воздуха</a:t>
            </a: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7200" algn="just">
              <a:buFontTx/>
              <a:buChar char="-"/>
              <a:tabLst>
                <a:tab pos="360363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высокоскоростная струя продолжает двигаться вдоль траектории со скоростью, близкой к начальной скорости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метеороида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7200" algn="just">
              <a:buFontTx/>
              <a:buChar char="-"/>
              <a:tabLst>
                <a:tab pos="360363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струя тормозится и расширяется, образуя протяженное  облако горячего и разреженного газа</a:t>
            </a:r>
          </a:p>
          <a:p>
            <a:pPr indent="457200" algn="just">
              <a:buFontTx/>
              <a:buChar char="-"/>
              <a:tabLst>
                <a:tab pos="360363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облако начинает подниматься вверх, формируя атмосферный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плюм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 bwMode="auto">
          <a:xfrm>
            <a:off x="683568" y="-171400"/>
            <a:ext cx="867645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23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Рисунок 9" descr="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83695"/>
            <a:ext cx="4582652" cy="253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552" y="1556792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160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Разрушающийся  </a:t>
            </a:r>
            <a:r>
              <a:rPr lang="ru-RU" sz="1600" dirty="0" err="1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метеороид</a:t>
            </a:r>
            <a:r>
              <a:rPr lang="ru-RU" sz="160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кометного происхождения 			(</a:t>
            </a:r>
            <a:r>
              <a:rPr lang="el-GR" sz="160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ϱ</a:t>
            </a:r>
            <a:r>
              <a:rPr lang="en-US" sz="160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~</a:t>
            </a:r>
            <a:r>
              <a:rPr lang="ru-RU" sz="160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0.9 г/см</a:t>
            </a:r>
            <a:r>
              <a:rPr lang="ru-RU" sz="1600" baseline="3000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ru-RU" sz="160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60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D~</a:t>
            </a:r>
            <a:r>
              <a:rPr lang="ru-RU" sz="160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100м</a:t>
            </a:r>
            <a:r>
              <a:rPr lang="en-US" sz="160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V~</a:t>
            </a:r>
            <a:r>
              <a:rPr lang="ru-RU" sz="160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50 км/с</a:t>
            </a:r>
            <a:r>
              <a:rPr lang="en-US" sz="160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0B58A1-19BE-45C8-AE2B-1F0D6C5B1072}" type="slidenum">
              <a:rPr lang="ru-RU" smtClean="0"/>
              <a:pPr/>
              <a:t>17</a:t>
            </a:fld>
            <a:endParaRPr lang="ru-RU" dirty="0" smtClean="0"/>
          </a:p>
        </p:txBody>
      </p:sp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268760"/>
            <a:ext cx="8676456" cy="64807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Различные возможные сценарии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импактов</a:t>
            </a:r>
            <a:r>
              <a:rPr lang="en-A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зависимости от размера</a:t>
            </a:r>
            <a:r>
              <a:rPr lang="en-A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материала  и угла траектории </a:t>
            </a:r>
            <a:r>
              <a:rPr lang="en-A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: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FF3399"/>
                </a:solidFill>
              </a:rPr>
              <a:t/>
            </a:r>
            <a:br>
              <a:rPr lang="en-US" sz="2000" dirty="0" smtClean="0">
                <a:solidFill>
                  <a:srgbClr val="FF3399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988840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274" name="Object 4"/>
          <p:cNvGraphicFramePr>
            <a:graphicFrameLocks noChangeAspect="1"/>
          </p:cNvGraphicFramePr>
          <p:nvPr/>
        </p:nvGraphicFramePr>
        <p:xfrm>
          <a:off x="1259632" y="1916832"/>
          <a:ext cx="6696744" cy="2919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" name="Plot" r:id="rId4" imgW="13444423" imgH="6309360" progId="">
                  <p:embed/>
                </p:oleObj>
              </mc:Choice>
              <mc:Fallback>
                <p:oleObj name="Plot" r:id="rId4" imgW="13444423" imgH="63093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916832"/>
                        <a:ext cx="6696744" cy="291957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4725144"/>
            <a:ext cx="8496944" cy="1935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endParaRPr lang="en-AU" sz="1200" i="1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Твердые фрагменты кометы  (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D&gt;100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м)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могут долететь до Земли при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1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 ~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en-AU" sz="14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en-AU" sz="1400" dirty="0" smtClean="0">
                <a:latin typeface="Arial" pitchFamily="34" charset="0"/>
                <a:cs typeface="Arial" pitchFamily="34" charset="0"/>
              </a:rPr>
              <a:t>500-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метровый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астероид может в  основном  сгореть в атмосфере при </a:t>
            </a:r>
            <a:r>
              <a:rPr lang="en-AU" sz="1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ru-RU" sz="1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~</a:t>
            </a:r>
            <a:r>
              <a:rPr lang="ru-RU" sz="1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4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eaLnBrk="0" hangingPunct="0">
              <a:lnSpc>
                <a:spcPct val="110000"/>
              </a:lnSpc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Фиолетовый эллипс – параметры Тунгусского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метеороида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10000"/>
              </a:lnSpc>
              <a:defRPr/>
            </a:pPr>
            <a:endParaRPr lang="en-AU" sz="14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Высота выделения энергии может существенно уменьшится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10-20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км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если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учитывать  эффект внутреннего трения между фрагментами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107504" y="44550"/>
            <a:ext cx="9217024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Модуль оценки последствий взаимодействия опасного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тела с атмосферой или поверхностью Земли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 descr="fi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54077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1" descr="fig1new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648" y="1340768"/>
            <a:ext cx="3530740" cy="453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1043608" y="0"/>
            <a:ext cx="76328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3399"/>
              </a:solidFill>
            </a:endParaRPr>
          </a:p>
          <a:p>
            <a:endParaRPr lang="ru-RU" dirty="0" smtClean="0">
              <a:solidFill>
                <a:srgbClr val="FF3399"/>
              </a:solidFill>
            </a:endParaRPr>
          </a:p>
          <a:p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25605" name="Прямоугольник 7"/>
          <p:cNvSpPr>
            <a:spLocks noChangeArrowheads="1"/>
          </p:cNvSpPr>
          <p:nvPr/>
        </p:nvSpPr>
        <p:spPr bwMode="auto">
          <a:xfrm>
            <a:off x="0" y="60277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algn="just"/>
            <a:r>
              <a:rPr lang="ru-RU" sz="1400" dirty="0">
                <a:latin typeface="Arial" pitchFamily="34" charset="0"/>
                <a:cs typeface="Arial" pitchFamily="34" charset="0"/>
              </a:rPr>
              <a:t>Характер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энерговыделения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влияет на распределение плотности и давления в формирующейся возмущенной области и ее эволюцию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576" y="980728"/>
            <a:ext cx="8388424" cy="7200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FF3399"/>
                </a:solidFill>
              </a:rPr>
              <a:t/>
            </a:r>
            <a:br>
              <a:rPr lang="en-US" sz="2000" dirty="0" smtClean="0">
                <a:solidFill>
                  <a:srgbClr val="FF3399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-36512" y="-99392"/>
            <a:ext cx="95874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Модуль оценки последствий взаимодействия опасного </a:t>
            </a:r>
            <a:b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тела с атмосферой или поверхностью Земли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Моделирование Челябинского болида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10" descr="fig3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1462"/>
          <a:stretch>
            <a:fillRect/>
          </a:stretch>
        </p:blipFill>
        <p:spPr>
          <a:xfrm>
            <a:off x="2699792" y="1686663"/>
            <a:ext cx="4224536" cy="3038481"/>
          </a:xfrm>
        </p:spPr>
      </p:pic>
      <p:pic>
        <p:nvPicPr>
          <p:cNvPr id="8195" name="Содержимое 10" descr="fig3new.jpg"/>
          <p:cNvPicPr>
            <a:picLocks noChangeAspect="1"/>
          </p:cNvPicPr>
          <p:nvPr/>
        </p:nvPicPr>
        <p:blipFill>
          <a:blip r:embed="rId3" cstate="print"/>
          <a:srcRect t="47449" r="54356" b="-171"/>
          <a:stretch>
            <a:fillRect/>
          </a:stretch>
        </p:blipFill>
        <p:spPr bwMode="auto">
          <a:xfrm>
            <a:off x="683568" y="1772816"/>
            <a:ext cx="166385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E:\Chel\fig3.jpg"/>
          <p:cNvPicPr>
            <a:picLocks noChangeAspect="1" noChangeArrowheads="1"/>
          </p:cNvPicPr>
          <p:nvPr/>
        </p:nvPicPr>
        <p:blipFill>
          <a:blip r:embed="rId4" cstate="print"/>
          <a:srcRect r="33333" b="19708"/>
          <a:stretch>
            <a:fillRect/>
          </a:stretch>
        </p:blipFill>
        <p:spPr bwMode="auto">
          <a:xfrm>
            <a:off x="2699792" y="3933056"/>
            <a:ext cx="41044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E:\Chel\fig3.jpg"/>
          <p:cNvPicPr>
            <a:picLocks noChangeAspect="1" noChangeArrowheads="1"/>
          </p:cNvPicPr>
          <p:nvPr/>
        </p:nvPicPr>
        <p:blipFill>
          <a:blip r:embed="rId5" cstate="print"/>
          <a:srcRect l="65556" r="-4445" b="25246"/>
          <a:stretch>
            <a:fillRect/>
          </a:stretch>
        </p:blipFill>
        <p:spPr bwMode="auto">
          <a:xfrm>
            <a:off x="683568" y="3907880"/>
            <a:ext cx="1899320" cy="146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Box 18"/>
          <p:cNvSpPr txBox="1">
            <a:spLocks noChangeArrowheads="1"/>
          </p:cNvSpPr>
          <p:nvPr/>
        </p:nvSpPr>
        <p:spPr bwMode="auto">
          <a:xfrm>
            <a:off x="228600" y="5589240"/>
            <a:ext cx="8915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Размер области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~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√ E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Форма области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~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от профиля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энерговыделения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пролета и разрушения в атмосфере)</a:t>
            </a:r>
          </a:p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Черная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область 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&gt;1000 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Па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серая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&gt;500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 Па </a:t>
            </a:r>
            <a:r>
              <a:rPr lang="en-US" dirty="0">
                <a:latin typeface="+mn-lt"/>
                <a:cs typeface="+mn-cs"/>
              </a:rPr>
              <a:t>				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8202" name="Picture 12" descr="520-ligh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4606" y="1568349"/>
            <a:ext cx="1678082" cy="214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300tt_ligh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38426" y="3671664"/>
            <a:ext cx="166426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2699792" y="3356992"/>
            <a:ext cx="439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CC"/>
                </a:solidFill>
              </a:rPr>
              <a:t>(1)</a:t>
            </a:r>
            <a:endParaRPr lang="ru-RU" b="1" dirty="0">
              <a:solidFill>
                <a:srgbClr val="FF33CC"/>
              </a:solidFill>
            </a:endParaRP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683568" y="3275692"/>
            <a:ext cx="457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CC"/>
                </a:solidFill>
              </a:rPr>
              <a:t>(3)</a:t>
            </a:r>
            <a:endParaRPr lang="ru-RU" b="1" dirty="0">
              <a:solidFill>
                <a:srgbClr val="FF33CC"/>
              </a:solidFill>
            </a:endParaRPr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4474864" y="3563724"/>
            <a:ext cx="457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CC"/>
                </a:solidFill>
              </a:rPr>
              <a:t>(2)</a:t>
            </a:r>
            <a:endParaRPr lang="ru-RU" b="1" dirty="0">
              <a:solidFill>
                <a:srgbClr val="FF33CC"/>
              </a:solidFill>
            </a:endParaRPr>
          </a:p>
        </p:txBody>
      </p:sp>
      <p:sp>
        <p:nvSpPr>
          <p:cNvPr id="8207" name="Rectangle 17"/>
          <p:cNvSpPr>
            <a:spLocks noChangeArrowheads="1"/>
          </p:cNvSpPr>
          <p:nvPr/>
        </p:nvSpPr>
        <p:spPr bwMode="auto">
          <a:xfrm>
            <a:off x="7380312" y="3356992"/>
            <a:ext cx="457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CC"/>
                </a:solidFill>
              </a:rPr>
              <a:t>(4)</a:t>
            </a:r>
            <a:endParaRPr lang="ru-RU" b="1" dirty="0">
              <a:solidFill>
                <a:srgbClr val="FF33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6334780"/>
            <a:ext cx="8792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Энерговыделение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dz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пропорциональное световой кривой (4), приводит к форме области избыточного давления, которая  ближе к коническому случаю (2), чем к точечному взрыву (1)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118746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Избыточное давление на поверхности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5"/>
          <p:cNvSpPr>
            <a:spLocks noChangeArrowheads="1"/>
          </p:cNvSpPr>
          <p:nvPr/>
        </p:nvSpPr>
        <p:spPr bwMode="auto">
          <a:xfrm>
            <a:off x="1043608" y="0"/>
            <a:ext cx="76328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3399"/>
              </a:solidFill>
            </a:endParaRPr>
          </a:p>
          <a:p>
            <a:endParaRPr lang="ru-RU" dirty="0" smtClean="0">
              <a:solidFill>
                <a:srgbClr val="FF3399"/>
              </a:solidFill>
            </a:endParaRPr>
          </a:p>
          <a:p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18" name="Прямоугольник 5"/>
          <p:cNvSpPr>
            <a:spLocks noChangeArrowheads="1"/>
          </p:cNvSpPr>
          <p:nvPr/>
        </p:nvSpPr>
        <p:spPr bwMode="auto">
          <a:xfrm>
            <a:off x="899592" y="0"/>
            <a:ext cx="76328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3399"/>
              </a:solidFill>
            </a:endParaRPr>
          </a:p>
          <a:p>
            <a:endParaRPr lang="ru-RU" dirty="0" smtClean="0">
              <a:solidFill>
                <a:srgbClr val="FF3399"/>
              </a:solidFill>
            </a:endParaRPr>
          </a:p>
          <a:p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1196008" y="152400"/>
            <a:ext cx="76328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3399"/>
              </a:solidFill>
            </a:endParaRPr>
          </a:p>
          <a:p>
            <a:endParaRPr lang="ru-RU" dirty="0" smtClean="0">
              <a:solidFill>
                <a:srgbClr val="FF3399"/>
              </a:solidFill>
            </a:endParaRPr>
          </a:p>
          <a:p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20" name="Rectangle 2"/>
          <p:cNvSpPr txBox="1">
            <a:spLocks noGrp="1" noRot="1" noChangeArrowheads="1"/>
          </p:cNvSpPr>
          <p:nvPr>
            <p:ph type="title"/>
          </p:nvPr>
        </p:nvSpPr>
        <p:spPr bwMode="auto">
          <a:xfrm>
            <a:off x="-36512" y="-99392"/>
            <a:ext cx="95874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1" hangingPunct="1"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Модуль оценки последствий взаимодействия опасного </a:t>
            </a:r>
            <a:b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тела с атмосферой или поверхностью Земли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Моделирование Челябинского болида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0B58A1-19BE-45C8-AE2B-1F0D6C5B1072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15888"/>
            <a:ext cx="8676456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latin typeface="Arial Narrow" pitchFamily="34" charset="0"/>
              </a:rPr>
              <a:t>Назначение системы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213"/>
            <a:ext cx="8675687" cy="4537099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SzPct val="150000"/>
              <a:buNone/>
              <a:defRPr/>
            </a:pPr>
            <a:endParaRPr lang="ru-RU" sz="1800" dirty="0" smtClean="0">
              <a:latin typeface="Arial" charset="0"/>
            </a:endParaRPr>
          </a:p>
          <a:p>
            <a:pPr indent="12700" algn="just" eaLnBrk="1" hangingPunct="1">
              <a:spcBef>
                <a:spcPct val="50000"/>
              </a:spcBef>
              <a:buClr>
                <a:srgbClr val="003366"/>
              </a:buClr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Информационно-аналитическая система мониторинга опасных небесных тел и планирования противодействия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астероидно-кометной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опасности (ИАС АКО) предназначена для обеспечения руководителей служб МЧС России интегральной аналитической информацией о текущей обстановке, о возможных вариантах взаимодействия опасного небесного тела с атмосферой или поверхностью Земли.</a:t>
            </a:r>
          </a:p>
          <a:p>
            <a:pPr indent="12700" eaLnBrk="1" hangingPunct="1">
              <a:lnSpc>
                <a:spcPct val="150000"/>
              </a:lnSpc>
              <a:spcBef>
                <a:spcPct val="50000"/>
              </a:spcBef>
              <a:buClr>
                <a:srgbClr val="003366"/>
              </a:buClr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indent="12700" eaLnBrk="1" hangingPunct="1">
              <a:lnSpc>
                <a:spcPct val="150000"/>
              </a:lnSpc>
              <a:spcBef>
                <a:spcPct val="50000"/>
              </a:spcBef>
              <a:buClr>
                <a:srgbClr val="003366"/>
              </a:buClr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3366"/>
              </a:buClr>
              <a:buFont typeface="Wingdings" pitchFamily="2" charset="2"/>
              <a:buChar char="q"/>
              <a:defRPr/>
            </a:pPr>
            <a:endParaRPr lang="ru-RU" sz="1500" dirty="0" smtClean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57214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shockwave.avi_snapshot_00.34_[2014.06.23_19.58.32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5500939" cy="41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7" descr="0_1105f8_b2cc55b9_orig.jpg"/>
          <p:cNvPicPr>
            <a:picLocks noChangeAspect="1"/>
          </p:cNvPicPr>
          <p:nvPr/>
        </p:nvPicPr>
        <p:blipFill>
          <a:blip r:embed="rId3" cstate="print"/>
          <a:srcRect r="12660" b="9525"/>
          <a:stretch>
            <a:fillRect/>
          </a:stretch>
        </p:blipFill>
        <p:spPr bwMode="auto">
          <a:xfrm>
            <a:off x="4492626" y="3068960"/>
            <a:ext cx="46513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4800601" y="632460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~85 km S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18746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Избыточное давление на поверхности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-99392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Модуль оценки последствий взаимодействия опасного </a:t>
            </a:r>
            <a:br>
              <a:rPr lang="ru-RU" sz="2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тела с атмосферой или поверхностью Земли </a:t>
            </a:r>
            <a:r>
              <a:rPr lang="ru-RU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Моделирование Челябинского болида 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28384" y="306896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фото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191683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модель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243" y="1960984"/>
            <a:ext cx="4671813" cy="37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0" y="5859269"/>
            <a:ext cx="41385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Красные – разрушения (официальные данные)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Оранжевые – разрушения, полевые данные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Черные пустые  – нет разрушений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Желтые – метеориты </a:t>
            </a:r>
          </a:p>
        </p:txBody>
      </p:sp>
      <p:sp>
        <p:nvSpPr>
          <p:cNvPr id="29700" name="Прямоугольник 6"/>
          <p:cNvSpPr>
            <a:spLocks noChangeArrowheads="1"/>
          </p:cNvSpPr>
          <p:nvPr/>
        </p:nvSpPr>
        <p:spPr bwMode="auto">
          <a:xfrm>
            <a:off x="3131840" y="2055039"/>
            <a:ext cx="1584175" cy="1661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Контуры: </a:t>
            </a:r>
          </a:p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(от темного к светлому)</a:t>
            </a:r>
          </a:p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300 кт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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p&gt;1000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Па, </a:t>
            </a:r>
          </a:p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520 кт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p&gt;1000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Па, </a:t>
            </a:r>
          </a:p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300 кт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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p&gt;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00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Па, </a:t>
            </a:r>
          </a:p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520 кт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p&gt;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00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  </a:t>
            </a:r>
          </a:p>
          <a:p>
            <a:r>
              <a:rPr lang="ru-RU" dirty="0"/>
              <a:t> </a:t>
            </a:r>
          </a:p>
        </p:txBody>
      </p:sp>
      <p:sp>
        <p:nvSpPr>
          <p:cNvPr id="29702" name="Прямоугольник 8"/>
          <p:cNvSpPr>
            <a:spLocks noChangeArrowheads="1"/>
          </p:cNvSpPr>
          <p:nvPr/>
        </p:nvSpPr>
        <p:spPr bwMode="auto">
          <a:xfrm>
            <a:off x="5220072" y="5589240"/>
            <a:ext cx="38164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Форма поврежденной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области: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энергия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метеороида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выделялась не в одной точке, а вдоль значительного участка траектории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436096" y="1052736"/>
            <a:ext cx="3707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Данные по разрушению стекол 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противоречивы</a:t>
            </a:r>
            <a:endParaRPr lang="ru-RU" sz="1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5148064" y="1628800"/>
            <a:ext cx="2133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latin typeface="Liberation Sans"/>
              </a:rPr>
              <a:t>Разрушение стекла</a:t>
            </a:r>
            <a:endParaRPr lang="en-US" sz="1200" dirty="0">
              <a:latin typeface="Liberation Sans"/>
            </a:endParaRPr>
          </a:p>
          <a:p>
            <a:r>
              <a:rPr lang="en-US" sz="1200" dirty="0">
                <a:latin typeface="Liberation Sans"/>
              </a:rPr>
              <a:t>             </a:t>
            </a:r>
            <a:r>
              <a:rPr lang="ru-RU" sz="1200" dirty="0">
                <a:latin typeface="Liberation Sans"/>
              </a:rPr>
              <a:t>     </a:t>
            </a:r>
            <a:r>
              <a:rPr lang="en-US" sz="1200" dirty="0">
                <a:latin typeface="Standard Symbols L"/>
                <a:sym typeface="Symbol" pitchFamily="18" charset="2"/>
              </a:rPr>
              <a:t></a:t>
            </a:r>
            <a:r>
              <a:rPr lang="en-US" sz="1200" dirty="0">
                <a:latin typeface="Liberation Sans"/>
              </a:rPr>
              <a:t>p (Pa)</a:t>
            </a:r>
            <a:endParaRPr lang="ru-RU" sz="1200" dirty="0">
              <a:latin typeface="Liberation Sans"/>
            </a:endParaRPr>
          </a:p>
          <a:p>
            <a:r>
              <a:rPr lang="en-US" sz="1200" dirty="0">
                <a:latin typeface="Liberation Sans"/>
              </a:rPr>
              <a:t>5%               </a:t>
            </a:r>
            <a:r>
              <a:rPr lang="ru-RU" sz="1200" dirty="0">
                <a:latin typeface="Liberation Sans"/>
              </a:rPr>
              <a:t>  690</a:t>
            </a:r>
            <a:endParaRPr lang="en-US" sz="1200" dirty="0">
              <a:latin typeface="Liberation Sans"/>
            </a:endParaRPr>
          </a:p>
          <a:p>
            <a:r>
              <a:rPr lang="en-US" sz="1200" dirty="0">
                <a:latin typeface="Liberation Sans"/>
              </a:rPr>
              <a:t>50%               </a:t>
            </a:r>
            <a:r>
              <a:rPr lang="ru-RU" sz="1200" dirty="0">
                <a:latin typeface="Liberation Sans"/>
              </a:rPr>
              <a:t>1445</a:t>
            </a:r>
            <a:endParaRPr lang="en-US" sz="1200" dirty="0">
              <a:latin typeface="Liberation Sans"/>
            </a:endParaRPr>
          </a:p>
          <a:p>
            <a:r>
              <a:rPr lang="en-US" sz="1200" dirty="0">
                <a:latin typeface="Liberation Sans"/>
              </a:rPr>
              <a:t>90%               </a:t>
            </a:r>
            <a:r>
              <a:rPr lang="ru-RU" sz="1200" dirty="0">
                <a:latin typeface="Liberation Sans"/>
              </a:rPr>
              <a:t>3730</a:t>
            </a:r>
            <a:endParaRPr lang="en-US" sz="1200" dirty="0">
              <a:latin typeface="Liberation Sans"/>
            </a:endParaRPr>
          </a:p>
          <a:p>
            <a:r>
              <a:rPr lang="en-US" sz="1050" dirty="0" err="1">
                <a:latin typeface="Liberation Sans"/>
              </a:rPr>
              <a:t>Mannan</a:t>
            </a:r>
            <a:r>
              <a:rPr lang="en-US" sz="1050" dirty="0">
                <a:latin typeface="Liberation Sans"/>
              </a:rPr>
              <a:t> &amp; Lees</a:t>
            </a:r>
            <a:r>
              <a:rPr lang="ru-RU" sz="1050" dirty="0">
                <a:latin typeface="Liberation Sans"/>
              </a:rPr>
              <a:t>,2005</a:t>
            </a:r>
            <a:r>
              <a:rPr lang="ru-RU" sz="1200" dirty="0">
                <a:latin typeface="Liberation Sans"/>
              </a:rPr>
              <a:t>,</a:t>
            </a:r>
            <a:endParaRPr lang="en-US" sz="1600" dirty="0"/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7308304" y="1628800"/>
            <a:ext cx="213360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latin typeface="Liberation Sans"/>
              </a:rPr>
              <a:t>Разрушение стекла</a:t>
            </a:r>
            <a:endParaRPr lang="en-US" sz="1200" dirty="0">
              <a:latin typeface="Liberation Sans"/>
            </a:endParaRPr>
          </a:p>
          <a:p>
            <a:r>
              <a:rPr lang="en-US" sz="1200" dirty="0">
                <a:latin typeface="Liberation Sans"/>
              </a:rPr>
              <a:t>             </a:t>
            </a:r>
            <a:r>
              <a:rPr lang="ru-RU" sz="1200" dirty="0">
                <a:latin typeface="Liberation Sans"/>
              </a:rPr>
              <a:t>     </a:t>
            </a:r>
            <a:r>
              <a:rPr lang="en-US" sz="1200" dirty="0">
                <a:latin typeface="Standard Symbols L"/>
                <a:sym typeface="Symbol" pitchFamily="18" charset="2"/>
              </a:rPr>
              <a:t></a:t>
            </a:r>
            <a:r>
              <a:rPr lang="en-US" sz="1200" dirty="0">
                <a:latin typeface="Liberation Sans"/>
              </a:rPr>
              <a:t>p (Pa)</a:t>
            </a:r>
            <a:endParaRPr lang="ru-RU" sz="1200" dirty="0">
              <a:latin typeface="Liberation Sans"/>
            </a:endParaRPr>
          </a:p>
          <a:p>
            <a:r>
              <a:rPr lang="en-US" sz="1200" dirty="0">
                <a:latin typeface="Liberation Sans"/>
              </a:rPr>
              <a:t>5%               </a:t>
            </a:r>
            <a:r>
              <a:rPr lang="ru-RU" sz="1200" dirty="0">
                <a:latin typeface="Liberation Sans"/>
              </a:rPr>
              <a:t>  2000</a:t>
            </a:r>
            <a:endParaRPr lang="en-US" sz="1200" dirty="0">
              <a:latin typeface="Liberation Sans"/>
            </a:endParaRPr>
          </a:p>
          <a:p>
            <a:r>
              <a:rPr lang="ru-RU" sz="1200" dirty="0">
                <a:latin typeface="Liberation Sans"/>
              </a:rPr>
              <a:t>1</a:t>
            </a:r>
            <a:r>
              <a:rPr lang="en-US" sz="1200" dirty="0">
                <a:latin typeface="Liberation Sans"/>
              </a:rPr>
              <a:t>0%               </a:t>
            </a:r>
            <a:r>
              <a:rPr lang="ru-RU" sz="1200" dirty="0">
                <a:latin typeface="Liberation Sans"/>
              </a:rPr>
              <a:t>2500</a:t>
            </a:r>
            <a:endParaRPr lang="en-US" sz="1200" dirty="0">
              <a:latin typeface="Liberation Sans"/>
            </a:endParaRPr>
          </a:p>
          <a:p>
            <a:r>
              <a:rPr lang="en-US" sz="1200" dirty="0">
                <a:latin typeface="Liberation Sans"/>
              </a:rPr>
              <a:t>90%               </a:t>
            </a:r>
            <a:r>
              <a:rPr lang="ru-RU" sz="1200" dirty="0">
                <a:latin typeface="Liberation Sans"/>
              </a:rPr>
              <a:t>9000</a:t>
            </a:r>
            <a:endParaRPr lang="en-US" sz="1200" dirty="0">
              <a:latin typeface="Liberation Sans"/>
            </a:endParaRPr>
          </a:p>
          <a:p>
            <a:r>
              <a:rPr lang="ru-RU" sz="1050" dirty="0">
                <a:latin typeface="Liberation Sans"/>
              </a:rPr>
              <a:t>Гельфанд, </a:t>
            </a:r>
            <a:r>
              <a:rPr lang="ru-RU" sz="1050" dirty="0" err="1">
                <a:latin typeface="Liberation Sans"/>
              </a:rPr>
              <a:t>Сильников</a:t>
            </a:r>
            <a:r>
              <a:rPr lang="ru-RU" sz="1050" dirty="0">
                <a:latin typeface="Liberation Sans"/>
              </a:rPr>
              <a:t> 2002</a:t>
            </a:r>
            <a:endParaRPr lang="en-US" sz="1200" dirty="0"/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5111552" y="2852936"/>
            <a:ext cx="40324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 - зависит от размера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часто – школы, клубы, магазины)</a:t>
            </a:r>
          </a:p>
          <a:p>
            <a:pPr>
              <a:buFontTx/>
              <a:buChar char="-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от толщины, локальных эффектов 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(особенно в городе)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148064" y="3933056"/>
            <a:ext cx="3600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Brown et al.: ~1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стекол разбито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p~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2600-4000 Па</a:t>
            </a:r>
          </a:p>
          <a:p>
            <a:endParaRPr lang="ru-RU" dirty="0"/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5148064" y="4653136"/>
            <a:ext cx="38884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Мы приняли: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p~500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Па – редкие стекла разбиты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p~1000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Па –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разбито заметное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количество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126876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Избыточное давление на поверхности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-99392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Модуль оценки последствий взаимодействия опасного </a:t>
            </a:r>
            <a:br>
              <a:rPr lang="ru-RU" sz="2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тела с атмосферой или поверхностью Земли </a:t>
            </a:r>
            <a:r>
              <a:rPr lang="ru-RU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Моделирование Челябинского болида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24" y="1628800"/>
            <a:ext cx="6049108" cy="24460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678" y="4572001"/>
            <a:ext cx="8751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 зависимости от угла входа небесного тела в атмосферу сдвигаются центр зоны поражения  и эффективная высота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энерговыделения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Ущерб, нанесенный Челябинским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метеороидом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был бы значительнее, если бы его траектория была более вертикальной 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-99392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Модуль оценки последствий взаимодействия опасного </a:t>
            </a:r>
            <a:br>
              <a:rPr lang="ru-RU" sz="2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тела с атмосферой или поверхностью Земли </a:t>
            </a:r>
            <a:r>
              <a:rPr lang="ru-RU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Моделирование Челябинского болида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0B58A1-19BE-45C8-AE2B-1F0D6C5B1072}" type="slidenum">
              <a:rPr lang="ru-RU" smtClean="0"/>
              <a:pPr/>
              <a:t>23</a:t>
            </a:fld>
            <a:endParaRPr lang="ru-RU" dirty="0" smtClean="0"/>
          </a:p>
        </p:txBody>
      </p:sp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15888"/>
            <a:ext cx="8676456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Arial Narrow" pitchFamily="34" charset="0"/>
              </a:rPr>
              <a:t>Назначение блоков системы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636912"/>
            <a:ext cx="8496300" cy="3514737"/>
          </a:xfrm>
        </p:spPr>
        <p:txBody>
          <a:bodyPr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формирование , сохранение и печать отчетных форм;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экспорт полученных  выходных отчетных форм в стандартные офисные приложения;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формирование комплексных сведений об опасном  небесном объекте, позволяющих оценить степень воздействия на местность и объекты инфраструктуры.</a:t>
            </a:r>
          </a:p>
          <a:p>
            <a:endParaRPr lang="ru-RU" sz="1400" dirty="0" smtClean="0"/>
          </a:p>
          <a:p>
            <a:pPr algn="just" eaLnBrk="1" hangingPunct="1">
              <a:buClr>
                <a:schemeClr val="tx1"/>
              </a:buClr>
              <a:buSzPct val="150000"/>
              <a:buNone/>
              <a:defRPr/>
            </a:pPr>
            <a:endParaRPr lang="ru-RU" sz="1800" dirty="0" smtClean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57214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340768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Подсистема визуализации и публикации данных и результатов расчетов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обеспечивает: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A7B0FF3-F7F2-408C-91F4-5A78249C0E4B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188640"/>
            <a:ext cx="8316912" cy="79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Подсистема визуализации и публикации данных и результатов расчетов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 smtClean="0"/>
          </a:p>
        </p:txBody>
      </p:sp>
      <p:pic>
        <p:nvPicPr>
          <p:cNvPr id="78850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698174"/>
            <a:ext cx="7560840" cy="515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115616" y="119675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Начальный вид модуля подготовки электронных карт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A7B0FF3-F7F2-408C-91F4-5A78249C0E4B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188640"/>
            <a:ext cx="8316912" cy="79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Подсистема визуализации и публикации данных и результатов расчетов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19675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Отображение поражающего фактора (воздушная волна)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9874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46668"/>
            <a:ext cx="8136904" cy="507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A7B0FF3-F7F2-408C-91F4-5A78249C0E4B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188640"/>
            <a:ext cx="8316912" cy="79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Подсистема визуализации и публикации данных и результатов расчетов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115616" y="119675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Отображение поражающего фактора (пожары)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89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136904" cy="508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B1A228B-3A79-4A8F-8A68-D3C3661F27FF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Перспективы развития ИАС АКО</a:t>
            </a:r>
            <a:endParaRPr lang="ru-RU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204864"/>
            <a:ext cx="80648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Интеграция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ИАС АКО с Единой государственной системой предупреждения и ликвидации чрезвычайных ситуаций, что позволит повысить эффективность системы поддержки принятия решений в чрезвычайных ситуациях, связанных с АКО.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B1A228B-3A79-4A8F-8A68-D3C3661F27FF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ИАС АКО разработана по заданию МЧС России.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 создании системы принимали участие:</a:t>
            </a:r>
          </a:p>
          <a:p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Национальный исследовательский университет «Высшая школа экономики»,</a:t>
            </a:r>
          </a:p>
          <a:p>
            <a:pPr>
              <a:buFont typeface="Arial" pitchFamily="34" charset="0"/>
              <a:buChar char="•"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Институт астрономии РАН,</a:t>
            </a:r>
          </a:p>
          <a:p>
            <a:pPr>
              <a:buFont typeface="Arial" pitchFamily="34" charset="0"/>
              <a:buChar char="•"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Институт динамики геосфер РАН,</a:t>
            </a:r>
          </a:p>
          <a:p>
            <a:pPr>
              <a:buFont typeface="Arial" pitchFamily="34" charset="0"/>
              <a:buChar char="•"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Всероссийский научно-исследовательский институт по проблемам гражданской обороны и чрезвычайных ситуаций МЧС России.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0B58A1-19BE-45C8-AE2B-1F0D6C5B1072}" type="slidenum">
              <a:rPr lang="ru-RU" smtClean="0"/>
              <a:pPr/>
              <a:t>29</a:t>
            </a:fld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42910" y="557214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7D05068-0DC8-4384-8C02-78F50E386E50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4213" y="0"/>
            <a:ext cx="8016875" cy="900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latin typeface="Arial Narrow" pitchFamily="34" charset="0"/>
              </a:rPr>
              <a:t>Функциональность ИАС АКО</a:t>
            </a:r>
          </a:p>
        </p:txBody>
      </p:sp>
      <p:graphicFrame>
        <p:nvGraphicFramePr>
          <p:cNvPr id="30021" name="Group 325"/>
          <p:cNvGraphicFramePr>
            <a:graphicFrameLocks noGrp="1"/>
          </p:cNvGraphicFramePr>
          <p:nvPr>
            <p:ph idx="1"/>
          </p:nvPr>
        </p:nvGraphicFramePr>
        <p:xfrm>
          <a:off x="611560" y="1196752"/>
          <a:ext cx="8172400" cy="4590841"/>
        </p:xfrm>
        <a:graphic>
          <a:graphicData uri="http://schemas.openxmlformats.org/drawingml/2006/table">
            <a:tbl>
              <a:tblPr/>
              <a:tblGrid>
                <a:gridCol w="4021044"/>
                <a:gridCol w="4151356"/>
              </a:tblGrid>
              <a:tr h="739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Сбор и обработка данных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CC">
                            <a:alpha val="72000"/>
                          </a:srgbClr>
                        </a:gs>
                        <a:gs pos="100000">
                          <a:srgbClr val="0066CC">
                            <a:gamma/>
                            <a:tint val="29804"/>
                            <a:invGamma/>
                            <a:alpha val="71001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Ситуационный анализ,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Моделирование процессов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8080">
                            <a:alpha val="72000"/>
                          </a:srgbClr>
                        </a:gs>
                        <a:gs pos="100000">
                          <a:srgbClr val="008080">
                            <a:gamma/>
                            <a:tint val="29804"/>
                            <a:invGamma/>
                            <a:alpha val="71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026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1. Алгоритмы и программы для сбора данных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4. Моделирование сценариев опасных сближений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438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2. Алгоритмы и программы для обработки данных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5. Оценка последствий чрезвычайных ситуаций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387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3. Набор алгоритмов и программ вычисления эволюции орбиты;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6. Визуализация результатов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 descr="D:\Inasan\MCHS_2014\Секция_5_Конференция\сбор_ информ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04864"/>
            <a:ext cx="928694" cy="770420"/>
          </a:xfrm>
          <a:prstGeom prst="rect">
            <a:avLst/>
          </a:prstGeom>
          <a:noFill/>
        </p:spPr>
      </p:pic>
      <p:pic>
        <p:nvPicPr>
          <p:cNvPr id="1032" name="Picture 8" descr="D:\Inasan\MCHS_2014\Секция_5_Конференция\опред_орби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79" y="3212976"/>
            <a:ext cx="1656185" cy="1116301"/>
          </a:xfrm>
          <a:prstGeom prst="rect">
            <a:avLst/>
          </a:prstGeom>
          <a:noFill/>
        </p:spPr>
      </p:pic>
      <p:pic>
        <p:nvPicPr>
          <p:cNvPr id="146" name="Picture 6" descr="torino_plot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212976"/>
            <a:ext cx="1614932" cy="1130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7" name="Picture 6" descr="D:\Inasan\MCHS_2014\Секция_5_Конференция\2014_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182985"/>
            <a:ext cx="1928826" cy="741959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11560" y="5733256"/>
          <a:ext cx="8172400" cy="788671"/>
        </p:xfrm>
        <a:graphic>
          <a:graphicData uri="http://schemas.openxmlformats.org/drawingml/2006/table">
            <a:tbl>
              <a:tblPr/>
              <a:tblGrid>
                <a:gridCol w="8172400"/>
              </a:tblGrid>
              <a:tr h="788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7. Рекомендации и инструкции по предупреждению последствий ЧС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034" name="Picture 10" descr="D:\Inasan\MCHS_2014\Секция_5_Конференция\Ran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9935" y="4817859"/>
            <a:ext cx="1201905" cy="915397"/>
          </a:xfrm>
          <a:prstGeom prst="rect">
            <a:avLst/>
          </a:prstGeom>
          <a:noFill/>
        </p:spPr>
      </p:pic>
      <p:pic>
        <p:nvPicPr>
          <p:cNvPr id="145" name="Picture 246" descr="Image7"/>
          <p:cNvPicPr>
            <a:picLocks noChangeAspect="1" noChangeArrowheads="1"/>
          </p:cNvPicPr>
          <p:nvPr/>
        </p:nvPicPr>
        <p:blipFill>
          <a:blip r:embed="rId7" cstate="print"/>
          <a:srcRect t="5087" b="12534"/>
          <a:stretch>
            <a:fillRect/>
          </a:stretch>
        </p:blipFill>
        <p:spPr bwMode="auto">
          <a:xfrm>
            <a:off x="4793288" y="4797152"/>
            <a:ext cx="1650920" cy="93610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4" name="Picture 245" descr="Image6"/>
          <p:cNvPicPr>
            <a:picLocks noChangeAspect="1" noChangeArrowheads="1"/>
          </p:cNvPicPr>
          <p:nvPr/>
        </p:nvPicPr>
        <p:blipFill>
          <a:blip r:embed="rId8" cstate="print"/>
          <a:srcRect l="3552" t="49744" r="2615" b="10472"/>
          <a:stretch>
            <a:fillRect/>
          </a:stretch>
        </p:blipFill>
        <p:spPr bwMode="auto">
          <a:xfrm>
            <a:off x="6514852" y="4797152"/>
            <a:ext cx="2233612" cy="8620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0B58A1-19BE-45C8-AE2B-1F0D6C5B1072}" type="slidenum">
              <a:rPr lang="ru-RU" smtClean="0"/>
              <a:pPr/>
              <a:t>4</a:t>
            </a:fld>
            <a:endParaRPr lang="ru-RU" dirty="0" smtClean="0"/>
          </a:p>
        </p:txBody>
      </p:sp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15888"/>
            <a:ext cx="8676456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latin typeface="Arial Narrow" pitchFamily="34" charset="0"/>
              </a:rPr>
              <a:t>Структура  ИАС АКО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496300" cy="3514737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SzPct val="150000"/>
              <a:buNone/>
              <a:defRPr/>
            </a:pPr>
            <a:endParaRPr lang="ru-RU" sz="1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3366"/>
              </a:buClr>
              <a:buNone/>
              <a:defRPr/>
            </a:pPr>
            <a:r>
              <a:rPr lang="ru-RU" sz="2400" dirty="0" smtClean="0">
                <a:latin typeface="Arial" charset="0"/>
              </a:rPr>
              <a:t>Подсистемы ИАС АКО: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3366"/>
              </a:buClr>
              <a:buNone/>
              <a:defRPr/>
            </a:pPr>
            <a:r>
              <a:rPr lang="ru-RU" sz="2400" dirty="0" smtClean="0">
                <a:latin typeface="Arial" charset="0"/>
              </a:rPr>
              <a:t>	-  автоматизированного сбора информации;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3366"/>
              </a:buClr>
              <a:buNone/>
              <a:defRPr/>
            </a:pPr>
            <a:r>
              <a:rPr lang="ru-RU" sz="2400" dirty="0" smtClean="0">
                <a:latin typeface="Arial" charset="0"/>
              </a:rPr>
              <a:t>	- прогнозно-аналитическая;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3366"/>
              </a:buClr>
              <a:buNone/>
              <a:defRPr/>
            </a:pPr>
            <a:r>
              <a:rPr lang="ru-RU" sz="2400" dirty="0" smtClean="0">
                <a:latin typeface="Arial" charset="0"/>
              </a:rPr>
              <a:t>	- визуализации и публикации данных.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3366"/>
              </a:buClr>
              <a:buNone/>
              <a:defRPr/>
            </a:pPr>
            <a:r>
              <a:rPr lang="ru-RU" sz="2400" dirty="0" smtClean="0">
                <a:latin typeface="Arial" charset="0"/>
              </a:rPr>
              <a:t>Хранилище данных, включающее: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3366"/>
              </a:buClr>
              <a:buNone/>
              <a:defRPr/>
            </a:pPr>
            <a:r>
              <a:rPr lang="ru-RU" sz="2400" dirty="0" smtClean="0">
                <a:latin typeface="Arial" charset="0"/>
              </a:rPr>
              <a:t>	- базу данных;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3366"/>
              </a:buClr>
              <a:buNone/>
              <a:defRPr/>
            </a:pPr>
            <a:r>
              <a:rPr lang="ru-RU" sz="2400" dirty="0" smtClean="0">
                <a:latin typeface="Arial" charset="0"/>
              </a:rPr>
              <a:t> 	- банк данных.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557214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11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0B58A1-19BE-45C8-AE2B-1F0D6C5B1072}" type="slidenum">
              <a:rPr lang="ru-RU" smtClean="0"/>
              <a:pPr/>
              <a:t>5</a:t>
            </a:fld>
            <a:endParaRPr lang="ru-RU" dirty="0" smtClean="0"/>
          </a:p>
        </p:txBody>
      </p:sp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15888"/>
            <a:ext cx="8676456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Arial Narrow" pitchFamily="34" charset="0"/>
              </a:rPr>
              <a:t>Назначение блоков системы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80920" cy="4896544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SzPct val="150000"/>
              <a:buNone/>
              <a:defRPr/>
            </a:pPr>
            <a:endParaRPr lang="ru-RU" sz="1800" dirty="0" smtClean="0">
              <a:latin typeface="Arial" charset="0"/>
            </a:endParaRPr>
          </a:p>
          <a:p>
            <a:pPr indent="12700" algn="just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Хранилище данных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– интегрированный информационный ресурс ИАС АКО, включающий </a:t>
            </a:r>
            <a:r>
              <a:rPr lang="ru-RU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базу данных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банк данных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 обеспечивающий организацию эффективного хранения и быстрого доступа к данным мониторинга околоземного космического пространства, а также к результатам моделирования, анализа и оценки сложившейся ситуации</a:t>
            </a: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12700" algn="just">
              <a:lnSpc>
                <a:spcPct val="120000"/>
              </a:lnSpc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Хранилище содержит данные наблюдений объектов исследования, орбитальные и физико-химические характеристики, результаты расчетов орбитальной эволюции при разных начальных условиях, данные для воспроизведения  результатов решения задач, сопутствующие справочники, а также полный комплекс результатов мониторинга и анализа характеристик опасного небесного тела на всех этапах его наблюдения (вплоть до момента взаимодействия с атмосферой или поверхностью Земли).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3366"/>
              </a:buClr>
              <a:buFont typeface="Wingdings" pitchFamily="2" charset="2"/>
              <a:buChar char="q"/>
              <a:defRPr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57214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11663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Банк данных последствий возможного падения небесных тел на определенную поверхность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126876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Банк данных содержит: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00808"/>
            <a:ext cx="84406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>
              <a:buFont typeface="Wingdings" pitchFamily="2" charset="2"/>
              <a:buChar char="q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55600" lvl="0" indent="-3556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каталог опасных небесных тел и их характеристики;</a:t>
            </a:r>
          </a:p>
          <a:p>
            <a:pPr marL="355600" lvl="0" indent="-3556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уточненные траектории движения небесных тел;</a:t>
            </a:r>
          </a:p>
          <a:p>
            <a:pPr marL="355600" lvl="0" indent="-3556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характеристики воздействия поражающих факторов и их сопроводительное описание; </a:t>
            </a:r>
          </a:p>
          <a:p>
            <a:pPr marL="355600" lvl="0" indent="-3556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физические величины, описывающие количественные характеристики поражающих факторов;</a:t>
            </a:r>
          </a:p>
          <a:p>
            <a:pPr marL="355600" lvl="0" indent="-3556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границы зон воздействия поражающих факторов, их сопроводительное описание;</a:t>
            </a:r>
          </a:p>
          <a:p>
            <a:pPr marL="355600" lvl="0" indent="-3556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электронные географические карты с отображением результатов взаимодействия;</a:t>
            </a:r>
          </a:p>
          <a:p>
            <a:pPr marL="355600" lvl="0" indent="-3556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результаты внешних наблюдений процесса взаимодействия космического тела с атмосферой или поверхностью Земли;</a:t>
            </a:r>
          </a:p>
          <a:p>
            <a:pPr marL="355600" lvl="0" indent="-3556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рекомендации и инструкции по предупреждению последствий ЧС для данного космического тела.</a:t>
            </a:r>
          </a:p>
          <a:p>
            <a:pPr marL="355600" lvl="0" indent="-355600">
              <a:buFont typeface="Wingdings" pitchFamily="2" charset="2"/>
              <a:buChar char="q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55600" lvl="0" indent="-355600"/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0B58A1-19BE-45C8-AE2B-1F0D6C5B1072}" type="slidenum">
              <a:rPr lang="ru-RU" smtClean="0"/>
              <a:pPr/>
              <a:t>7</a:t>
            </a:fld>
            <a:endParaRPr lang="ru-RU" dirty="0" smtClean="0"/>
          </a:p>
        </p:txBody>
      </p:sp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15888"/>
            <a:ext cx="8676456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Arial Narrow" pitchFamily="34" charset="0"/>
              </a:rPr>
              <a:t>Назначение блоков системы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72816"/>
            <a:ext cx="8496300" cy="4464496"/>
          </a:xfrm>
        </p:spPr>
        <p:txBody>
          <a:bodyPr/>
          <a:lstStyle/>
          <a:p>
            <a:pPr indent="12700" algn="just">
              <a:buNone/>
            </a:pPr>
            <a:r>
              <a:rPr lang="ru-RU" sz="2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Подсистема автоматизированного сбора информации – </a:t>
            </a:r>
            <a:endParaRPr lang="ru-RU" sz="2200" dirty="0" smtClean="0"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12700" algn="just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предназначена для  ввода данных из различных информационных источников как в ручном, так и в автоматизированном режимах. Система обеспечивает контроль поступающей информации на основе сравнения с условно-эталонными данными, формируемыми администратором системы.</a:t>
            </a:r>
          </a:p>
          <a:p>
            <a:pPr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Tx/>
              <a:buChar char="-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3366"/>
              </a:buClr>
              <a:buFont typeface="Wingdings" pitchFamily="2" charset="2"/>
              <a:buChar char="q"/>
              <a:defRPr/>
            </a:pPr>
            <a:endParaRPr lang="ru-RU" sz="1500" dirty="0" smtClean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57214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0B58A1-19BE-45C8-AE2B-1F0D6C5B1072}" type="slidenum">
              <a:rPr lang="ru-RU" smtClean="0"/>
              <a:pPr/>
              <a:t>8</a:t>
            </a:fld>
            <a:endParaRPr lang="ru-RU" dirty="0" smtClean="0"/>
          </a:p>
        </p:txBody>
      </p:sp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15888"/>
            <a:ext cx="8676456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Система автоматизированного сбора информации </a:t>
            </a:r>
            <a:b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 smtClean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57214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6082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8880"/>
            <a:ext cx="65545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141277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Общий вид программного </a:t>
            </a:r>
            <a:r>
              <a:rPr lang="ru-RU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модуля сбора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данных о наблюдениях околоземных объектов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0B58A1-19BE-45C8-AE2B-1F0D6C5B1072}" type="slidenum">
              <a:rPr lang="ru-RU" smtClean="0"/>
              <a:pPr/>
              <a:t>9</a:t>
            </a:fld>
            <a:endParaRPr lang="ru-RU" dirty="0" smtClean="0"/>
          </a:p>
        </p:txBody>
      </p:sp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15888"/>
            <a:ext cx="8676456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Система автоматизированного сбора информации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57214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41277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Общий вид программного </a:t>
            </a:r>
            <a:r>
              <a:rPr lang="ru-RU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модуля обработки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данных о наблюдениях околоземных объектов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53348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6616</TotalTime>
  <Words>1296</Words>
  <Application>Microsoft Office PowerPoint</Application>
  <PresentationFormat>Экран (4:3)</PresentationFormat>
  <Paragraphs>258</Paragraphs>
  <Slides>29</Slides>
  <Notes>5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Течение</vt:lpstr>
      <vt:lpstr>Plot</vt:lpstr>
      <vt:lpstr>Информационно-аналитическая система мониторинга опасных небесных тел  и планирования противодействия астероидно-кометной опасности    </vt:lpstr>
      <vt:lpstr>Назначение системы</vt:lpstr>
      <vt:lpstr>Функциональность ИАС АКО</vt:lpstr>
      <vt:lpstr>Структура  ИАС АКО</vt:lpstr>
      <vt:lpstr>Назначение блоков системы</vt:lpstr>
      <vt:lpstr>Презентация PowerPoint</vt:lpstr>
      <vt:lpstr>Назначение блоков системы</vt:lpstr>
      <vt:lpstr> Система автоматизированного сбора информации  </vt:lpstr>
      <vt:lpstr> Система автоматизированного сбора информации  </vt:lpstr>
      <vt:lpstr>Назначение блоков системы</vt:lpstr>
      <vt:lpstr> </vt:lpstr>
      <vt:lpstr> Программный комплекс для исследования эволюции орбит опасных небесных тел</vt:lpstr>
      <vt:lpstr> </vt:lpstr>
      <vt:lpstr> Модуль оценки последствий взаимодействия опасного тела с атмосферой или поверхностью Земли</vt:lpstr>
      <vt:lpstr>  Модуль оценки последствий взаимодействия опасного  тела с атмосферой или поверхностью Земли</vt:lpstr>
      <vt:lpstr>Модуль оценки последствий взаимодействия опасного  тела с атмосферой или поверхностью Земли  </vt:lpstr>
      <vt:lpstr>  Различные возможные сценарии импактов в зависимости от размера/материала  и угла траектории  :   </vt:lpstr>
      <vt:lpstr>   </vt:lpstr>
      <vt:lpstr>  Модуль оценки последствий взаимодействия опасного  тела с атмосферой или поверхностью Земли   Моделирование Челябинского болида  </vt:lpstr>
      <vt:lpstr>Презентация PowerPoint</vt:lpstr>
      <vt:lpstr>Презентация PowerPoint</vt:lpstr>
      <vt:lpstr>Презентация PowerPoint</vt:lpstr>
      <vt:lpstr>Назначение блоков системы</vt:lpstr>
      <vt:lpstr>Подсистема визуализации и публикации данных и результатов расчетов </vt:lpstr>
      <vt:lpstr>Подсистема визуализации и публикации данных и результатов расчетов </vt:lpstr>
      <vt:lpstr>Подсистема визуализации и публикации данных и результатов расчетов </vt:lpstr>
      <vt:lpstr>Перспективы развития ИАС АКО</vt:lpstr>
      <vt:lpstr>Презентация PowerPoint</vt:lpstr>
      <vt:lpstr>Презентация PowerPoint</vt:lpstr>
    </vt:vector>
  </TitlesOfParts>
  <Company>IOT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С.Н.</dc:creator>
  <cp:lastModifiedBy>Stanislav Bober</cp:lastModifiedBy>
  <cp:revision>301</cp:revision>
  <cp:lastPrinted>2015-02-24T08:32:43Z</cp:lastPrinted>
  <dcterms:created xsi:type="dcterms:W3CDTF">2009-03-25T13:01:33Z</dcterms:created>
  <dcterms:modified xsi:type="dcterms:W3CDTF">2015-06-03T09:00:13Z</dcterms:modified>
</cp:coreProperties>
</file>