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32"/>
  </p:notesMasterIdLst>
  <p:sldIdLst>
    <p:sldId id="256" r:id="rId2"/>
    <p:sldId id="366" r:id="rId3"/>
    <p:sldId id="413" r:id="rId4"/>
    <p:sldId id="427" r:id="rId5"/>
    <p:sldId id="370" r:id="rId6"/>
    <p:sldId id="425" r:id="rId7"/>
    <p:sldId id="371" r:id="rId8"/>
    <p:sldId id="376" r:id="rId9"/>
    <p:sldId id="377" r:id="rId10"/>
    <p:sldId id="372" r:id="rId11"/>
    <p:sldId id="380" r:id="rId12"/>
    <p:sldId id="383" r:id="rId13"/>
    <p:sldId id="384" r:id="rId14"/>
    <p:sldId id="385" r:id="rId15"/>
    <p:sldId id="387" r:id="rId16"/>
    <p:sldId id="388" r:id="rId17"/>
    <p:sldId id="389" r:id="rId18"/>
    <p:sldId id="395" r:id="rId19"/>
    <p:sldId id="396" r:id="rId20"/>
    <p:sldId id="398" r:id="rId21"/>
    <p:sldId id="399" r:id="rId22"/>
    <p:sldId id="400" r:id="rId23"/>
    <p:sldId id="375" r:id="rId24"/>
    <p:sldId id="404" r:id="rId25"/>
    <p:sldId id="405" r:id="rId26"/>
    <p:sldId id="406" r:id="rId27"/>
    <p:sldId id="361" r:id="rId28"/>
    <p:sldId id="428" r:id="rId29"/>
    <p:sldId id="429" r:id="rId30"/>
    <p:sldId id="419" r:id="rId3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99CCFF"/>
    <a:srgbClr val="CCECFF"/>
    <a:srgbClr val="0000FF"/>
    <a:srgbClr val="66FF33"/>
    <a:srgbClr val="FFFF66"/>
    <a:srgbClr val="FF9966"/>
    <a:srgbClr val="00CC99"/>
    <a:srgbClr val="0066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27" autoAdjust="0"/>
    <p:restoredTop sz="91238" autoAdjust="0"/>
  </p:normalViewPr>
  <p:slideViewPr>
    <p:cSldViewPr>
      <p:cViewPr>
        <p:scale>
          <a:sx n="100" d="100"/>
          <a:sy n="100" d="100"/>
        </p:scale>
        <p:origin x="-193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4BC82F9-627F-4BAA-906E-4360873FF4F6}" type="slidenum">
              <a:rPr lang="ru-RU"/>
              <a:pPr>
                <a:defRPr/>
              </a:pPr>
              <a:t>‹#›</a:t>
            </a:fld>
            <a:endParaRPr lang="ru-RU"/>
          </a:p>
        </p:txBody>
      </p:sp>
    </p:spTree>
    <p:extLst>
      <p:ext uri="{BB962C8B-B14F-4D97-AF65-F5344CB8AC3E}">
        <p14:creationId xmlns:p14="http://schemas.microsoft.com/office/powerpoint/2010/main" val="1464165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4BC82F9-627F-4BAA-906E-4360873FF4F6}" type="slidenum">
              <a:rPr lang="ru-RU" smtClean="0"/>
              <a:pPr>
                <a:defRPr/>
              </a:pPr>
              <a:t>1</a:t>
            </a:fld>
            <a:endParaRPr lang="ru-RU"/>
          </a:p>
        </p:txBody>
      </p:sp>
    </p:spTree>
    <p:extLst>
      <p:ext uri="{BB962C8B-B14F-4D97-AF65-F5344CB8AC3E}">
        <p14:creationId xmlns:p14="http://schemas.microsoft.com/office/powerpoint/2010/main" val="60642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Убрать модуль выдачи рекомендаций. Систему отчетных форм переименовать в Систему генерации отчетных форм и выдачи рекомендаций.</a:t>
            </a:r>
            <a:endParaRPr lang="en-US" dirty="0"/>
          </a:p>
        </p:txBody>
      </p:sp>
      <p:sp>
        <p:nvSpPr>
          <p:cNvPr id="4" name="Номер слайда 3"/>
          <p:cNvSpPr>
            <a:spLocks noGrp="1"/>
          </p:cNvSpPr>
          <p:nvPr>
            <p:ph type="sldNum" sz="quarter" idx="10"/>
          </p:nvPr>
        </p:nvSpPr>
        <p:spPr/>
        <p:txBody>
          <a:bodyPr/>
          <a:lstStyle/>
          <a:p>
            <a:pPr>
              <a:defRPr/>
            </a:pPr>
            <a:fld id="{84BC82F9-627F-4BAA-906E-4360873FF4F6}" type="slidenum">
              <a:rPr lang="ru-RU" smtClean="0"/>
              <a:pPr>
                <a:defRPr/>
              </a:pPr>
              <a:t>4</a:t>
            </a:fld>
            <a:endParaRPr lang="ru-RU"/>
          </a:p>
        </p:txBody>
      </p:sp>
    </p:spTree>
    <p:extLst>
      <p:ext uri="{BB962C8B-B14F-4D97-AF65-F5344CB8AC3E}">
        <p14:creationId xmlns:p14="http://schemas.microsoft.com/office/powerpoint/2010/main" val="9006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Окно</a:t>
            </a:r>
            <a:r>
              <a:rPr lang="ru-RU" baseline="0" dirty="0" smtClean="0"/>
              <a:t> системы визуализации на основе программного пакета </a:t>
            </a:r>
            <a:r>
              <a:rPr lang="en-US" baseline="0" dirty="0" smtClean="0"/>
              <a:t>GMAT (General Mission Analysis Tool).</a:t>
            </a:r>
            <a:endParaRPr lang="ru-RU" dirty="0" smtClean="0"/>
          </a:p>
          <a:p>
            <a:r>
              <a:rPr lang="ru-RU" dirty="0" smtClean="0"/>
              <a:t>В</a:t>
            </a:r>
            <a:r>
              <a:rPr lang="ru-RU" baseline="0" dirty="0" smtClean="0"/>
              <a:t> гелиоцентрической системе координат отображены траектория Земли (зеленая линия) и траектория сближения околоземного объекта (красная линия).</a:t>
            </a:r>
          </a:p>
          <a:p>
            <a:r>
              <a:rPr lang="ru-RU" baseline="0" dirty="0" smtClean="0"/>
              <a:t>Желтая точка внизу – Солнце.</a:t>
            </a:r>
            <a:endParaRPr lang="en-US" dirty="0"/>
          </a:p>
        </p:txBody>
      </p:sp>
      <p:sp>
        <p:nvSpPr>
          <p:cNvPr id="4" name="Номер слайда 3"/>
          <p:cNvSpPr>
            <a:spLocks noGrp="1"/>
          </p:cNvSpPr>
          <p:nvPr>
            <p:ph type="sldNum" sz="quarter" idx="10"/>
          </p:nvPr>
        </p:nvSpPr>
        <p:spPr/>
        <p:txBody>
          <a:bodyPr/>
          <a:lstStyle/>
          <a:p>
            <a:pPr>
              <a:defRPr/>
            </a:pPr>
            <a:fld id="{84BC82F9-627F-4BAA-906E-4360873FF4F6}" type="slidenum">
              <a:rPr lang="ru-RU" smtClean="0"/>
              <a:pPr>
                <a:defRPr/>
              </a:pPr>
              <a:t>12</a:t>
            </a:fld>
            <a:endParaRPr lang="ru-RU"/>
          </a:p>
        </p:txBody>
      </p:sp>
    </p:spTree>
    <p:extLst>
      <p:ext uri="{BB962C8B-B14F-4D97-AF65-F5344CB8AC3E}">
        <p14:creationId xmlns:p14="http://schemas.microsoft.com/office/powerpoint/2010/main" val="20403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84BC82F9-627F-4BAA-906E-4360873FF4F6}" type="slidenum">
              <a:rPr lang="ru-RU" smtClean="0"/>
              <a:pPr>
                <a:defRPr/>
              </a:pPr>
              <a:t>13</a:t>
            </a:fld>
            <a:endParaRPr lang="ru-RU"/>
          </a:p>
        </p:txBody>
      </p:sp>
    </p:spTree>
    <p:extLst>
      <p:ext uri="{BB962C8B-B14F-4D97-AF65-F5344CB8AC3E}">
        <p14:creationId xmlns:p14="http://schemas.microsoft.com/office/powerpoint/2010/main" val="347779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4BC82F9-627F-4BAA-906E-4360873FF4F6}" type="slidenum">
              <a:rPr lang="ru-RU" smtClean="0"/>
              <a:pPr>
                <a:defRPr/>
              </a:pPr>
              <a:t>17</a:t>
            </a:fld>
            <a:endParaRPr lang="ru-RU"/>
          </a:p>
        </p:txBody>
      </p:sp>
    </p:spTree>
    <p:extLst>
      <p:ext uri="{BB962C8B-B14F-4D97-AF65-F5344CB8AC3E}">
        <p14:creationId xmlns:p14="http://schemas.microsoft.com/office/powerpoint/2010/main" val="416886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grpSp>
        <p:nvGrpSpPr>
          <p:cNvPr id="13" name="Group 16"/>
          <p:cNvGrpSpPr>
            <a:grpSpLocks/>
          </p:cNvGrpSpPr>
          <p:nvPr userDrawn="1"/>
        </p:nvGrpSpPr>
        <p:grpSpPr bwMode="auto">
          <a:xfrm>
            <a:off x="0" y="4149725"/>
            <a:ext cx="6877050" cy="431800"/>
            <a:chOff x="612" y="2296"/>
            <a:chExt cx="3629" cy="272"/>
          </a:xfrm>
        </p:grpSpPr>
        <p:sp>
          <p:nvSpPr>
            <p:cNvPr id="14" name="Rectangle 17"/>
            <p:cNvSpPr>
              <a:spLocks noChangeArrowheads="1"/>
            </p:cNvSpPr>
            <p:nvPr userDrawn="1"/>
          </p:nvSpPr>
          <p:spPr bwMode="auto">
            <a:xfrm>
              <a:off x="1519" y="2296"/>
              <a:ext cx="906" cy="272"/>
            </a:xfrm>
            <a:prstGeom prst="rect">
              <a:avLst/>
            </a:prstGeom>
            <a:solidFill>
              <a:srgbClr val="146BCA">
                <a:alpha val="60001"/>
              </a:srgbClr>
            </a:solidFill>
            <a:ln w="9525" algn="ctr">
              <a:noFill/>
              <a:miter lim="800000"/>
              <a:headEnd/>
              <a:tailEnd/>
            </a:ln>
            <a:effectLst/>
          </p:spPr>
          <p:txBody>
            <a:bodyPr wrap="none" anchor="ctr"/>
            <a:lstStyle/>
            <a:p>
              <a:pPr>
                <a:defRPr/>
              </a:pPr>
              <a:endParaRPr lang="ru-RU"/>
            </a:p>
          </p:txBody>
        </p:sp>
        <p:sp>
          <p:nvSpPr>
            <p:cNvPr id="15" name="Rectangle 18"/>
            <p:cNvSpPr>
              <a:spLocks noChangeArrowheads="1"/>
            </p:cNvSpPr>
            <p:nvPr userDrawn="1"/>
          </p:nvSpPr>
          <p:spPr bwMode="auto">
            <a:xfrm>
              <a:off x="2426" y="2296"/>
              <a:ext cx="907" cy="272"/>
            </a:xfrm>
            <a:prstGeom prst="rect">
              <a:avLst/>
            </a:prstGeom>
            <a:solidFill>
              <a:srgbClr val="146BCA">
                <a:alpha val="80000"/>
              </a:srgbClr>
            </a:solidFill>
            <a:ln w="9525" algn="ctr">
              <a:noFill/>
              <a:miter lim="800000"/>
              <a:headEnd/>
              <a:tailEnd/>
            </a:ln>
            <a:effectLst/>
          </p:spPr>
          <p:txBody>
            <a:bodyPr wrap="none" anchor="ctr"/>
            <a:lstStyle/>
            <a:p>
              <a:pPr>
                <a:defRPr/>
              </a:pPr>
              <a:endParaRPr lang="ru-RU"/>
            </a:p>
          </p:txBody>
        </p:sp>
        <p:sp>
          <p:nvSpPr>
            <p:cNvPr id="16" name="Rectangle 19"/>
            <p:cNvSpPr>
              <a:spLocks noChangeArrowheads="1"/>
            </p:cNvSpPr>
            <p:nvPr userDrawn="1"/>
          </p:nvSpPr>
          <p:spPr bwMode="auto">
            <a:xfrm>
              <a:off x="3334" y="2296"/>
              <a:ext cx="907" cy="272"/>
            </a:xfrm>
            <a:prstGeom prst="rect">
              <a:avLst/>
            </a:prstGeom>
            <a:solidFill>
              <a:srgbClr val="146BCA"/>
            </a:solidFill>
            <a:ln w="9525" algn="ctr">
              <a:noFill/>
              <a:miter lim="800000"/>
              <a:headEnd/>
              <a:tailEnd/>
            </a:ln>
            <a:effectLst/>
          </p:spPr>
          <p:txBody>
            <a:bodyPr wrap="none" anchor="ctr"/>
            <a:lstStyle/>
            <a:p>
              <a:pPr>
                <a:defRPr/>
              </a:pPr>
              <a:endParaRPr lang="ru-RU"/>
            </a:p>
          </p:txBody>
        </p:sp>
        <p:sp>
          <p:nvSpPr>
            <p:cNvPr id="17" name="Rectangle 20"/>
            <p:cNvSpPr>
              <a:spLocks noChangeArrowheads="1"/>
            </p:cNvSpPr>
            <p:nvPr userDrawn="1"/>
          </p:nvSpPr>
          <p:spPr bwMode="auto">
            <a:xfrm>
              <a:off x="612" y="2296"/>
              <a:ext cx="907" cy="272"/>
            </a:xfrm>
            <a:prstGeom prst="rect">
              <a:avLst/>
            </a:prstGeom>
            <a:solidFill>
              <a:srgbClr val="146BCA">
                <a:alpha val="39999"/>
              </a:srgbClr>
            </a:solidFill>
            <a:ln w="9525" algn="ctr">
              <a:noFill/>
              <a:miter lim="800000"/>
              <a:headEnd/>
              <a:tailEnd/>
            </a:ln>
            <a:effectLst/>
          </p:spPr>
          <p:txBody>
            <a:bodyPr wrap="none" anchor="ctr"/>
            <a:lstStyle/>
            <a:p>
              <a:pPr>
                <a:defRPr/>
              </a:pPr>
              <a:endParaRPr lang="ru-RU"/>
            </a:p>
          </p:txBody>
        </p:sp>
      </p:grpSp>
      <p:sp>
        <p:nvSpPr>
          <p:cNvPr id="18" name="Rectangle 21"/>
          <p:cNvSpPr>
            <a:spLocks noChangeArrowheads="1"/>
          </p:cNvSpPr>
          <p:nvPr userDrawn="1"/>
        </p:nvSpPr>
        <p:spPr bwMode="auto">
          <a:xfrm>
            <a:off x="7164388" y="5084763"/>
            <a:ext cx="504825" cy="1773237"/>
          </a:xfrm>
          <a:prstGeom prst="rect">
            <a:avLst/>
          </a:prstGeom>
          <a:gradFill rotWithShape="1">
            <a:gsLst>
              <a:gs pos="0">
                <a:srgbClr val="067452"/>
              </a:gs>
              <a:gs pos="100000">
                <a:srgbClr val="067452">
                  <a:gamma/>
                  <a:tint val="0"/>
                  <a:invGamma/>
                </a:srgbClr>
              </a:gs>
            </a:gsLst>
            <a:lin ang="5400000" scaled="1"/>
          </a:gradFill>
          <a:ln w="9525">
            <a:noFill/>
            <a:miter lim="800000"/>
            <a:headEnd/>
            <a:tailEnd/>
          </a:ln>
          <a:effectLst/>
        </p:spPr>
        <p:txBody>
          <a:bodyPr wrap="none" anchor="ctr"/>
          <a:lstStyle/>
          <a:p>
            <a:pPr>
              <a:defRPr/>
            </a:pPr>
            <a:endParaRPr lang="ru-RU"/>
          </a:p>
        </p:txBody>
      </p:sp>
      <p:sp>
        <p:nvSpPr>
          <p:cNvPr id="19" name="Rectangle 22"/>
          <p:cNvSpPr>
            <a:spLocks noChangeArrowheads="1"/>
          </p:cNvSpPr>
          <p:nvPr userDrawn="1"/>
        </p:nvSpPr>
        <p:spPr bwMode="auto">
          <a:xfrm>
            <a:off x="8172450" y="3573463"/>
            <a:ext cx="971550" cy="431800"/>
          </a:xfrm>
          <a:prstGeom prst="rect">
            <a:avLst/>
          </a:prstGeom>
          <a:gradFill rotWithShape="1">
            <a:gsLst>
              <a:gs pos="0">
                <a:srgbClr val="146BCA"/>
              </a:gs>
              <a:gs pos="100000">
                <a:srgbClr val="146BCA">
                  <a:gamma/>
                  <a:shade val="46275"/>
                  <a:invGamma/>
                  <a:alpha val="0"/>
                </a:srgbClr>
              </a:gs>
            </a:gsLst>
            <a:lin ang="0" scaled="1"/>
          </a:gradFill>
          <a:ln w="9525" algn="ctr">
            <a:noFill/>
            <a:miter lim="800000"/>
            <a:headEnd/>
            <a:tailEnd/>
          </a:ln>
          <a:effectLst/>
        </p:spPr>
        <p:txBody>
          <a:bodyPr wrap="none" anchor="ctr"/>
          <a:lstStyle/>
          <a:p>
            <a:pPr>
              <a:defRPr/>
            </a:pPr>
            <a:endParaRPr lang="ru-RU"/>
          </a:p>
        </p:txBody>
      </p:sp>
      <p:sp>
        <p:nvSpPr>
          <p:cNvPr id="20" name="Rectangle 23"/>
          <p:cNvSpPr>
            <a:spLocks noChangeArrowheads="1"/>
          </p:cNvSpPr>
          <p:nvPr userDrawn="1"/>
        </p:nvSpPr>
        <p:spPr bwMode="auto">
          <a:xfrm>
            <a:off x="7524750" y="0"/>
            <a:ext cx="504825" cy="3355975"/>
          </a:xfrm>
          <a:prstGeom prst="rect">
            <a:avLst/>
          </a:prstGeom>
          <a:gradFill rotWithShape="1">
            <a:gsLst>
              <a:gs pos="0">
                <a:srgbClr val="067452">
                  <a:gamma/>
                  <a:shade val="46275"/>
                  <a:invGamma/>
                  <a:alpha val="0"/>
                </a:srgbClr>
              </a:gs>
              <a:gs pos="100000">
                <a:srgbClr val="067452"/>
              </a:gs>
            </a:gsLst>
            <a:lin ang="5400000" scaled="1"/>
          </a:gradFill>
          <a:ln w="9525">
            <a:noFill/>
            <a:miter lim="800000"/>
            <a:headEnd/>
            <a:tailEnd/>
          </a:ln>
          <a:effectLst/>
        </p:spPr>
        <p:txBody>
          <a:bodyPr wrap="none" anchor="ctr"/>
          <a:lstStyle/>
          <a:p>
            <a:pPr>
              <a:defRPr/>
            </a:pPr>
            <a:endParaRPr lang="ru-RU"/>
          </a:p>
        </p:txBody>
      </p:sp>
      <p:sp>
        <p:nvSpPr>
          <p:cNvPr id="22" name="Oval 25"/>
          <p:cNvSpPr>
            <a:spLocks noChangeArrowheads="1"/>
          </p:cNvSpPr>
          <p:nvPr userDrawn="1"/>
        </p:nvSpPr>
        <p:spPr bwMode="auto">
          <a:xfrm>
            <a:off x="6588125" y="3213100"/>
            <a:ext cx="2016125" cy="2016125"/>
          </a:xfrm>
          <a:prstGeom prst="ellipse">
            <a:avLst/>
          </a:prstGeom>
          <a:solidFill>
            <a:srgbClr val="FF9900"/>
          </a:solidFill>
          <a:ln w="9525" algn="ctr">
            <a:noFill/>
            <a:round/>
            <a:headEnd/>
            <a:tailEnd/>
          </a:ln>
          <a:effectLst/>
        </p:spPr>
        <p:txBody>
          <a:bodyPr wrap="none" anchor="ctr"/>
          <a:lstStyle/>
          <a:p>
            <a:pPr>
              <a:defRPr/>
            </a:pPr>
            <a:endParaRPr lang="ru-RU"/>
          </a:p>
        </p:txBody>
      </p:sp>
      <p:pic>
        <p:nvPicPr>
          <p:cNvPr id="23" name="Picture 26" descr="j0439830"/>
          <p:cNvPicPr>
            <a:picLocks noChangeAspect="1" noChangeArrowheads="1"/>
          </p:cNvPicPr>
          <p:nvPr userDrawn="1"/>
        </p:nvPicPr>
        <p:blipFill>
          <a:blip r:embed="rId2" cstate="print"/>
          <a:srcRect/>
          <a:stretch>
            <a:fillRect/>
          </a:stretch>
        </p:blipFill>
        <p:spPr bwMode="auto">
          <a:xfrm>
            <a:off x="6659563" y="3327400"/>
            <a:ext cx="1800225" cy="1800225"/>
          </a:xfrm>
          <a:prstGeom prst="rect">
            <a:avLst/>
          </a:prstGeom>
          <a:noFill/>
          <a:ln w="9525">
            <a:noFill/>
            <a:miter lim="800000"/>
            <a:headEnd/>
            <a:tailEnd/>
          </a:ln>
        </p:spPr>
      </p:pic>
      <p:sp>
        <p:nvSpPr>
          <p:cNvPr id="12596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1259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4"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25"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p>
        </p:txBody>
      </p:sp>
      <p:sp>
        <p:nvSpPr>
          <p:cNvPr id="2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C1A76CD-F5FA-486E-A494-415532E0A2D1}"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F918E58-448F-4671-9E7D-F4884FB51B91}"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B2DD21-953E-4751-9D92-DBBFEAB8E022}"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C6E6358-34E1-4CA5-BD6A-8E17BF653AA6}"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0CB71C2-204D-4CE8-8757-FA01558BF1D5}"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485C0C6-66E9-4753-AA4D-731A65D31478}"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2AE0475-B9E0-4336-BD28-23D1707A145F}"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C9B3F03-E2C8-4917-8BB3-3D161AF0D5FA}"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5FCD765-656D-43AA-88CC-EED91B92B866}"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E289D76-6E94-42FC-B11D-2518109546D4}"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2F3BDAD7-EA5F-4BB6-A8B5-6D09BB3103E0}"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41253046-2B98-4FC9-8488-FE5977A0619C}"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01B28DF-3F18-4C92-8725-D5A7404C04D3}"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7DB6AAA-F3B7-4CB2-AE94-1F23D7BFAE21}"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1249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89AE153-CC89-42B8-9D15-B8FC390C8288}" type="slidenum">
              <a:rPr lang="ru-RU"/>
              <a:pPr>
                <a:defRPr/>
              </a:pPr>
              <a:t>‹#›</a:t>
            </a:fld>
            <a:endParaRPr lang="ru-RU"/>
          </a:p>
        </p:txBody>
      </p:sp>
      <p:grpSp>
        <p:nvGrpSpPr>
          <p:cNvPr id="5124" name="Group 4"/>
          <p:cNvGrpSpPr>
            <a:grpSpLocks/>
          </p:cNvGrpSpPr>
          <p:nvPr/>
        </p:nvGrpSpPr>
        <p:grpSpPr bwMode="auto">
          <a:xfrm>
            <a:off x="0" y="0"/>
            <a:ext cx="9140825" cy="6850063"/>
            <a:chOff x="0" y="0"/>
            <a:chExt cx="5758" cy="4315"/>
          </a:xfrm>
        </p:grpSpPr>
        <p:grpSp>
          <p:nvGrpSpPr>
            <p:cNvPr id="5141" name="Group 5"/>
            <p:cNvGrpSpPr>
              <a:grpSpLocks/>
            </p:cNvGrpSpPr>
            <p:nvPr userDrawn="1"/>
          </p:nvGrpSpPr>
          <p:grpSpPr bwMode="auto">
            <a:xfrm>
              <a:off x="1728" y="2230"/>
              <a:ext cx="4027" cy="2085"/>
              <a:chOff x="1728" y="2230"/>
              <a:chExt cx="4027" cy="2085"/>
            </a:xfrm>
          </p:grpSpPr>
          <p:sp>
            <p:nvSpPr>
              <p:cNvPr id="1249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1249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249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249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49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1249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1249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1249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49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1249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grpSp>
        <p:nvGrpSpPr>
          <p:cNvPr id="5128" name="Group 16"/>
          <p:cNvGrpSpPr>
            <a:grpSpLocks/>
          </p:cNvGrpSpPr>
          <p:nvPr/>
        </p:nvGrpSpPr>
        <p:grpSpPr bwMode="auto">
          <a:xfrm>
            <a:off x="539750" y="952500"/>
            <a:ext cx="8604250" cy="144463"/>
            <a:chOff x="612" y="3113"/>
            <a:chExt cx="3629" cy="272"/>
          </a:xfrm>
        </p:grpSpPr>
        <p:sp>
          <p:nvSpPr>
            <p:cNvPr id="124945" name="Rectangle 17"/>
            <p:cNvSpPr>
              <a:spLocks noChangeArrowheads="1"/>
            </p:cNvSpPr>
            <p:nvPr userDrawn="1"/>
          </p:nvSpPr>
          <p:spPr bwMode="auto">
            <a:xfrm>
              <a:off x="2426" y="3113"/>
              <a:ext cx="908" cy="272"/>
            </a:xfrm>
            <a:prstGeom prst="rect">
              <a:avLst/>
            </a:prstGeom>
            <a:solidFill>
              <a:srgbClr val="146BCA">
                <a:alpha val="60001"/>
              </a:srgbClr>
            </a:solidFill>
            <a:ln w="9525" algn="ctr">
              <a:noFill/>
              <a:miter lim="800000"/>
              <a:headEnd/>
              <a:tailEnd/>
            </a:ln>
            <a:effectLst/>
          </p:spPr>
          <p:txBody>
            <a:bodyPr wrap="none" anchor="ctr"/>
            <a:lstStyle/>
            <a:p>
              <a:pPr>
                <a:defRPr/>
              </a:pPr>
              <a:endParaRPr lang="ru-RU"/>
            </a:p>
          </p:txBody>
        </p:sp>
        <p:sp>
          <p:nvSpPr>
            <p:cNvPr id="124946" name="Rectangle 18"/>
            <p:cNvSpPr>
              <a:spLocks noChangeArrowheads="1"/>
            </p:cNvSpPr>
            <p:nvPr userDrawn="1"/>
          </p:nvSpPr>
          <p:spPr bwMode="auto">
            <a:xfrm>
              <a:off x="1519" y="3113"/>
              <a:ext cx="907" cy="272"/>
            </a:xfrm>
            <a:prstGeom prst="rect">
              <a:avLst/>
            </a:prstGeom>
            <a:solidFill>
              <a:srgbClr val="146BCA">
                <a:alpha val="80000"/>
              </a:srgbClr>
            </a:solidFill>
            <a:ln w="9525" algn="ctr">
              <a:noFill/>
              <a:miter lim="800000"/>
              <a:headEnd/>
              <a:tailEnd/>
            </a:ln>
            <a:effectLst/>
          </p:spPr>
          <p:txBody>
            <a:bodyPr wrap="none" anchor="ctr"/>
            <a:lstStyle/>
            <a:p>
              <a:pPr>
                <a:defRPr/>
              </a:pPr>
              <a:endParaRPr lang="ru-RU"/>
            </a:p>
          </p:txBody>
        </p:sp>
        <p:sp>
          <p:nvSpPr>
            <p:cNvPr id="124947" name="Rectangle 19"/>
            <p:cNvSpPr>
              <a:spLocks noChangeArrowheads="1"/>
            </p:cNvSpPr>
            <p:nvPr userDrawn="1"/>
          </p:nvSpPr>
          <p:spPr bwMode="auto">
            <a:xfrm>
              <a:off x="612" y="3113"/>
              <a:ext cx="907" cy="272"/>
            </a:xfrm>
            <a:prstGeom prst="rect">
              <a:avLst/>
            </a:prstGeom>
            <a:solidFill>
              <a:srgbClr val="146BCA"/>
            </a:solidFill>
            <a:ln w="9525" algn="ctr">
              <a:noFill/>
              <a:miter lim="800000"/>
              <a:headEnd/>
              <a:tailEnd/>
            </a:ln>
            <a:effectLst/>
          </p:spPr>
          <p:txBody>
            <a:bodyPr wrap="none" anchor="ctr"/>
            <a:lstStyle/>
            <a:p>
              <a:pPr>
                <a:defRPr/>
              </a:pPr>
              <a:endParaRPr lang="ru-RU"/>
            </a:p>
          </p:txBody>
        </p:sp>
        <p:sp>
          <p:nvSpPr>
            <p:cNvPr id="124948" name="Rectangle 20"/>
            <p:cNvSpPr>
              <a:spLocks noChangeArrowheads="1"/>
            </p:cNvSpPr>
            <p:nvPr userDrawn="1"/>
          </p:nvSpPr>
          <p:spPr bwMode="auto">
            <a:xfrm>
              <a:off x="3334" y="3113"/>
              <a:ext cx="907" cy="272"/>
            </a:xfrm>
            <a:prstGeom prst="rect">
              <a:avLst/>
            </a:prstGeom>
            <a:solidFill>
              <a:srgbClr val="146BCA">
                <a:alpha val="39999"/>
              </a:srgbClr>
            </a:solidFill>
            <a:ln w="9525" algn="ctr">
              <a:noFill/>
              <a:miter lim="800000"/>
              <a:headEnd/>
              <a:tailEnd/>
            </a:ln>
            <a:effectLst/>
          </p:spPr>
          <p:txBody>
            <a:bodyPr wrap="none" anchor="ctr"/>
            <a:lstStyle/>
            <a:p>
              <a:pPr>
                <a:defRPr/>
              </a:pPr>
              <a:endParaRPr lang="ru-RU"/>
            </a:p>
          </p:txBody>
        </p:sp>
      </p:grpSp>
      <p:sp>
        <p:nvSpPr>
          <p:cNvPr id="124949" name="Rectangle 21"/>
          <p:cNvSpPr>
            <a:spLocks noChangeArrowheads="1"/>
          </p:cNvSpPr>
          <p:nvPr/>
        </p:nvSpPr>
        <p:spPr bwMode="auto">
          <a:xfrm>
            <a:off x="204788" y="1125538"/>
            <a:ext cx="139700" cy="3484562"/>
          </a:xfrm>
          <a:prstGeom prst="rect">
            <a:avLst/>
          </a:prstGeom>
          <a:gradFill rotWithShape="1">
            <a:gsLst>
              <a:gs pos="0">
                <a:srgbClr val="067452"/>
              </a:gs>
              <a:gs pos="100000">
                <a:srgbClr val="067452">
                  <a:gamma/>
                  <a:shade val="46275"/>
                  <a:invGamma/>
                  <a:alpha val="0"/>
                </a:srgbClr>
              </a:gs>
            </a:gsLst>
            <a:lin ang="5400000" scaled="1"/>
          </a:gradFill>
          <a:ln w="9525" algn="ctr">
            <a:noFill/>
            <a:miter lim="800000"/>
            <a:headEnd/>
            <a:tailEnd/>
          </a:ln>
          <a:effectLst/>
        </p:spPr>
        <p:txBody>
          <a:bodyPr wrap="none" anchor="ctr"/>
          <a:lstStyle/>
          <a:p>
            <a:pPr>
              <a:defRPr/>
            </a:pPr>
            <a:endParaRPr lang="ru-RU"/>
          </a:p>
        </p:txBody>
      </p:sp>
      <p:sp>
        <p:nvSpPr>
          <p:cNvPr id="124950" name="Rectangle 22"/>
          <p:cNvSpPr>
            <a:spLocks noChangeArrowheads="1"/>
          </p:cNvSpPr>
          <p:nvPr/>
        </p:nvSpPr>
        <p:spPr bwMode="auto">
          <a:xfrm>
            <a:off x="323850" y="82550"/>
            <a:ext cx="131763" cy="609600"/>
          </a:xfrm>
          <a:prstGeom prst="rect">
            <a:avLst/>
          </a:prstGeom>
          <a:gradFill rotWithShape="1">
            <a:gsLst>
              <a:gs pos="0">
                <a:srgbClr val="067452">
                  <a:gamma/>
                  <a:shade val="46275"/>
                  <a:invGamma/>
                  <a:alpha val="0"/>
                </a:srgbClr>
              </a:gs>
              <a:gs pos="100000">
                <a:srgbClr val="067452"/>
              </a:gs>
            </a:gsLst>
            <a:lin ang="5400000" scaled="1"/>
          </a:gradFill>
          <a:ln w="9525">
            <a:noFill/>
            <a:miter lim="800000"/>
            <a:headEnd/>
            <a:tailEnd/>
          </a:ln>
          <a:effectLst/>
        </p:spPr>
        <p:txBody>
          <a:bodyPr wrap="none" anchor="ctr"/>
          <a:lstStyle/>
          <a:p>
            <a:pPr>
              <a:defRPr/>
            </a:pPr>
            <a:endParaRPr lang="ru-RU"/>
          </a:p>
        </p:txBody>
      </p:sp>
      <p:sp>
        <p:nvSpPr>
          <p:cNvPr id="124951" name="Rectangle 23"/>
          <p:cNvSpPr>
            <a:spLocks noChangeArrowheads="1"/>
          </p:cNvSpPr>
          <p:nvPr/>
        </p:nvSpPr>
        <p:spPr bwMode="auto">
          <a:xfrm flipH="1">
            <a:off x="9074150" y="5805488"/>
            <a:ext cx="69850" cy="908050"/>
          </a:xfrm>
          <a:prstGeom prst="rect">
            <a:avLst/>
          </a:prstGeom>
          <a:solidFill>
            <a:srgbClr val="067452"/>
          </a:solidFill>
          <a:ln w="9525">
            <a:noFill/>
            <a:miter lim="800000"/>
            <a:headEnd/>
            <a:tailEnd/>
          </a:ln>
          <a:effectLst/>
        </p:spPr>
        <p:txBody>
          <a:bodyPr wrap="none" anchor="ctr"/>
          <a:lstStyle/>
          <a:p>
            <a:pPr>
              <a:defRPr/>
            </a:pPr>
            <a:endParaRPr lang="ru-RU"/>
          </a:p>
        </p:txBody>
      </p:sp>
      <p:sp>
        <p:nvSpPr>
          <p:cNvPr id="124952" name="Rectangle 24"/>
          <p:cNvSpPr>
            <a:spLocks noChangeArrowheads="1"/>
          </p:cNvSpPr>
          <p:nvPr/>
        </p:nvSpPr>
        <p:spPr bwMode="auto">
          <a:xfrm flipV="1">
            <a:off x="8459788" y="6788150"/>
            <a:ext cx="323850" cy="69850"/>
          </a:xfrm>
          <a:prstGeom prst="rect">
            <a:avLst/>
          </a:prstGeom>
          <a:solidFill>
            <a:srgbClr val="146BCA"/>
          </a:solidFill>
          <a:ln w="9525" algn="ctr">
            <a:noFill/>
            <a:miter lim="800000"/>
            <a:headEnd/>
            <a:tailEnd/>
          </a:ln>
          <a:effectLst/>
        </p:spPr>
        <p:txBody>
          <a:bodyPr wrap="none" anchor="ctr"/>
          <a:lstStyle/>
          <a:p>
            <a:pPr>
              <a:defRPr/>
            </a:pPr>
            <a:endParaRPr lang="ru-RU"/>
          </a:p>
        </p:txBody>
      </p:sp>
      <p:sp>
        <p:nvSpPr>
          <p:cNvPr id="124953" name="Rectangle 25"/>
          <p:cNvSpPr>
            <a:spLocks noChangeArrowheads="1"/>
          </p:cNvSpPr>
          <p:nvPr/>
        </p:nvSpPr>
        <p:spPr bwMode="auto">
          <a:xfrm flipH="1">
            <a:off x="0" y="765175"/>
            <a:ext cx="147638" cy="131763"/>
          </a:xfrm>
          <a:prstGeom prst="rect">
            <a:avLst/>
          </a:prstGeom>
          <a:gradFill rotWithShape="1">
            <a:gsLst>
              <a:gs pos="0">
                <a:srgbClr val="146BCA"/>
              </a:gs>
              <a:gs pos="100000">
                <a:srgbClr val="146BCA">
                  <a:gamma/>
                  <a:tint val="0"/>
                  <a:invGamma/>
                </a:srgbClr>
              </a:gs>
            </a:gsLst>
            <a:lin ang="0" scaled="1"/>
          </a:gradFill>
          <a:ln w="9525" algn="ctr">
            <a:noFill/>
            <a:miter lim="800000"/>
            <a:headEnd/>
            <a:tailEnd/>
          </a:ln>
          <a:effectLst/>
        </p:spPr>
        <p:txBody>
          <a:bodyPr wrap="none" anchor="ctr"/>
          <a:lstStyle/>
          <a:p>
            <a:pPr>
              <a:defRPr/>
            </a:pPr>
            <a:endParaRPr lang="ru-RU"/>
          </a:p>
        </p:txBody>
      </p:sp>
      <p:sp>
        <p:nvSpPr>
          <p:cNvPr id="124954" name="Oval 26"/>
          <p:cNvSpPr>
            <a:spLocks noChangeArrowheads="1"/>
          </p:cNvSpPr>
          <p:nvPr/>
        </p:nvSpPr>
        <p:spPr bwMode="auto">
          <a:xfrm>
            <a:off x="107950" y="620713"/>
            <a:ext cx="576263" cy="576262"/>
          </a:xfrm>
          <a:prstGeom prst="ellipse">
            <a:avLst/>
          </a:prstGeom>
          <a:solidFill>
            <a:srgbClr val="FF9900"/>
          </a:solidFill>
          <a:ln w="9525" algn="ctr">
            <a:noFill/>
            <a:round/>
            <a:headEnd/>
            <a:tailEnd/>
          </a:ln>
          <a:effectLst/>
        </p:spPr>
        <p:txBody>
          <a:bodyPr wrap="none" anchor="ctr"/>
          <a:lstStyle/>
          <a:p>
            <a:pPr>
              <a:defRPr/>
            </a:pPr>
            <a:endParaRPr lang="ru-RU"/>
          </a:p>
        </p:txBody>
      </p:sp>
      <p:pic>
        <p:nvPicPr>
          <p:cNvPr id="5135" name="Picture 27" descr="j0439830"/>
          <p:cNvPicPr>
            <a:picLocks noChangeAspect="1" noChangeArrowheads="1"/>
          </p:cNvPicPr>
          <p:nvPr/>
        </p:nvPicPr>
        <p:blipFill>
          <a:blip r:embed="rId16" cstate="print"/>
          <a:srcRect/>
          <a:stretch>
            <a:fillRect/>
          </a:stretch>
        </p:blipFill>
        <p:spPr bwMode="auto">
          <a:xfrm>
            <a:off x="120650" y="635000"/>
            <a:ext cx="520700" cy="5207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7"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636912"/>
            <a:ext cx="7488832" cy="792087"/>
          </a:xfrm>
        </p:spPr>
        <p:txBody>
          <a:bodyPr/>
          <a:lstStyle/>
          <a:p>
            <a:pPr eaLnBrk="1" hangingPunct="1">
              <a:lnSpc>
                <a:spcPct val="85000"/>
              </a:lnSpc>
              <a:defRPr/>
            </a:pPr>
            <a:r>
              <a:rPr lang="en-US" sz="3200" dirty="0" smtClean="0">
                <a:latin typeface="Arial" pitchFamily="34" charset="0"/>
                <a:cs typeface="Arial" pitchFamily="34" charset="0"/>
              </a:rPr>
              <a:t>Informational and analytical system of dangerous celestial bodies monitoring, and asteroid and comet hazard counteraction planning </a:t>
            </a:r>
            <a:r>
              <a:rPr lang="ru-RU" sz="3200" dirty="0" smtClean="0"/>
              <a:t/>
            </a:r>
            <a:br>
              <a:rPr lang="ru-RU" sz="3200" dirty="0" smtClean="0"/>
            </a:br>
            <a:r>
              <a:rPr lang="ru-RU" sz="3200" dirty="0" smtClean="0">
                <a:latin typeface="Arial" charset="0"/>
              </a:rPr>
              <a:t/>
            </a:r>
            <a:br>
              <a:rPr lang="ru-RU" sz="3200" dirty="0" smtClean="0">
                <a:latin typeface="Arial" charset="0"/>
              </a:rPr>
            </a:br>
            <a:r>
              <a:rPr lang="ru-RU" sz="3200" dirty="0" smtClean="0">
                <a:latin typeface="Arial" charset="0"/>
              </a:rPr>
              <a:t/>
            </a:r>
            <a:br>
              <a:rPr lang="ru-RU" sz="3200" dirty="0" smtClean="0">
                <a:latin typeface="Arial" charset="0"/>
              </a:rPr>
            </a:br>
            <a:r>
              <a:rPr lang="ru-RU" sz="3200" dirty="0" smtClean="0">
                <a:latin typeface="Arial" charset="0"/>
              </a:rPr>
              <a:t/>
            </a:r>
            <a:br>
              <a:rPr lang="ru-RU" sz="3200" dirty="0" smtClean="0">
                <a:latin typeface="Arial" charset="0"/>
              </a:rPr>
            </a:br>
            <a:r>
              <a:rPr lang="ru-RU" sz="2800" dirty="0" smtClean="0">
                <a:latin typeface="Arial" charset="0"/>
              </a:rPr>
              <a:t/>
            </a:r>
            <a:br>
              <a:rPr lang="ru-RU" sz="2800" dirty="0" smtClean="0">
                <a:latin typeface="Arial" charset="0"/>
              </a:rPr>
            </a:br>
            <a:endParaRPr lang="ru-RU" sz="2800" dirty="0" smtClean="0">
              <a:latin typeface="Arial" charset="0"/>
            </a:endParaRPr>
          </a:p>
        </p:txBody>
      </p:sp>
      <p:sp>
        <p:nvSpPr>
          <p:cNvPr id="2054" name="Rectangle 6"/>
          <p:cNvSpPr>
            <a:spLocks noChangeArrowheads="1"/>
          </p:cNvSpPr>
          <p:nvPr/>
        </p:nvSpPr>
        <p:spPr bwMode="auto">
          <a:xfrm>
            <a:off x="2484438" y="6308725"/>
            <a:ext cx="3383706" cy="289310"/>
          </a:xfrm>
          <a:prstGeom prst="rect">
            <a:avLst/>
          </a:prstGeom>
          <a:noFill/>
          <a:ln w="9525">
            <a:noFill/>
            <a:miter lim="800000"/>
            <a:headEnd/>
            <a:tailEnd/>
          </a:ln>
          <a:effectLst/>
        </p:spPr>
        <p:txBody>
          <a:bodyPr wrap="square">
            <a:spAutoFit/>
          </a:bodyPr>
          <a:lstStyle/>
          <a:p>
            <a:pPr algn="ctr">
              <a:lnSpc>
                <a:spcPct val="80000"/>
              </a:lnSpc>
              <a:spcBef>
                <a:spcPct val="20000"/>
              </a:spcBef>
              <a:buClr>
                <a:schemeClr val="hlink"/>
              </a:buClr>
              <a:buSzPct val="70000"/>
              <a:buFont typeface="Wingdings" pitchFamily="2" charset="2"/>
              <a:buNone/>
              <a:defRPr/>
            </a:pPr>
            <a:r>
              <a:rPr lang="ru-RU" sz="1600" b="1" dirty="0" err="1" smtClean="0">
                <a:effectLst>
                  <a:outerShdw blurRad="38100" dist="38100" dir="2700000" algn="tl">
                    <a:srgbClr val="000000"/>
                  </a:outerShdw>
                </a:effectLst>
                <a:latin typeface="Arial" pitchFamily="34" charset="0"/>
                <a:cs typeface="Arial" pitchFamily="34" charset="0"/>
              </a:rPr>
              <a:t>Hannover</a:t>
            </a:r>
            <a:r>
              <a:rPr lang="ru-RU" sz="1600" b="1" dirty="0" smtClean="0">
                <a:effectLst>
                  <a:outerShdw blurRad="38100" dist="38100" dir="2700000" algn="tl">
                    <a:srgbClr val="000000"/>
                  </a:outerShdw>
                </a:effectLst>
                <a:latin typeface="Arial" pitchFamily="34" charset="0"/>
                <a:cs typeface="Arial" pitchFamily="34" charset="0"/>
              </a:rPr>
              <a:t>, </a:t>
            </a:r>
            <a:r>
              <a:rPr lang="ru-RU" sz="1600" b="1" dirty="0" err="1" smtClean="0">
                <a:effectLst>
                  <a:outerShdw blurRad="38100" dist="38100" dir="2700000" algn="tl">
                    <a:srgbClr val="000000"/>
                  </a:outerShdw>
                </a:effectLst>
                <a:latin typeface="Arial" pitchFamily="34" charset="0"/>
                <a:cs typeface="Arial" pitchFamily="34" charset="0"/>
              </a:rPr>
              <a:t>June</a:t>
            </a:r>
            <a:r>
              <a:rPr lang="ru-RU" sz="1600" b="1" dirty="0" smtClean="0">
                <a:effectLst>
                  <a:outerShdw blurRad="38100" dist="38100" dir="2700000" algn="tl">
                    <a:srgbClr val="000000"/>
                  </a:outerShdw>
                </a:effectLst>
                <a:latin typeface="Arial" pitchFamily="34" charset="0"/>
                <a:cs typeface="Arial" pitchFamily="34" charset="0"/>
              </a:rPr>
              <a:t> 2015</a:t>
            </a:r>
            <a:endParaRPr lang="ru-RU" sz="1600" b="1" dirty="0">
              <a:effectLst>
                <a:outerShdw blurRad="38100" dist="38100" dir="2700000" algn="tl">
                  <a:srgbClr val="000000"/>
                </a:outerShdw>
              </a:effectLst>
              <a:latin typeface="Arial" pitchFamily="34" charset="0"/>
              <a:cs typeface="Arial" pitchFamily="34" charset="0"/>
            </a:endParaRPr>
          </a:p>
        </p:txBody>
      </p:sp>
      <p:sp>
        <p:nvSpPr>
          <p:cNvPr id="2055" name="Rectangle 7"/>
          <p:cNvSpPr>
            <a:spLocks noChangeArrowheads="1"/>
          </p:cNvSpPr>
          <p:nvPr/>
        </p:nvSpPr>
        <p:spPr bwMode="auto">
          <a:xfrm>
            <a:off x="5148263" y="4581525"/>
            <a:ext cx="1511300" cy="433388"/>
          </a:xfrm>
          <a:prstGeom prst="rect">
            <a:avLst/>
          </a:prstGeom>
          <a:solidFill>
            <a:schemeClr val="bg1"/>
          </a:solid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None/>
              <a:defRPr/>
            </a:pPr>
            <a:endParaRPr lang="ru-RU" sz="2800" b="1">
              <a:solidFill>
                <a:schemeClr val="bg1"/>
              </a:solidFill>
              <a:effectLst>
                <a:outerShdw blurRad="38100" dist="38100" dir="2700000" algn="tl">
                  <a:srgbClr val="000000"/>
                </a:outerShdw>
              </a:effectLst>
            </a:endParaRPr>
          </a:p>
        </p:txBody>
      </p:sp>
      <p:pic>
        <p:nvPicPr>
          <p:cNvPr id="55298" name="Picture 2" descr="E:\Презентация\MIEM_TV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02634"/>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E:\Презентация\logo_с_hse_cmyk_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845496"/>
            <a:ext cx="1129569" cy="1455712"/>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E:\Презентация\inasan_logo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845496"/>
            <a:ext cx="864096" cy="1073207"/>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E:\Презентация\ИДГ РАН.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3861047"/>
            <a:ext cx="1816908" cy="1057655"/>
          </a:xfrm>
          <a:prstGeom prst="rect">
            <a:avLst/>
          </a:prstGeom>
          <a:noFill/>
          <a:extLst>
            <a:ext uri="{909E8E84-426E-40DD-AFC4-6F175D3DCCD1}">
              <a14:hiddenFill xmlns:a14="http://schemas.microsoft.com/office/drawing/2010/main">
                <a:solidFill>
                  <a:srgbClr val="FFFFFF"/>
                </a:solidFill>
              </a14:hiddenFill>
            </a:ext>
          </a:extLst>
        </p:spPr>
      </p:pic>
      <p:pic>
        <p:nvPicPr>
          <p:cNvPr id="55312" name="Picture 16" descr="E:\Презентация\МЧС.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8560" y="3861047"/>
            <a:ext cx="1057656" cy="1057656"/>
          </a:xfrm>
          <a:prstGeom prst="rect">
            <a:avLst/>
          </a:prstGeom>
          <a:noFill/>
          <a:extLst>
            <a:ext uri="{909E8E84-426E-40DD-AFC4-6F175D3DCCD1}">
              <a14:hiddenFill xmlns:a14="http://schemas.microsoft.com/office/drawing/2010/main">
                <a:solidFill>
                  <a:srgbClr val="FFFFFF"/>
                </a:solidFill>
              </a14:hiddenFill>
            </a:ext>
          </a:extLst>
        </p:spPr>
      </p:pic>
      <p:pic>
        <p:nvPicPr>
          <p:cNvPr id="55313" name="Picture 17" descr="E:\Презентация\Interschutz%2020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5" y="3212977"/>
            <a:ext cx="2033218" cy="2033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10</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en-US" sz="3200" kern="1200" dirty="0" smtClean="0">
                <a:solidFill>
                  <a:srgbClr val="FFC000"/>
                </a:solidFill>
                <a:latin typeface="Arial" pitchFamily="34" charset="0"/>
                <a:cs typeface="Arial" pitchFamily="34" charset="0"/>
              </a:rPr>
              <a:t>System’s modules application</a:t>
            </a:r>
            <a:endParaRPr lang="ru-RU" sz="3200" dirty="0" smtClean="0">
              <a:latin typeface="Arial Narrow" pitchFamily="34" charset="0"/>
            </a:endParaRPr>
          </a:p>
        </p:txBody>
      </p:sp>
      <p:sp>
        <p:nvSpPr>
          <p:cNvPr id="88067" name="Rectangle 3"/>
          <p:cNvSpPr>
            <a:spLocks noGrp="1" noChangeArrowheads="1"/>
          </p:cNvSpPr>
          <p:nvPr>
            <p:ph type="body" idx="1"/>
          </p:nvPr>
        </p:nvSpPr>
        <p:spPr>
          <a:xfrm>
            <a:off x="467544" y="2348880"/>
            <a:ext cx="8496300" cy="2592288"/>
          </a:xfrm>
        </p:spPr>
        <p:txBody>
          <a:bodyPr/>
          <a:lstStyle/>
          <a:p>
            <a:pPr algn="just"/>
            <a:r>
              <a:rPr lang="en-US" sz="1800" dirty="0" smtClean="0">
                <a:latin typeface="Arial" pitchFamily="34" charset="0"/>
                <a:cs typeface="Arial" pitchFamily="34" charset="0"/>
              </a:rPr>
              <a:t>Software for study of trajectories evolution of hazardous celestial bodies;</a:t>
            </a:r>
          </a:p>
          <a:p>
            <a:pPr algn="just"/>
            <a:r>
              <a:rPr lang="en-US" sz="1800" dirty="0" smtClean="0">
                <a:latin typeface="Arial" pitchFamily="34" charset="0"/>
                <a:cs typeface="Arial" pitchFamily="34" charset="0"/>
              </a:rPr>
              <a:t>Determination module (specification) of hazardous bodies trajectories;</a:t>
            </a:r>
          </a:p>
          <a:p>
            <a:pPr algn="just"/>
            <a:r>
              <a:rPr lang="en-US" sz="1800" dirty="0" smtClean="0">
                <a:latin typeface="Arial" pitchFamily="34" charset="0"/>
                <a:cs typeface="Arial" pitchFamily="34" charset="0"/>
              </a:rPr>
              <a:t>Study module of trajectories evolution, that allows identifying hazardous celestial bodies’ trajectories;</a:t>
            </a:r>
          </a:p>
          <a:p>
            <a:pPr algn="just"/>
            <a:r>
              <a:rPr lang="en-US" sz="1800" dirty="0" smtClean="0">
                <a:latin typeface="Arial" pitchFamily="34" charset="0"/>
                <a:cs typeface="Arial" pitchFamily="34" charset="0"/>
              </a:rPr>
              <a:t>Estimation module of collision probability;</a:t>
            </a:r>
          </a:p>
          <a:p>
            <a:pPr algn="just"/>
            <a:r>
              <a:rPr lang="en-US" sz="1800" dirty="0" smtClean="0">
                <a:latin typeface="Arial" pitchFamily="34" charset="0"/>
                <a:cs typeface="Arial" pitchFamily="34" charset="0"/>
              </a:rPr>
              <a:t>Determination module of body’s descent trajectory</a:t>
            </a:r>
            <a:r>
              <a:rPr lang="ru-RU" sz="1800" dirty="0" smtClean="0">
                <a:latin typeface="Arial" pitchFamily="34" charset="0"/>
                <a:cs typeface="Arial" pitchFamily="34" charset="0"/>
              </a:rPr>
              <a:t>;</a:t>
            </a:r>
          </a:p>
          <a:p>
            <a:pPr algn="just"/>
            <a:r>
              <a:rPr lang="en-US" sz="1800" dirty="0" smtClean="0">
                <a:latin typeface="Arial" pitchFamily="34" charset="0"/>
                <a:cs typeface="Arial" pitchFamily="34" charset="0"/>
              </a:rPr>
              <a:t>Estimation module of  collision consequences.</a:t>
            </a:r>
            <a:endParaRPr lang="ru-RU" sz="1800" dirty="0" smtClean="0">
              <a:latin typeface="Arial" pitchFamily="34" charset="0"/>
              <a:cs typeface="Arial" pitchFamily="34" charset="0"/>
            </a:endParaRPr>
          </a:p>
          <a:p>
            <a:pPr algn="just" eaLnBrk="1" hangingPunct="1">
              <a:buClr>
                <a:schemeClr val="tx1"/>
              </a:buClr>
              <a:buSzPct val="150000"/>
              <a:buNone/>
              <a:defRPr/>
            </a:pPr>
            <a:endParaRPr lang="ru-RU" sz="1800" dirty="0" smtClean="0">
              <a:latin typeface="Arial"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6" name="TextBox 5"/>
          <p:cNvSpPr txBox="1"/>
          <p:nvPr/>
        </p:nvSpPr>
        <p:spPr>
          <a:xfrm>
            <a:off x="755576" y="1700808"/>
            <a:ext cx="7200800" cy="430887"/>
          </a:xfrm>
          <a:prstGeom prst="rect">
            <a:avLst/>
          </a:prstGeom>
          <a:noFill/>
        </p:spPr>
        <p:txBody>
          <a:bodyPr wrap="square" rtlCol="0">
            <a:spAutoFit/>
          </a:bodyPr>
          <a:lstStyle/>
          <a:p>
            <a:r>
              <a:rPr lang="en-US" sz="2200" b="1" dirty="0" smtClean="0">
                <a:solidFill>
                  <a:srgbClr val="FFC000"/>
                </a:solidFill>
                <a:latin typeface="Arial" pitchFamily="34" charset="0"/>
                <a:cs typeface="Arial" pitchFamily="34" charset="0"/>
              </a:rPr>
              <a:t>Predictive and analytical subsystem </a:t>
            </a:r>
            <a:r>
              <a:rPr lang="en-US" sz="2000" dirty="0" smtClean="0">
                <a:latin typeface="Arial" charset="0"/>
              </a:rPr>
              <a:t>includes</a:t>
            </a:r>
            <a:endParaRPr lang="ru-RU" sz="22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11</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endParaRPr lang="ru-RU" sz="3200" dirty="0" smtClean="0">
              <a:latin typeface="Arial Narrow"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7" name="TextBox 6"/>
          <p:cNvSpPr txBox="1"/>
          <p:nvPr/>
        </p:nvSpPr>
        <p:spPr>
          <a:xfrm>
            <a:off x="1043608" y="1412776"/>
            <a:ext cx="8280920" cy="369332"/>
          </a:xfrm>
          <a:prstGeom prst="rect">
            <a:avLst/>
          </a:prstGeom>
          <a:noFill/>
        </p:spPr>
        <p:txBody>
          <a:bodyPr wrap="square" rtlCol="0">
            <a:spAutoFit/>
          </a:bodyPr>
          <a:lstStyle/>
          <a:p>
            <a:r>
              <a:rPr lang="en-US" b="1" dirty="0" smtClean="0">
                <a:latin typeface="Arial" pitchFamily="34" charset="0"/>
                <a:cs typeface="Arial" pitchFamily="34" charset="0"/>
              </a:rPr>
              <a:t>Processing “Specification of body‘s trajectory in </a:t>
            </a:r>
            <a:r>
              <a:rPr lang="en-US" b="1" i="1" dirty="0" smtClean="0">
                <a:solidFill>
                  <a:srgbClr val="FFC000"/>
                </a:solidFill>
                <a:latin typeface="Arial" pitchFamily="34" charset="0"/>
                <a:cs typeface="Arial" pitchFamily="34" charset="0"/>
              </a:rPr>
              <a:t>“manual mode”</a:t>
            </a:r>
            <a:endParaRPr lang="ru-RU" dirty="0">
              <a:latin typeface="Arial" pitchFamily="34" charset="0"/>
              <a:cs typeface="Arial" pitchFamily="34" charset="0"/>
            </a:endParaRPr>
          </a:p>
        </p:txBody>
      </p:sp>
      <p:pic>
        <p:nvPicPr>
          <p:cNvPr id="49154" name="Рисунок 121" descr="Navigator_2"/>
          <p:cNvPicPr>
            <a:picLocks noChangeAspect="1" noChangeArrowheads="1"/>
          </p:cNvPicPr>
          <p:nvPr/>
        </p:nvPicPr>
        <p:blipFill>
          <a:blip r:embed="rId2" cstate="print"/>
          <a:srcRect/>
          <a:stretch>
            <a:fillRect/>
          </a:stretch>
        </p:blipFill>
        <p:spPr bwMode="auto">
          <a:xfrm>
            <a:off x="1115616" y="1988840"/>
            <a:ext cx="6722070" cy="4444344"/>
          </a:xfrm>
          <a:prstGeom prst="rect">
            <a:avLst/>
          </a:prstGeom>
          <a:noFill/>
          <a:ln w="9525">
            <a:noFill/>
            <a:miter lim="800000"/>
            <a:headEnd/>
            <a:tailEnd/>
          </a:ln>
        </p:spPr>
      </p:pic>
      <p:sp>
        <p:nvSpPr>
          <p:cNvPr id="9" name="TextBox 8"/>
          <p:cNvSpPr txBox="1"/>
          <p:nvPr/>
        </p:nvSpPr>
        <p:spPr>
          <a:xfrm>
            <a:off x="1187624" y="188640"/>
            <a:ext cx="7488832" cy="461665"/>
          </a:xfrm>
          <a:prstGeom prst="rect">
            <a:avLst/>
          </a:prstGeom>
          <a:noFill/>
        </p:spPr>
        <p:txBody>
          <a:bodyPr wrap="square" rtlCol="0">
            <a:spAutoFit/>
          </a:bodyPr>
          <a:lstStyle/>
          <a:p>
            <a:pPr algn="ctr"/>
            <a:r>
              <a:rPr lang="en-US" sz="2400" b="1" dirty="0" smtClean="0">
                <a:solidFill>
                  <a:srgbClr val="FFC000"/>
                </a:solidFill>
                <a:effectLst>
                  <a:outerShdw blurRad="38100" dist="38100" dir="2700000" algn="tl">
                    <a:srgbClr val="000000"/>
                  </a:outerShdw>
                </a:effectLst>
                <a:latin typeface="Arial" pitchFamily="34" charset="0"/>
                <a:ea typeface="+mj-ea"/>
                <a:cs typeface="Arial" pitchFamily="34" charset="0"/>
              </a:rPr>
              <a:t>Predictive and analytical subsystem</a:t>
            </a:r>
            <a:endParaRPr lang="ru-RU" sz="2400" b="1" dirty="0" smtClean="0">
              <a:solidFill>
                <a:srgbClr val="FFC000"/>
              </a:solidFill>
              <a:effectLst>
                <a:outerShdw blurRad="38100" dist="38100" dir="2700000" algn="tl">
                  <a:srgbClr val="000000"/>
                </a:outerShdw>
              </a:effectLst>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12</a:t>
            </a:fld>
            <a:endParaRPr lang="ru-RU" dirty="0" smtClean="0"/>
          </a:p>
        </p:txBody>
      </p:sp>
      <p:sp>
        <p:nvSpPr>
          <p:cNvPr id="88066" name="Rectangle 2"/>
          <p:cNvSpPr>
            <a:spLocks noGrp="1" noRot="1" noChangeArrowheads="1"/>
          </p:cNvSpPr>
          <p:nvPr>
            <p:ph type="title"/>
          </p:nvPr>
        </p:nvSpPr>
        <p:spPr>
          <a:xfrm>
            <a:off x="467544" y="0"/>
            <a:ext cx="8676456" cy="792162"/>
          </a:xfrm>
        </p:spPr>
        <p:txBody>
          <a:bodyPr/>
          <a:lstStyle/>
          <a:p>
            <a:pPr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en-US" sz="1800" dirty="0" smtClean="0">
                <a:latin typeface="Arial" pitchFamily="34" charset="0"/>
                <a:cs typeface="Arial" pitchFamily="34" charset="0"/>
              </a:rPr>
              <a:t> </a:t>
            </a:r>
            <a:r>
              <a:rPr lang="en-US" sz="2400" dirty="0" smtClean="0">
                <a:solidFill>
                  <a:srgbClr val="FFC000"/>
                </a:solidFill>
                <a:latin typeface="Arial" pitchFamily="34" charset="0"/>
                <a:cs typeface="Arial" pitchFamily="34" charset="0"/>
              </a:rPr>
              <a:t>Software for study of trajectories evolution of hazardous celestial bodies</a:t>
            </a:r>
            <a:endParaRPr lang="ru-RU" sz="2400" dirty="0" smtClean="0">
              <a:solidFill>
                <a:srgbClr val="FFC000"/>
              </a:solidFill>
              <a:latin typeface="Arial" pitchFamily="34" charset="0"/>
              <a:cs typeface="Arial"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7" name="TextBox 6"/>
          <p:cNvSpPr txBox="1"/>
          <p:nvPr/>
        </p:nvSpPr>
        <p:spPr>
          <a:xfrm>
            <a:off x="1043608" y="1268760"/>
            <a:ext cx="7560840" cy="646331"/>
          </a:xfrm>
          <a:prstGeom prst="rect">
            <a:avLst/>
          </a:prstGeom>
          <a:noFill/>
        </p:spPr>
        <p:txBody>
          <a:bodyPr wrap="square" rtlCol="0">
            <a:spAutoFit/>
          </a:bodyPr>
          <a:lstStyle/>
          <a:p>
            <a:r>
              <a:rPr lang="en-US" b="1" dirty="0" smtClean="0">
                <a:latin typeface="Arial" pitchFamily="34" charset="0"/>
                <a:cs typeface="Arial" pitchFamily="34" charset="0"/>
              </a:rPr>
              <a:t>Visualization window</a:t>
            </a:r>
            <a:endParaRPr lang="ru-RU" b="1" dirty="0" smtClean="0">
              <a:latin typeface="Arial" pitchFamily="34" charset="0"/>
              <a:cs typeface="Arial" pitchFamily="34" charset="0"/>
            </a:endParaRPr>
          </a:p>
          <a:p>
            <a:r>
              <a:rPr lang="en-US" b="1" dirty="0" smtClean="0">
                <a:latin typeface="Arial" pitchFamily="34" charset="0"/>
                <a:cs typeface="Arial" pitchFamily="34" charset="0"/>
              </a:rPr>
              <a:t>Chelyabinsk object’s motion animation</a:t>
            </a:r>
            <a:endParaRPr lang="ru-RU" dirty="0">
              <a:latin typeface="Arial" pitchFamily="34" charset="0"/>
              <a:cs typeface="Arial" pitchFamily="34" charset="0"/>
            </a:endParaRPr>
          </a:p>
        </p:txBody>
      </p:sp>
      <p:pic>
        <p:nvPicPr>
          <p:cNvPr id="87043" name="Picture 3" descr="C:\Users\Stanislav\YandexDisk\Скриншоты\2014-12-16 13-06-34 Скриншот экран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7" y="1916832"/>
            <a:ext cx="7056784" cy="4101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1600" y="6237312"/>
            <a:ext cx="8172400" cy="523220"/>
          </a:xfrm>
          <a:prstGeom prst="rect">
            <a:avLst/>
          </a:prstGeom>
          <a:noFill/>
        </p:spPr>
        <p:txBody>
          <a:bodyPr wrap="square" rtlCol="0">
            <a:spAutoFit/>
          </a:bodyPr>
          <a:lstStyle/>
          <a:p>
            <a:pPr>
              <a:buFontTx/>
              <a:buChar char="-"/>
            </a:pPr>
            <a:r>
              <a:rPr lang="ru-RU" sz="1400" dirty="0" smtClean="0">
                <a:latin typeface="Arial" pitchFamily="34" charset="0"/>
                <a:cs typeface="Arial" pitchFamily="34" charset="0"/>
              </a:rPr>
              <a:t> </a:t>
            </a:r>
            <a:r>
              <a:rPr lang="en-US" sz="1400" dirty="0" smtClean="0">
                <a:latin typeface="Arial" pitchFamily="34" charset="0"/>
                <a:cs typeface="Arial" pitchFamily="34" charset="0"/>
              </a:rPr>
              <a:t>green line</a:t>
            </a:r>
            <a:r>
              <a:rPr lang="ru-RU" sz="1400" dirty="0" smtClean="0">
                <a:latin typeface="Arial" pitchFamily="34" charset="0"/>
                <a:cs typeface="Arial" pitchFamily="34" charset="0"/>
              </a:rPr>
              <a:t>– </a:t>
            </a:r>
            <a:r>
              <a:rPr lang="en-US" sz="1400" dirty="0" smtClean="0">
                <a:latin typeface="Arial" pitchFamily="34" charset="0"/>
                <a:cs typeface="Arial" pitchFamily="34" charset="0"/>
              </a:rPr>
              <a:t>Earth’s trajectory</a:t>
            </a:r>
            <a:r>
              <a:rPr lang="ru-RU" sz="1400" dirty="0" smtClean="0">
                <a:latin typeface="Arial" pitchFamily="34" charset="0"/>
                <a:cs typeface="Arial" pitchFamily="34" charset="0"/>
              </a:rPr>
              <a:t>,</a:t>
            </a:r>
          </a:p>
          <a:p>
            <a:pPr>
              <a:buFontTx/>
              <a:buChar char="-"/>
            </a:pPr>
            <a:r>
              <a:rPr lang="ru-RU" sz="1400" dirty="0" smtClean="0">
                <a:latin typeface="Arial" pitchFamily="34" charset="0"/>
                <a:cs typeface="Arial" pitchFamily="34" charset="0"/>
              </a:rPr>
              <a:t> </a:t>
            </a:r>
            <a:r>
              <a:rPr lang="en-US" sz="1400" dirty="0" smtClean="0">
                <a:latin typeface="Arial" pitchFamily="34" charset="0"/>
                <a:cs typeface="Arial" pitchFamily="34" charset="0"/>
              </a:rPr>
              <a:t>red line</a:t>
            </a:r>
            <a:r>
              <a:rPr lang="ru-RU" sz="1400" dirty="0" smtClean="0">
                <a:latin typeface="Arial" pitchFamily="34" charset="0"/>
                <a:cs typeface="Arial" pitchFamily="34" charset="0"/>
              </a:rPr>
              <a:t> – </a:t>
            </a:r>
            <a:r>
              <a:rPr lang="en-US" sz="1400" dirty="0" smtClean="0">
                <a:latin typeface="Arial" pitchFamily="34" charset="0"/>
                <a:cs typeface="Arial" pitchFamily="34" charset="0"/>
              </a:rPr>
              <a:t>hazardous celestial body’s trajectory</a:t>
            </a:r>
            <a:endParaRPr lang="ru-RU" sz="14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13</a:t>
            </a:fld>
            <a:endParaRPr lang="ru-RU" dirty="0" smtClean="0"/>
          </a:p>
        </p:txBody>
      </p:sp>
      <p:sp>
        <p:nvSpPr>
          <p:cNvPr id="88066" name="Rectangle 2"/>
          <p:cNvSpPr>
            <a:spLocks noGrp="1" noRot="1" noChangeArrowheads="1"/>
          </p:cNvSpPr>
          <p:nvPr>
            <p:ph type="title"/>
          </p:nvPr>
        </p:nvSpPr>
        <p:spPr>
          <a:xfrm>
            <a:off x="467544" y="0"/>
            <a:ext cx="8676456" cy="792162"/>
          </a:xfrm>
        </p:spPr>
        <p:txBody>
          <a:bodyPr/>
          <a:lstStyle/>
          <a:p>
            <a:pPr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endParaRPr lang="ru-RU" sz="2000" dirty="0" smtClean="0">
              <a:latin typeface="Arial" pitchFamily="34" charset="0"/>
              <a:cs typeface="Arial"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7" name="TextBox 6"/>
          <p:cNvSpPr txBox="1"/>
          <p:nvPr/>
        </p:nvSpPr>
        <p:spPr>
          <a:xfrm>
            <a:off x="971600" y="1268760"/>
            <a:ext cx="7560840" cy="646331"/>
          </a:xfrm>
          <a:prstGeom prst="rect">
            <a:avLst/>
          </a:prstGeom>
          <a:noFill/>
        </p:spPr>
        <p:txBody>
          <a:bodyPr wrap="square" rtlCol="0">
            <a:spAutoFit/>
          </a:bodyPr>
          <a:lstStyle/>
          <a:p>
            <a:r>
              <a:rPr lang="en-US" b="1" dirty="0" smtClean="0">
                <a:latin typeface="Arial" pitchFamily="34" charset="0"/>
                <a:cs typeface="Arial" pitchFamily="34" charset="0"/>
              </a:rPr>
              <a:t>Trajectory and track of the Chelyabinsk object descent displaying in the visualization system</a:t>
            </a:r>
            <a:endParaRPr lang="ru-RU" b="1" dirty="0" smtClean="0">
              <a:latin typeface="Arial" pitchFamily="34" charset="0"/>
              <a:cs typeface="Arial" pitchFamily="34" charset="0"/>
            </a:endParaRPr>
          </a:p>
        </p:txBody>
      </p:sp>
      <p:pic>
        <p:nvPicPr>
          <p:cNvPr id="86019" name="Picture 3" descr="C:\Users\Stanislav\YandexDisk\Скриншоты\2014-12-16 12-48-49 Скриншот экран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7401716" cy="4302397"/>
          </a:xfrm>
          <a:prstGeom prst="rect">
            <a:avLst/>
          </a:prstGeom>
          <a:noFill/>
          <a:extLst>
            <a:ext uri="{909E8E84-426E-40DD-AFC4-6F175D3DCCD1}">
              <a14:hiddenFill xmlns:a14="http://schemas.microsoft.com/office/drawing/2010/main">
                <a:solidFill>
                  <a:srgbClr val="FFFFFF"/>
                </a:solidFill>
              </a14:hiddenFill>
            </a:ext>
          </a:extLst>
        </p:spPr>
      </p:pic>
      <p:pic>
        <p:nvPicPr>
          <p:cNvPr id="86018" name="Picture 2" descr="C:\Users\Stanislav\YandexDisk\Скриншоты\2014-12-16 12-49-57 Скриншот экран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573016"/>
            <a:ext cx="5294616" cy="30776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Rot="1" noChangeArrowheads="1"/>
          </p:cNvSpPr>
          <p:nvPr/>
        </p:nvSpPr>
        <p:spPr bwMode="auto">
          <a:xfrm>
            <a:off x="467544" y="-27384"/>
            <a:ext cx="8676456"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en-US" sz="1400" dirty="0" smtClean="0">
                <a:latin typeface="Arial" pitchFamily="34" charset="0"/>
                <a:cs typeface="Arial" pitchFamily="34" charset="0"/>
              </a:rPr>
              <a:t> </a:t>
            </a:r>
            <a:r>
              <a:rPr lang="en-US" sz="2400" b="1" dirty="0" smtClean="0">
                <a:solidFill>
                  <a:srgbClr val="FFC000"/>
                </a:solidFill>
                <a:effectLst>
                  <a:outerShdw blurRad="38100" dist="38100" dir="2700000" algn="tl">
                    <a:srgbClr val="000000"/>
                  </a:outerShdw>
                </a:effectLst>
                <a:latin typeface="Arial" pitchFamily="34" charset="0"/>
                <a:ea typeface="+mj-ea"/>
                <a:cs typeface="Arial" pitchFamily="34" charset="0"/>
              </a:rPr>
              <a:t>Software for study of trajectories evolution of hazardous celestial bodies</a:t>
            </a:r>
            <a:endParaRPr lang="ru-RU" sz="2400" b="1" dirty="0" smtClean="0">
              <a:solidFill>
                <a:srgbClr val="FFC000"/>
              </a:solidFill>
              <a:effectLst>
                <a:outerShdw blurRad="38100" dist="38100" dir="2700000" algn="tl">
                  <a:srgbClr val="000000"/>
                </a:outerShdw>
              </a:effectLst>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14</a:t>
            </a:fld>
            <a:endParaRPr lang="ru-RU" dirty="0" smtClean="0"/>
          </a:p>
        </p:txBody>
      </p:sp>
      <p:sp>
        <p:nvSpPr>
          <p:cNvPr id="88066" name="Rectangle 2"/>
          <p:cNvSpPr>
            <a:spLocks noGrp="1" noRot="1" noChangeArrowheads="1"/>
          </p:cNvSpPr>
          <p:nvPr>
            <p:ph type="title"/>
          </p:nvPr>
        </p:nvSpPr>
        <p:spPr>
          <a:xfrm>
            <a:off x="467544" y="0"/>
            <a:ext cx="8676456" cy="792162"/>
          </a:xfrm>
        </p:spPr>
        <p:txBody>
          <a:bodyPr/>
          <a:lstStyle/>
          <a:p>
            <a:pPr eaLnBrk="1" hangingPunct="1">
              <a:defRPr/>
            </a:pPr>
            <a:r>
              <a:rPr lang="ru-RU" sz="2300" dirty="0" smtClean="0">
                <a:solidFill>
                  <a:srgbClr val="FFC000"/>
                </a:solidFill>
                <a:latin typeface="Arial" pitchFamily="34" charset="0"/>
                <a:cs typeface="Arial" pitchFamily="34" charset="0"/>
              </a:rPr>
              <a:t/>
            </a:r>
            <a:br>
              <a:rPr lang="ru-RU" sz="2300" dirty="0" smtClean="0">
                <a:solidFill>
                  <a:srgbClr val="FFC000"/>
                </a:solidFill>
                <a:latin typeface="Arial" pitchFamily="34" charset="0"/>
                <a:cs typeface="Arial" pitchFamily="34" charset="0"/>
              </a:rPr>
            </a:br>
            <a:r>
              <a:rPr lang="en-US" sz="2300" dirty="0" smtClean="0">
                <a:solidFill>
                  <a:srgbClr val="FFC000"/>
                </a:solidFill>
                <a:latin typeface="Arial" pitchFamily="34" charset="0"/>
                <a:cs typeface="Arial" pitchFamily="34" charset="0"/>
              </a:rPr>
              <a:t> Estimation module of collision consequences of hazardous body with atmosphere or the Earth’s surface</a:t>
            </a:r>
            <a:br>
              <a:rPr lang="en-US" sz="2300" dirty="0" smtClean="0">
                <a:solidFill>
                  <a:srgbClr val="FFC000"/>
                </a:solidFill>
                <a:latin typeface="Arial" pitchFamily="34" charset="0"/>
                <a:cs typeface="Arial" pitchFamily="34" charset="0"/>
              </a:rPr>
            </a:br>
            <a:endParaRPr lang="ru-RU" sz="2300" dirty="0" smtClean="0">
              <a:solidFill>
                <a:srgbClr val="FFC000"/>
              </a:solidFill>
              <a:latin typeface="Arial" pitchFamily="34" charset="0"/>
              <a:cs typeface="Arial"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7" name="TextBox 6"/>
          <p:cNvSpPr txBox="1"/>
          <p:nvPr/>
        </p:nvSpPr>
        <p:spPr>
          <a:xfrm>
            <a:off x="971600" y="1268760"/>
            <a:ext cx="7560840" cy="646331"/>
          </a:xfrm>
          <a:prstGeom prst="rect">
            <a:avLst/>
          </a:prstGeom>
          <a:noFill/>
        </p:spPr>
        <p:txBody>
          <a:bodyPr wrap="square" rtlCol="0">
            <a:spAutoFit/>
          </a:bodyPr>
          <a:lstStyle/>
          <a:p>
            <a:r>
              <a:rPr lang="en-US" b="1" dirty="0" smtClean="0">
                <a:latin typeface="Arial" pitchFamily="34" charset="0"/>
                <a:cs typeface="Arial" pitchFamily="34" charset="0"/>
              </a:rPr>
              <a:t>Effects of dangerous celestial body’s interaction with an atmosphere and the Earth's surface</a:t>
            </a:r>
          </a:p>
        </p:txBody>
      </p:sp>
      <p:sp>
        <p:nvSpPr>
          <p:cNvPr id="8" name="Прямоугольник 7"/>
          <p:cNvSpPr/>
          <p:nvPr/>
        </p:nvSpPr>
        <p:spPr>
          <a:xfrm>
            <a:off x="971600" y="2216472"/>
            <a:ext cx="3816424" cy="3570208"/>
          </a:xfrm>
          <a:prstGeom prst="rect">
            <a:avLst/>
          </a:prstGeom>
        </p:spPr>
        <p:txBody>
          <a:bodyPr wrap="square">
            <a:spAutoFit/>
          </a:bodyPr>
          <a:lstStyle/>
          <a:p>
            <a:r>
              <a:rPr lang="en-US" sz="1600" b="1" dirty="0" smtClean="0">
                <a:solidFill>
                  <a:srgbClr val="FFC000"/>
                </a:solidFill>
                <a:latin typeface="Arial" pitchFamily="34" charset="0"/>
                <a:cs typeface="Arial" pitchFamily="34" charset="0"/>
              </a:rPr>
              <a:t>En route, spinning down and destruction of celestial body in the atmosphere</a:t>
            </a:r>
          </a:p>
          <a:p>
            <a:pPr marL="285750" lvl="0" indent="-285750">
              <a:buFont typeface="Arial" panose="020B0604020202020204" pitchFamily="34" charset="0"/>
              <a:buChar char="•"/>
            </a:pPr>
            <a:r>
              <a:rPr lang="en-US" sz="1600" dirty="0" smtClean="0">
                <a:latin typeface="Arial" pitchFamily="34" charset="0"/>
                <a:cs typeface="Arial" pitchFamily="34" charset="0"/>
              </a:rPr>
              <a:t>Air blast;</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Thermal radiation and fires;</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Electromagnetic disturbances</a:t>
            </a:r>
            <a:r>
              <a:rPr lang="ru-RU" sz="1600" dirty="0" smtClean="0">
                <a:latin typeface="Arial" pitchFamily="34" charset="0"/>
                <a:cs typeface="Arial" pitchFamily="34" charset="0"/>
              </a:rPr>
              <a:t>;</a:t>
            </a:r>
          </a:p>
          <a:p>
            <a:pPr marL="285750" lvl="0" indent="-285750">
              <a:buFont typeface="Arial" panose="020B0604020202020204" pitchFamily="34" charset="0"/>
              <a:buChar char="•"/>
            </a:pPr>
            <a:r>
              <a:rPr lang="en-US" sz="1600" dirty="0" smtClean="0">
                <a:latin typeface="Arial" pitchFamily="34" charset="0"/>
                <a:cs typeface="Arial" pitchFamily="34" charset="0"/>
              </a:rPr>
              <a:t>Seismic effects;</a:t>
            </a:r>
            <a:endParaRPr lang="ru-RU" sz="1600" dirty="0" smtClean="0">
              <a:latin typeface="Arial" pitchFamily="34" charset="0"/>
              <a:cs typeface="Arial" pitchFamily="34" charset="0"/>
            </a:endParaRPr>
          </a:p>
          <a:p>
            <a:pPr marL="285750" lvl="0" indent="-285750" fontAlgn="auto">
              <a:spcBef>
                <a:spcPts val="0"/>
              </a:spcBef>
              <a:spcAft>
                <a:spcPts val="0"/>
              </a:spcAft>
              <a:buFont typeface="Arial" panose="020B0604020202020204" pitchFamily="34" charset="0"/>
              <a:buChar char="•"/>
              <a:defRPr/>
            </a:pPr>
            <a:r>
              <a:rPr lang="en-US" sz="1600" dirty="0" smtClean="0">
                <a:latin typeface="Arial" pitchFamily="34" charset="0"/>
                <a:cs typeface="Arial" pitchFamily="34" charset="0"/>
              </a:rPr>
              <a:t>Plume formation.</a:t>
            </a:r>
          </a:p>
          <a:p>
            <a:pPr lvl="0" fontAlgn="auto">
              <a:spcBef>
                <a:spcPts val="0"/>
              </a:spcBef>
              <a:spcAft>
                <a:spcPts val="0"/>
              </a:spcAft>
              <a:defRPr/>
            </a:pPr>
            <a:endParaRPr lang="en-US" sz="1600" dirty="0" smtClean="0">
              <a:latin typeface="Arial" pitchFamily="34" charset="0"/>
              <a:cs typeface="Arial" pitchFamily="34" charset="0"/>
            </a:endParaRPr>
          </a:p>
          <a:p>
            <a:pPr lvl="0">
              <a:defRPr/>
            </a:pPr>
            <a:r>
              <a:rPr lang="en-US" sz="1600" b="1" dirty="0" smtClean="0">
                <a:solidFill>
                  <a:srgbClr val="FFC000"/>
                </a:solidFill>
                <a:latin typeface="Arial" pitchFamily="34" charset="0"/>
                <a:cs typeface="Arial" pitchFamily="34" charset="0"/>
              </a:rPr>
              <a:t>On reentry high-speed emissions</a:t>
            </a:r>
            <a:endParaRPr lang="ru-RU" sz="1600" b="1" dirty="0" smtClean="0">
              <a:solidFill>
                <a:srgbClr val="FFC000"/>
              </a:solidFill>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Acoustic gravitational wave;</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Electromagnetic disturbances;</a:t>
            </a:r>
          </a:p>
          <a:p>
            <a:pPr marL="285750" lvl="0" indent="-285750">
              <a:buFont typeface="Arial" panose="020B0604020202020204" pitchFamily="34" charset="0"/>
              <a:buChar char="•"/>
            </a:pPr>
            <a:r>
              <a:rPr lang="en-US" sz="1600" dirty="0" smtClean="0">
                <a:latin typeface="Arial" pitchFamily="34" charset="0"/>
                <a:cs typeface="Arial" pitchFamily="34" charset="0"/>
              </a:rPr>
              <a:t>Thermal radiation and fires.</a:t>
            </a:r>
            <a:endParaRPr lang="ru-RU" sz="1600" dirty="0" smtClean="0">
              <a:latin typeface="Arial" pitchFamily="34" charset="0"/>
              <a:cs typeface="Arial" pitchFamily="34" charset="0"/>
            </a:endParaRPr>
          </a:p>
          <a:p>
            <a:endParaRPr lang="ru-RU" dirty="0"/>
          </a:p>
        </p:txBody>
      </p:sp>
      <p:sp>
        <p:nvSpPr>
          <p:cNvPr id="9" name="TextBox 8"/>
          <p:cNvSpPr txBox="1"/>
          <p:nvPr/>
        </p:nvSpPr>
        <p:spPr>
          <a:xfrm>
            <a:off x="5292080" y="2175242"/>
            <a:ext cx="3600400" cy="4031873"/>
          </a:xfrm>
          <a:prstGeom prst="rect">
            <a:avLst/>
          </a:prstGeom>
          <a:noFill/>
        </p:spPr>
        <p:txBody>
          <a:bodyPr wrap="square" rtlCol="0">
            <a:spAutoFit/>
          </a:bodyPr>
          <a:lstStyle/>
          <a:p>
            <a:r>
              <a:rPr lang="en-US" sz="1600" b="1" dirty="0" smtClean="0">
                <a:solidFill>
                  <a:srgbClr val="FFC000"/>
                </a:solidFill>
                <a:latin typeface="Arial" pitchFamily="34" charset="0"/>
                <a:cs typeface="Arial" pitchFamily="34" charset="0"/>
              </a:rPr>
              <a:t>On surface impact and crater formation</a:t>
            </a:r>
            <a:endParaRPr lang="ru-RU" sz="1600" b="1" dirty="0" smtClean="0">
              <a:solidFill>
                <a:srgbClr val="FFC000"/>
              </a:solidFill>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Changes in relief;</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Seismic effects;</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Plume and air blast formation in the atmosphere;</a:t>
            </a:r>
            <a:endParaRPr lang="ru-RU" sz="1600" dirty="0" smtClean="0">
              <a:latin typeface="Arial" pitchFamily="34" charset="0"/>
              <a:cs typeface="Arial" pitchFamily="34" charset="0"/>
            </a:endParaRPr>
          </a:p>
          <a:p>
            <a:pPr marL="285750" indent="-285750">
              <a:buFont typeface="Arial" panose="020B0604020202020204" pitchFamily="34" charset="0"/>
              <a:buChar char="•"/>
            </a:pPr>
            <a:r>
              <a:rPr lang="en-US" sz="1600" dirty="0" smtClean="0">
                <a:latin typeface="Arial" pitchFamily="34" charset="0"/>
                <a:cs typeface="Arial" pitchFamily="34" charset="0"/>
              </a:rPr>
              <a:t>Thermal radiation and fires;</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Water emission;</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Dust emission;</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Emission of climate-active and/ or toxic gases;</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Tsunami formation;</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Electromagnetic disturbances;</a:t>
            </a:r>
          </a:p>
          <a:p>
            <a:pPr marL="285750" lvl="0" indent="-285750">
              <a:buFont typeface="Arial" panose="020B0604020202020204" pitchFamily="34" charset="0"/>
              <a:buChar char="•"/>
            </a:pPr>
            <a:r>
              <a:rPr lang="en-US" sz="1600" dirty="0" smtClean="0">
                <a:latin typeface="Arial" pitchFamily="34" charset="0"/>
                <a:cs typeface="Arial" pitchFamily="34" charset="0"/>
              </a:rPr>
              <a:t>Acoustic gravitational wave;</a:t>
            </a:r>
            <a:endParaRPr lang="ru-RU" sz="1600" dirty="0" smtClean="0">
              <a:latin typeface="Arial" pitchFamily="34" charset="0"/>
              <a:cs typeface="Arial" pitchFamily="34" charset="0"/>
            </a:endParaRPr>
          </a:p>
          <a:p>
            <a:pPr marL="285750" lvl="0" indent="-285750">
              <a:buFont typeface="Arial" panose="020B0604020202020204" pitchFamily="34" charset="0"/>
              <a:buChar char="•"/>
            </a:pPr>
            <a:r>
              <a:rPr lang="en-US" sz="1600" dirty="0" smtClean="0">
                <a:latin typeface="Arial" pitchFamily="34" charset="0"/>
                <a:cs typeface="Arial" pitchFamily="34" charset="0"/>
              </a:rPr>
              <a:t>Chemical reactions in the atmosphere.</a:t>
            </a:r>
            <a:endParaRPr lang="ru-RU" sz="16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15</a:t>
            </a:fld>
            <a:endParaRPr lang="ru-RU" dirty="0" smtClean="0"/>
          </a:p>
        </p:txBody>
      </p:sp>
      <p:pic>
        <p:nvPicPr>
          <p:cNvPr id="6" name="chic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971600" y="1988840"/>
            <a:ext cx="7398544" cy="4514850"/>
          </a:xfrm>
          <a:prstGeom prst="rect">
            <a:avLst/>
          </a:prstGeom>
        </p:spPr>
      </p:pic>
      <p:sp>
        <p:nvSpPr>
          <p:cNvPr id="8" name="TextBox 7"/>
          <p:cNvSpPr txBox="1"/>
          <p:nvPr/>
        </p:nvSpPr>
        <p:spPr>
          <a:xfrm>
            <a:off x="1043608" y="1340768"/>
            <a:ext cx="6048672" cy="430887"/>
          </a:xfrm>
          <a:prstGeom prst="rect">
            <a:avLst/>
          </a:prstGeom>
          <a:noFill/>
        </p:spPr>
        <p:txBody>
          <a:bodyPr wrap="square" rtlCol="0">
            <a:spAutoFit/>
          </a:bodyPr>
          <a:lstStyle/>
          <a:p>
            <a:r>
              <a:rPr lang="en-US" sz="2200" dirty="0" smtClean="0">
                <a:latin typeface="Arial" pitchFamily="34" charset="0"/>
                <a:cs typeface="Arial" pitchFamily="34" charset="0"/>
              </a:rPr>
              <a:t>Crater formation animation</a:t>
            </a:r>
            <a:endParaRPr lang="ru-RU" sz="2200" dirty="0">
              <a:latin typeface="Arial" pitchFamily="34" charset="0"/>
              <a:cs typeface="Arial" pitchFamily="34" charset="0"/>
            </a:endParaRPr>
          </a:p>
        </p:txBody>
      </p:sp>
      <p:sp>
        <p:nvSpPr>
          <p:cNvPr id="11" name="Rectangle 2"/>
          <p:cNvSpPr>
            <a:spLocks noGrp="1" noRot="1" noChangeArrowheads="1"/>
          </p:cNvSpPr>
          <p:nvPr>
            <p:ph type="title"/>
          </p:nvPr>
        </p:nvSpPr>
        <p:spPr>
          <a:xfrm>
            <a:off x="467544" y="-90264"/>
            <a:ext cx="8784976" cy="1143000"/>
          </a:xfrm>
        </p:spPr>
        <p:txBody>
          <a:bodyPr/>
          <a:lstStyle/>
          <a:p>
            <a:pPr eaLnBrk="1" hangingPunct="1">
              <a:defRPr/>
            </a:pPr>
            <a:r>
              <a:rPr lang="ru-RU" sz="1800" dirty="0" smtClean="0">
                <a:solidFill>
                  <a:srgbClr val="FFC000"/>
                </a:solidFill>
                <a:latin typeface="Arial" pitchFamily="34" charset="0"/>
                <a:cs typeface="Arial" pitchFamily="34" charset="0"/>
              </a:rPr>
              <a:t/>
            </a:r>
            <a:br>
              <a:rPr lang="ru-RU" sz="1800" dirty="0" smtClean="0">
                <a:solidFill>
                  <a:srgbClr val="FFC000"/>
                </a:solidFill>
                <a:latin typeface="Arial" pitchFamily="34" charset="0"/>
                <a:cs typeface="Arial" pitchFamily="34" charset="0"/>
              </a:rPr>
            </a:br>
            <a:r>
              <a:rPr lang="en-US" sz="1800" dirty="0" smtClean="0">
                <a:solidFill>
                  <a:srgbClr val="FFC000"/>
                </a:solidFill>
                <a:latin typeface="Arial" pitchFamily="34" charset="0"/>
                <a:cs typeface="Arial" pitchFamily="34" charset="0"/>
              </a:rPr>
              <a:t> </a:t>
            </a:r>
            <a:r>
              <a:rPr lang="en-US" sz="2300" dirty="0" smtClean="0">
                <a:solidFill>
                  <a:srgbClr val="FFC000"/>
                </a:solidFill>
                <a:latin typeface="Arial" pitchFamily="34" charset="0"/>
                <a:cs typeface="Arial" pitchFamily="34" charset="0"/>
              </a:rPr>
              <a:t>Estimation module of collision consequences of hazardous body with atmosphere or the Earth’s surface</a:t>
            </a:r>
            <a:br>
              <a:rPr lang="en-US" sz="2300" dirty="0" smtClean="0">
                <a:solidFill>
                  <a:srgbClr val="FFC000"/>
                </a:solidFill>
                <a:latin typeface="Arial" pitchFamily="34" charset="0"/>
                <a:cs typeface="Arial" pitchFamily="34" charset="0"/>
              </a:rPr>
            </a:br>
            <a:endParaRPr lang="ru-RU" sz="2300" dirty="0" smtClean="0">
              <a:solidFill>
                <a:srgbClr val="FFC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000">
        <p14:reveal/>
      </p:transition>
    </mc:Choice>
    <mc:Fallback xmlns="">
      <p:transition spd="slow"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16</a:t>
            </a:fld>
            <a:endParaRPr lang="ru-RU" dirty="0" smtClean="0"/>
          </a:p>
        </p:txBody>
      </p:sp>
      <p:sp>
        <p:nvSpPr>
          <p:cNvPr id="88066" name="Rectangle 2"/>
          <p:cNvSpPr>
            <a:spLocks noGrp="1" noRot="1" noChangeArrowheads="1"/>
          </p:cNvSpPr>
          <p:nvPr>
            <p:ph type="title"/>
          </p:nvPr>
        </p:nvSpPr>
        <p:spPr>
          <a:xfrm>
            <a:off x="395536" y="116632"/>
            <a:ext cx="8676456" cy="792162"/>
          </a:xfrm>
        </p:spPr>
        <p:txBody>
          <a:bodyPr/>
          <a:lstStyle/>
          <a:p>
            <a:pPr eaLnBrk="1" hangingPunct="1">
              <a:defRPr/>
            </a:pPr>
            <a:r>
              <a:rPr lang="ru-RU" sz="2300" dirty="0" smtClean="0">
                <a:solidFill>
                  <a:srgbClr val="FFC000"/>
                </a:solidFill>
                <a:latin typeface="Arial" pitchFamily="34" charset="0"/>
                <a:cs typeface="Arial" pitchFamily="34" charset="0"/>
              </a:rPr>
              <a:t/>
            </a:r>
            <a:br>
              <a:rPr lang="ru-RU" sz="2300" dirty="0" smtClean="0">
                <a:solidFill>
                  <a:srgbClr val="FFC000"/>
                </a:solidFill>
                <a:latin typeface="Arial" pitchFamily="34" charset="0"/>
                <a:cs typeface="Arial" pitchFamily="34" charset="0"/>
              </a:rPr>
            </a:br>
            <a:r>
              <a:rPr lang="en-US" sz="2300" dirty="0" smtClean="0">
                <a:solidFill>
                  <a:srgbClr val="FFC000"/>
                </a:solidFill>
                <a:latin typeface="Arial" pitchFamily="34" charset="0"/>
                <a:cs typeface="Arial" pitchFamily="34" charset="0"/>
              </a:rPr>
              <a:t> Estimation module of collision consequences of hazardous body with atmosphere or the Earth’s surface</a:t>
            </a:r>
            <a:br>
              <a:rPr lang="en-US" sz="2300" dirty="0" smtClean="0">
                <a:solidFill>
                  <a:srgbClr val="FFC000"/>
                </a:solidFill>
                <a:latin typeface="Arial" pitchFamily="34" charset="0"/>
                <a:cs typeface="Arial" pitchFamily="34" charset="0"/>
              </a:rPr>
            </a:br>
            <a:endParaRPr lang="ru-RU" sz="2300" dirty="0" smtClean="0">
              <a:solidFill>
                <a:srgbClr val="FFC000"/>
              </a:solidFill>
              <a:latin typeface="Arial" pitchFamily="34" charset="0"/>
              <a:cs typeface="Arial" pitchFamily="34" charset="0"/>
            </a:endParaRPr>
          </a:p>
        </p:txBody>
      </p:sp>
      <p:sp>
        <p:nvSpPr>
          <p:cNvPr id="9" name="TextBox 8"/>
          <p:cNvSpPr txBox="1"/>
          <p:nvPr/>
        </p:nvSpPr>
        <p:spPr>
          <a:xfrm>
            <a:off x="5004048" y="1988840"/>
            <a:ext cx="3888432" cy="4031873"/>
          </a:xfrm>
          <a:prstGeom prst="rect">
            <a:avLst/>
          </a:prstGeom>
          <a:noFill/>
        </p:spPr>
        <p:txBody>
          <a:bodyPr wrap="square" rtlCol="0">
            <a:spAutoFit/>
          </a:bodyPr>
          <a:lstStyle/>
          <a:p>
            <a:pPr indent="457200" algn="just">
              <a:tabLst>
                <a:tab pos="360363" algn="l"/>
              </a:tabLst>
            </a:pPr>
            <a:r>
              <a:rPr lang="en-US" sz="1600" dirty="0" smtClean="0">
                <a:latin typeface="Arial" pitchFamily="34" charset="0"/>
                <a:ea typeface="Times New Roman" pitchFamily="18" charset="0"/>
                <a:cs typeface="Arial" pitchFamily="34" charset="0"/>
              </a:rPr>
              <a:t>Typical event sequences </a:t>
            </a:r>
          </a:p>
          <a:p>
            <a:pPr indent="457200" algn="just">
              <a:tabLst>
                <a:tab pos="360363" algn="l"/>
              </a:tabLst>
            </a:pPr>
            <a:endParaRPr lang="en-US" sz="1600" dirty="0" smtClean="0">
              <a:latin typeface="Arial" pitchFamily="34" charset="0"/>
              <a:ea typeface="Times New Roman" pitchFamily="18" charset="0"/>
              <a:cs typeface="Arial" pitchFamily="34" charset="0"/>
            </a:endParaRPr>
          </a:p>
          <a:p>
            <a:pPr indent="457200" algn="just">
              <a:buFontTx/>
              <a:buChar char="-"/>
              <a:tabLst>
                <a:tab pos="360363" algn="l"/>
              </a:tabLst>
            </a:pPr>
            <a:r>
              <a:rPr lang="en-US" sz="1600" dirty="0" smtClean="0">
                <a:latin typeface="Arial" pitchFamily="34" charset="0"/>
                <a:ea typeface="Times New Roman" pitchFamily="18" charset="0"/>
                <a:cs typeface="Arial" pitchFamily="34" charset="0"/>
              </a:rPr>
              <a:t>The descent body starts to evaporate, than deforms and breaks into fragments;</a:t>
            </a:r>
          </a:p>
          <a:p>
            <a:pPr indent="457200" algn="just">
              <a:buFontTx/>
              <a:buChar char="-"/>
              <a:tabLst>
                <a:tab pos="360363" algn="l"/>
              </a:tabLst>
            </a:pPr>
            <a:r>
              <a:rPr lang="ru-RU" sz="1600" dirty="0" smtClean="0">
                <a:latin typeface="Arial" pitchFamily="34" charset="0"/>
                <a:ea typeface="Times New Roman" pitchFamily="18" charset="0"/>
                <a:cs typeface="Arial" pitchFamily="34" charset="0"/>
              </a:rPr>
              <a:t> </a:t>
            </a:r>
            <a:r>
              <a:rPr lang="en-US" sz="1600" dirty="0" smtClean="0">
                <a:latin typeface="Arial" pitchFamily="34" charset="0"/>
                <a:ea typeface="Times New Roman" pitchFamily="18" charset="0"/>
                <a:cs typeface="Arial" pitchFamily="34" charset="0"/>
              </a:rPr>
              <a:t>After fragments evaporation a mud jet forms consisting of vapor and heated due to shock wave air;</a:t>
            </a:r>
          </a:p>
          <a:p>
            <a:pPr indent="457200" algn="just">
              <a:buFontTx/>
              <a:buChar char="-"/>
              <a:tabLst>
                <a:tab pos="360363" algn="l"/>
              </a:tabLst>
            </a:pPr>
            <a:r>
              <a:rPr lang="en-US" sz="1600" dirty="0" smtClean="0">
                <a:latin typeface="Arial" pitchFamily="34" charset="0"/>
                <a:ea typeface="Times New Roman" pitchFamily="18" charset="0"/>
                <a:cs typeface="Arial" pitchFamily="34" charset="0"/>
              </a:rPr>
              <a:t>A highly-speed jet continuous its motion along the trajectory with a speed close to initial meteoroid speed;</a:t>
            </a:r>
            <a:endParaRPr lang="ru-RU" sz="1600" dirty="0" smtClean="0">
              <a:latin typeface="Arial" pitchFamily="34" charset="0"/>
              <a:ea typeface="Times New Roman" pitchFamily="18" charset="0"/>
              <a:cs typeface="Arial" pitchFamily="34" charset="0"/>
            </a:endParaRPr>
          </a:p>
          <a:p>
            <a:pPr indent="457200" algn="just">
              <a:buFontTx/>
              <a:buChar char="-"/>
              <a:tabLst>
                <a:tab pos="360363" algn="l"/>
              </a:tabLst>
            </a:pPr>
            <a:r>
              <a:rPr lang="en-US" sz="1600" dirty="0" smtClean="0">
                <a:latin typeface="Arial" pitchFamily="34" charset="0"/>
                <a:ea typeface="Times New Roman" pitchFamily="18" charset="0"/>
                <a:cs typeface="Arial" pitchFamily="34" charset="0"/>
              </a:rPr>
              <a:t>A jet spins down and expands forming a wide cloud of heated and low density gas;</a:t>
            </a:r>
            <a:endParaRPr lang="ru-RU" sz="1600" dirty="0" smtClean="0">
              <a:latin typeface="Arial" pitchFamily="34" charset="0"/>
              <a:ea typeface="Times New Roman" pitchFamily="18" charset="0"/>
              <a:cs typeface="Arial" pitchFamily="34" charset="0"/>
            </a:endParaRPr>
          </a:p>
          <a:p>
            <a:pPr indent="457200" algn="just">
              <a:buFontTx/>
              <a:buChar char="-"/>
              <a:tabLst>
                <a:tab pos="360363" algn="l"/>
              </a:tabLst>
            </a:pPr>
            <a:r>
              <a:rPr lang="en-US" sz="1600" dirty="0" smtClean="0">
                <a:latin typeface="Arial" pitchFamily="34" charset="0"/>
                <a:ea typeface="Times New Roman" pitchFamily="18" charset="0"/>
                <a:cs typeface="Arial" pitchFamily="34" charset="0"/>
              </a:rPr>
              <a:t>A cloud starts to rise up forming an atmospheric plume. </a:t>
            </a:r>
            <a:endParaRPr lang="ru-RU" sz="1600" dirty="0">
              <a:latin typeface="Arial" pitchFamily="34" charset="0"/>
              <a:cs typeface="Arial" pitchFamily="34" charset="0"/>
            </a:endParaRPr>
          </a:p>
        </p:txBody>
      </p:sp>
      <p:sp>
        <p:nvSpPr>
          <p:cNvPr id="11" name="Rectangle 2"/>
          <p:cNvSpPr txBox="1">
            <a:spLocks noRot="1" noChangeArrowheads="1"/>
          </p:cNvSpPr>
          <p:nvPr/>
        </p:nvSpPr>
        <p:spPr bwMode="auto">
          <a:xfrm>
            <a:off x="683568" y="-171400"/>
            <a:ext cx="8676456"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t/>
            </a:r>
            <a:b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br>
            <a:endParaRPr kumimoji="0" lang="ru-RU" sz="23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pic>
        <p:nvPicPr>
          <p:cNvPr id="10" name="Рисунок 9" descr="fig2"/>
          <p:cNvPicPr>
            <a:picLocks noChangeAspect="1" noChangeArrowheads="1"/>
          </p:cNvPicPr>
          <p:nvPr/>
        </p:nvPicPr>
        <p:blipFill>
          <a:blip r:embed="rId2" cstate="print"/>
          <a:srcRect/>
          <a:stretch>
            <a:fillRect/>
          </a:stretch>
        </p:blipFill>
        <p:spPr bwMode="auto">
          <a:xfrm>
            <a:off x="323528" y="2983695"/>
            <a:ext cx="4582652" cy="2534603"/>
          </a:xfrm>
          <a:prstGeom prst="rect">
            <a:avLst/>
          </a:prstGeom>
          <a:noFill/>
          <a:ln w="9525">
            <a:noFill/>
            <a:miter lim="800000"/>
            <a:headEnd/>
            <a:tailEnd/>
          </a:ln>
        </p:spPr>
      </p:pic>
      <p:sp>
        <p:nvSpPr>
          <p:cNvPr id="12" name="TextBox 11"/>
          <p:cNvSpPr txBox="1"/>
          <p:nvPr/>
        </p:nvSpPr>
        <p:spPr>
          <a:xfrm>
            <a:off x="539552" y="1556792"/>
            <a:ext cx="4320480" cy="584775"/>
          </a:xfrm>
          <a:prstGeom prst="rect">
            <a:avLst/>
          </a:prstGeom>
          <a:noFill/>
        </p:spPr>
        <p:txBody>
          <a:bodyPr wrap="square" rtlCol="0">
            <a:spAutoFit/>
          </a:bodyPr>
          <a:lstStyle/>
          <a:p>
            <a:pPr>
              <a:tabLst>
                <a:tab pos="0" algn="l"/>
              </a:tabLst>
            </a:pPr>
            <a:r>
              <a:rPr lang="en-US" sz="1600" dirty="0" smtClean="0">
                <a:solidFill>
                  <a:srgbClr val="FFC000"/>
                </a:solidFill>
                <a:latin typeface="Arial" pitchFamily="34" charset="0"/>
                <a:ea typeface="Times New Roman" pitchFamily="18" charset="0"/>
                <a:cs typeface="Arial" pitchFamily="34" charset="0"/>
              </a:rPr>
              <a:t>Dying  </a:t>
            </a:r>
            <a:r>
              <a:rPr lang="en-US" sz="1600" dirty="0" err="1" smtClean="0">
                <a:solidFill>
                  <a:srgbClr val="FFC000"/>
                </a:solidFill>
                <a:latin typeface="Arial" pitchFamily="34" charset="0"/>
                <a:ea typeface="Times New Roman" pitchFamily="18" charset="0"/>
                <a:cs typeface="Arial" pitchFamily="34" charset="0"/>
              </a:rPr>
              <a:t>cometary</a:t>
            </a:r>
            <a:r>
              <a:rPr lang="en-US" sz="1600" dirty="0" smtClean="0">
                <a:solidFill>
                  <a:srgbClr val="FFC000"/>
                </a:solidFill>
                <a:latin typeface="Arial" pitchFamily="34" charset="0"/>
                <a:ea typeface="Times New Roman" pitchFamily="18" charset="0"/>
                <a:cs typeface="Arial" pitchFamily="34" charset="0"/>
              </a:rPr>
              <a:t> origin meteoroid </a:t>
            </a:r>
            <a:r>
              <a:rPr lang="ru-RU" sz="1600" dirty="0" smtClean="0">
                <a:solidFill>
                  <a:srgbClr val="FFC000"/>
                </a:solidFill>
                <a:latin typeface="Arial" pitchFamily="34" charset="0"/>
                <a:ea typeface="Times New Roman" pitchFamily="18" charset="0"/>
                <a:cs typeface="Arial" pitchFamily="34" charset="0"/>
              </a:rPr>
              <a:t>		(</a:t>
            </a:r>
            <a:r>
              <a:rPr lang="el-GR" sz="1600" dirty="0" smtClean="0">
                <a:solidFill>
                  <a:srgbClr val="FFC000"/>
                </a:solidFill>
                <a:latin typeface="Arial" pitchFamily="34" charset="0"/>
                <a:ea typeface="Times New Roman" pitchFamily="18" charset="0"/>
                <a:cs typeface="Arial" pitchFamily="34" charset="0"/>
              </a:rPr>
              <a:t>ϱ</a:t>
            </a:r>
            <a:r>
              <a:rPr lang="en-US" sz="1600" dirty="0" smtClean="0">
                <a:solidFill>
                  <a:srgbClr val="FFC000"/>
                </a:solidFill>
                <a:latin typeface="Arial" pitchFamily="34" charset="0"/>
                <a:ea typeface="Times New Roman" pitchFamily="18" charset="0"/>
                <a:cs typeface="Arial" pitchFamily="34" charset="0"/>
              </a:rPr>
              <a:t>~</a:t>
            </a:r>
            <a:r>
              <a:rPr lang="ru-RU" sz="1600" dirty="0" smtClean="0">
                <a:solidFill>
                  <a:srgbClr val="FFC000"/>
                </a:solidFill>
                <a:latin typeface="Arial" pitchFamily="34" charset="0"/>
                <a:ea typeface="Times New Roman" pitchFamily="18" charset="0"/>
                <a:cs typeface="Arial" pitchFamily="34" charset="0"/>
              </a:rPr>
              <a:t>0.9 </a:t>
            </a:r>
            <a:r>
              <a:rPr lang="en-US" sz="1600" dirty="0" smtClean="0">
                <a:solidFill>
                  <a:srgbClr val="FFC000"/>
                </a:solidFill>
                <a:latin typeface="Arial" pitchFamily="34" charset="0"/>
                <a:ea typeface="Times New Roman" pitchFamily="18" charset="0"/>
                <a:cs typeface="Arial" pitchFamily="34" charset="0"/>
              </a:rPr>
              <a:t>g</a:t>
            </a:r>
            <a:r>
              <a:rPr lang="ru-RU" sz="1600" dirty="0" smtClean="0">
                <a:solidFill>
                  <a:srgbClr val="FFC000"/>
                </a:solidFill>
                <a:latin typeface="Arial" pitchFamily="34" charset="0"/>
                <a:ea typeface="Times New Roman" pitchFamily="18" charset="0"/>
                <a:cs typeface="Arial" pitchFamily="34" charset="0"/>
              </a:rPr>
              <a:t>/</a:t>
            </a:r>
            <a:r>
              <a:rPr lang="en-US" sz="1600" dirty="0" err="1" smtClean="0">
                <a:solidFill>
                  <a:srgbClr val="FFC000"/>
                </a:solidFill>
                <a:latin typeface="Arial" pitchFamily="34" charset="0"/>
                <a:ea typeface="Times New Roman" pitchFamily="18" charset="0"/>
                <a:cs typeface="Arial" pitchFamily="34" charset="0"/>
              </a:rPr>
              <a:t>sm</a:t>
            </a:r>
            <a:r>
              <a:rPr lang="ru-RU" sz="1600" baseline="30000" dirty="0" smtClean="0">
                <a:solidFill>
                  <a:srgbClr val="FFC000"/>
                </a:solidFill>
                <a:latin typeface="Arial" pitchFamily="34" charset="0"/>
                <a:ea typeface="Times New Roman" pitchFamily="18" charset="0"/>
                <a:cs typeface="Arial" pitchFamily="34" charset="0"/>
              </a:rPr>
              <a:t>3</a:t>
            </a:r>
            <a:r>
              <a:rPr lang="ru-RU" sz="1600" dirty="0" smtClean="0">
                <a:solidFill>
                  <a:srgbClr val="FFC000"/>
                </a:solidFill>
                <a:latin typeface="Arial" pitchFamily="34" charset="0"/>
                <a:ea typeface="Times New Roman" pitchFamily="18" charset="0"/>
                <a:cs typeface="Arial" pitchFamily="34" charset="0"/>
              </a:rPr>
              <a:t>, </a:t>
            </a:r>
            <a:r>
              <a:rPr lang="en-US" sz="1600" dirty="0" smtClean="0">
                <a:solidFill>
                  <a:srgbClr val="FFC000"/>
                </a:solidFill>
                <a:latin typeface="Arial" pitchFamily="34" charset="0"/>
                <a:ea typeface="Times New Roman" pitchFamily="18" charset="0"/>
                <a:cs typeface="Arial" pitchFamily="34" charset="0"/>
              </a:rPr>
              <a:t>D~</a:t>
            </a:r>
            <a:r>
              <a:rPr lang="ru-RU" sz="1600" dirty="0" smtClean="0">
                <a:solidFill>
                  <a:srgbClr val="FFC000"/>
                </a:solidFill>
                <a:latin typeface="Arial" pitchFamily="34" charset="0"/>
                <a:ea typeface="Times New Roman" pitchFamily="18" charset="0"/>
                <a:cs typeface="Arial" pitchFamily="34" charset="0"/>
              </a:rPr>
              <a:t>100</a:t>
            </a:r>
            <a:r>
              <a:rPr lang="en-US" sz="1600" dirty="0" smtClean="0">
                <a:solidFill>
                  <a:srgbClr val="FFC000"/>
                </a:solidFill>
                <a:latin typeface="Arial" pitchFamily="34" charset="0"/>
                <a:ea typeface="Times New Roman" pitchFamily="18" charset="0"/>
                <a:cs typeface="Arial" pitchFamily="34" charset="0"/>
              </a:rPr>
              <a:t>m, V~</a:t>
            </a:r>
            <a:r>
              <a:rPr lang="ru-RU" sz="1600" dirty="0" smtClean="0">
                <a:solidFill>
                  <a:srgbClr val="FFC000"/>
                </a:solidFill>
                <a:latin typeface="Arial" pitchFamily="34" charset="0"/>
                <a:ea typeface="Times New Roman" pitchFamily="18" charset="0"/>
                <a:cs typeface="Arial" pitchFamily="34" charset="0"/>
              </a:rPr>
              <a:t>50 </a:t>
            </a:r>
            <a:r>
              <a:rPr lang="en-US" sz="1600" dirty="0" smtClean="0">
                <a:solidFill>
                  <a:srgbClr val="FFC000"/>
                </a:solidFill>
                <a:latin typeface="Arial" pitchFamily="34" charset="0"/>
                <a:ea typeface="Times New Roman" pitchFamily="18" charset="0"/>
                <a:cs typeface="Arial" pitchFamily="34" charset="0"/>
              </a:rPr>
              <a:t>km</a:t>
            </a:r>
            <a:r>
              <a:rPr lang="ru-RU" sz="1600" dirty="0" smtClean="0">
                <a:solidFill>
                  <a:srgbClr val="FFC000"/>
                </a:solidFill>
                <a:latin typeface="Arial" pitchFamily="34" charset="0"/>
                <a:ea typeface="Times New Roman" pitchFamily="18" charset="0"/>
                <a:cs typeface="Arial" pitchFamily="34" charset="0"/>
              </a:rPr>
              <a:t>/</a:t>
            </a:r>
            <a:r>
              <a:rPr lang="en-US" sz="1600" dirty="0" smtClean="0">
                <a:solidFill>
                  <a:srgbClr val="FFC000"/>
                </a:solidFill>
                <a:latin typeface="Arial" pitchFamily="34" charset="0"/>
                <a:ea typeface="Times New Roman" pitchFamily="18" charset="0"/>
                <a:cs typeface="Arial" pitchFamily="34" charset="0"/>
              </a:rPr>
              <a:t>s)</a:t>
            </a: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17</a:t>
            </a:fld>
            <a:endParaRPr lang="ru-RU" dirty="0" smtClean="0"/>
          </a:p>
        </p:txBody>
      </p:sp>
      <p:sp>
        <p:nvSpPr>
          <p:cNvPr id="88066" name="Rectangle 2"/>
          <p:cNvSpPr>
            <a:spLocks noGrp="1" noRot="1" noChangeArrowheads="1"/>
          </p:cNvSpPr>
          <p:nvPr>
            <p:ph type="title"/>
          </p:nvPr>
        </p:nvSpPr>
        <p:spPr>
          <a:xfrm>
            <a:off x="467544" y="1268760"/>
            <a:ext cx="8676456" cy="648072"/>
          </a:xfrm>
        </p:spPr>
        <p:txBody>
          <a:bodyPr/>
          <a:lstStyle/>
          <a:p>
            <a:pPr algn="l"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2400" dirty="0" smtClean="0">
                <a:latin typeface="Arial" pitchFamily="34" charset="0"/>
                <a:cs typeface="Arial" pitchFamily="34" charset="0"/>
              </a:rPr>
              <a:t/>
            </a:r>
            <a:br>
              <a:rPr lang="ru-RU" sz="2400" dirty="0" smtClean="0">
                <a:latin typeface="Arial" pitchFamily="34" charset="0"/>
                <a:cs typeface="Arial" pitchFamily="34" charset="0"/>
              </a:rPr>
            </a:br>
            <a:r>
              <a:rPr lang="en-US" sz="2000" dirty="0" smtClean="0">
                <a:solidFill>
                  <a:schemeClr val="tx1"/>
                </a:solidFill>
                <a:latin typeface="Arial" pitchFamily="34" charset="0"/>
                <a:cs typeface="Arial" pitchFamily="34" charset="0"/>
              </a:rPr>
              <a:t>Possible impact scenario depending on size/ material and trajectory’s angle </a:t>
            </a:r>
            <a:r>
              <a:rPr lang="en-AU" sz="2000" dirty="0" smtClean="0">
                <a:solidFill>
                  <a:schemeClr val="tx1"/>
                </a:solidFill>
                <a:latin typeface="Arial" pitchFamily="34" charset="0"/>
                <a:cs typeface="Arial" pitchFamily="34" charset="0"/>
                <a:sym typeface="Symbol" pitchFamily="18" charset="2"/>
              </a:rPr>
              <a:t></a:t>
            </a:r>
            <a:r>
              <a:rPr lang="ru-RU" sz="2000" dirty="0" smtClean="0">
                <a:solidFill>
                  <a:schemeClr val="tx1"/>
                </a:solidFill>
                <a:latin typeface="Arial" pitchFamily="34" charset="0"/>
                <a:cs typeface="Arial" pitchFamily="34" charset="0"/>
                <a:sym typeface="Symbol" pitchFamily="18" charset="2"/>
              </a:rPr>
              <a:t> :</a:t>
            </a:r>
            <a:r>
              <a:rPr lang="ru-RU" sz="2000" i="1" dirty="0" smtClean="0">
                <a:latin typeface="Arial" pitchFamily="34" charset="0"/>
                <a:cs typeface="Arial" pitchFamily="34" charset="0"/>
              </a:rPr>
              <a:t/>
            </a:r>
            <a:br>
              <a:rPr lang="ru-RU" sz="2000" i="1" dirty="0" smtClean="0">
                <a:latin typeface="Arial" pitchFamily="34" charset="0"/>
                <a:cs typeface="Arial" pitchFamily="34" charset="0"/>
              </a:rPr>
            </a:br>
            <a:r>
              <a:rPr lang="en-US" sz="2000" dirty="0" smtClean="0">
                <a:solidFill>
                  <a:srgbClr val="FF3399"/>
                </a:solidFill>
              </a:rPr>
              <a:t/>
            </a:r>
            <a:br>
              <a:rPr lang="en-US" sz="2000" dirty="0" smtClean="0">
                <a:solidFill>
                  <a:srgbClr val="FF3399"/>
                </a:solidFill>
              </a:rPr>
            </a:br>
            <a:r>
              <a:rPr lang="ru-RU" sz="2000" dirty="0" smtClean="0"/>
              <a:t/>
            </a:r>
            <a:br>
              <a:rPr lang="ru-RU" sz="2000" dirty="0" smtClean="0"/>
            </a:br>
            <a:endParaRPr lang="ru-RU" sz="2000" dirty="0" smtClean="0">
              <a:latin typeface="Arial" pitchFamily="34" charset="0"/>
              <a:cs typeface="Arial" pitchFamily="34" charset="0"/>
            </a:endParaRPr>
          </a:p>
        </p:txBody>
      </p:sp>
      <p:sp>
        <p:nvSpPr>
          <p:cNvPr id="9" name="TextBox 8"/>
          <p:cNvSpPr txBox="1"/>
          <p:nvPr/>
        </p:nvSpPr>
        <p:spPr>
          <a:xfrm>
            <a:off x="1043608" y="1988840"/>
            <a:ext cx="7848872" cy="307777"/>
          </a:xfrm>
          <a:prstGeom prst="rect">
            <a:avLst/>
          </a:prstGeom>
          <a:noFill/>
        </p:spPr>
        <p:txBody>
          <a:bodyPr wrap="square" rtlCol="0">
            <a:spAutoFit/>
          </a:bodyPr>
          <a:lstStyle/>
          <a:p>
            <a:pPr lvl="0" algn="just"/>
            <a:endParaRPr lang="ru-RU" sz="1400" dirty="0">
              <a:latin typeface="Arial" pitchFamily="34" charset="0"/>
              <a:cs typeface="Arial" pitchFamily="34" charset="0"/>
            </a:endParaRPr>
          </a:p>
        </p:txBody>
      </p:sp>
      <p:graphicFrame>
        <p:nvGraphicFramePr>
          <p:cNvPr id="54274" name="Object 4"/>
          <p:cNvGraphicFramePr>
            <a:graphicFrameLocks noChangeAspect="1"/>
          </p:cNvGraphicFramePr>
          <p:nvPr/>
        </p:nvGraphicFramePr>
        <p:xfrm>
          <a:off x="1259632" y="1916832"/>
          <a:ext cx="6696744" cy="2919578"/>
        </p:xfrm>
        <a:graphic>
          <a:graphicData uri="http://schemas.openxmlformats.org/presentationml/2006/ole">
            <mc:AlternateContent xmlns:mc="http://schemas.openxmlformats.org/markup-compatibility/2006">
              <mc:Choice xmlns:v="urn:schemas-microsoft-com:vml" Requires="v">
                <p:oleObj spid="_x0000_s54291" name="Plot" r:id="rId4" imgW="13444423" imgH="6309360" progId="">
                  <p:embed/>
                </p:oleObj>
              </mc:Choice>
              <mc:Fallback>
                <p:oleObj name="Plot" r:id="rId4" imgW="13444423" imgH="630936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916832"/>
                        <a:ext cx="6696744" cy="291957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467544" y="4725144"/>
            <a:ext cx="8496944" cy="2191369"/>
          </a:xfrm>
          <a:prstGeom prst="rect">
            <a:avLst/>
          </a:prstGeom>
          <a:noFill/>
        </p:spPr>
        <p:txBody>
          <a:bodyPr wrap="square" rtlCol="0">
            <a:spAutoFit/>
          </a:bodyPr>
          <a:lstStyle/>
          <a:p>
            <a:pPr eaLnBrk="0" hangingPunct="0">
              <a:lnSpc>
                <a:spcPct val="110000"/>
              </a:lnSpc>
              <a:defRPr/>
            </a:pPr>
            <a:endParaRPr lang="en-AU" sz="1200" i="1" dirty="0" smtClean="0">
              <a:latin typeface="Arial" pitchFamily="34" charset="0"/>
              <a:cs typeface="Arial" pitchFamily="34" charset="0"/>
            </a:endParaRPr>
          </a:p>
          <a:p>
            <a:pPr eaLnBrk="0" hangingPunct="0">
              <a:lnSpc>
                <a:spcPct val="110000"/>
              </a:lnSpc>
              <a:defRPr/>
            </a:pPr>
            <a:r>
              <a:rPr lang="en-US" sz="1400" dirty="0" smtClean="0">
                <a:latin typeface="Arial" pitchFamily="34" charset="0"/>
                <a:cs typeface="Arial" pitchFamily="34" charset="0"/>
              </a:rPr>
              <a:t>Solid comet’s parts </a:t>
            </a:r>
            <a:r>
              <a:rPr lang="ru-RU" sz="1400" dirty="0" smtClean="0">
                <a:latin typeface="Arial" pitchFamily="34" charset="0"/>
                <a:cs typeface="Arial" pitchFamily="34" charset="0"/>
              </a:rPr>
              <a:t>(</a:t>
            </a:r>
            <a:r>
              <a:rPr lang="en-AU" sz="1400" dirty="0" smtClean="0">
                <a:latin typeface="Arial" pitchFamily="34" charset="0"/>
                <a:cs typeface="Arial" pitchFamily="34" charset="0"/>
              </a:rPr>
              <a:t>D&gt;100 </a:t>
            </a:r>
            <a:r>
              <a:rPr lang="ru-RU" sz="1400" dirty="0" smtClean="0">
                <a:latin typeface="Arial" pitchFamily="34" charset="0"/>
                <a:cs typeface="Arial" pitchFamily="34" charset="0"/>
              </a:rPr>
              <a:t>м)</a:t>
            </a:r>
            <a:r>
              <a:rPr lang="en-AU" sz="1400" dirty="0" smtClean="0">
                <a:latin typeface="Arial" pitchFamily="34" charset="0"/>
                <a:cs typeface="Arial" pitchFamily="34" charset="0"/>
              </a:rPr>
              <a:t> </a:t>
            </a:r>
            <a:r>
              <a:rPr lang="ru-RU" sz="1400" dirty="0" smtClean="0">
                <a:latin typeface="Arial" pitchFamily="34" charset="0"/>
                <a:cs typeface="Arial" pitchFamily="34" charset="0"/>
              </a:rPr>
              <a:t> </a:t>
            </a:r>
            <a:r>
              <a:rPr lang="en-US" sz="1400" dirty="0" smtClean="0">
                <a:latin typeface="Arial" pitchFamily="34" charset="0"/>
                <a:cs typeface="Arial" pitchFamily="34" charset="0"/>
              </a:rPr>
              <a:t>could reach the Earth when</a:t>
            </a:r>
            <a:r>
              <a:rPr lang="ru-RU" sz="1400" dirty="0" smtClean="0">
                <a:latin typeface="Arial" pitchFamily="34" charset="0"/>
                <a:cs typeface="Arial" pitchFamily="34" charset="0"/>
              </a:rPr>
              <a:t> </a:t>
            </a:r>
            <a:r>
              <a:rPr lang="en-AU" sz="1400" dirty="0" smtClean="0">
                <a:latin typeface="Arial" pitchFamily="34" charset="0"/>
                <a:cs typeface="Arial" pitchFamily="34" charset="0"/>
                <a:sym typeface="Symbol" pitchFamily="18" charset="2"/>
              </a:rPr>
              <a:t></a:t>
            </a:r>
            <a:r>
              <a:rPr lang="en-AU" sz="1400" dirty="0" smtClean="0">
                <a:latin typeface="Arial" pitchFamily="34" charset="0"/>
                <a:cs typeface="Arial" pitchFamily="34" charset="0"/>
              </a:rPr>
              <a:t> ~</a:t>
            </a:r>
            <a:r>
              <a:rPr lang="ru-RU" sz="1400" dirty="0" smtClean="0">
                <a:latin typeface="Arial" pitchFamily="34" charset="0"/>
                <a:cs typeface="Arial" pitchFamily="34" charset="0"/>
              </a:rPr>
              <a:t> </a:t>
            </a:r>
            <a:r>
              <a:rPr lang="en-AU" sz="1400" dirty="0" smtClean="0">
                <a:latin typeface="Arial" pitchFamily="34" charset="0"/>
                <a:cs typeface="Arial" pitchFamily="34" charset="0"/>
              </a:rPr>
              <a:t>90</a:t>
            </a:r>
            <a:r>
              <a:rPr lang="en-AU" sz="1400" baseline="30000" dirty="0" smtClean="0">
                <a:latin typeface="Arial" pitchFamily="34" charset="0"/>
                <a:cs typeface="Arial" pitchFamily="34" charset="0"/>
              </a:rPr>
              <a:t>0</a:t>
            </a:r>
            <a:r>
              <a:rPr lang="en-AU" sz="1400" dirty="0" smtClean="0">
                <a:latin typeface="Arial" pitchFamily="34" charset="0"/>
                <a:cs typeface="Arial" pitchFamily="34" charset="0"/>
              </a:rPr>
              <a:t>;</a:t>
            </a:r>
            <a:r>
              <a:rPr lang="ru-RU" sz="1400" dirty="0" smtClean="0">
                <a:latin typeface="Arial" pitchFamily="34" charset="0"/>
                <a:cs typeface="Arial" pitchFamily="34" charset="0"/>
              </a:rPr>
              <a:t> </a:t>
            </a:r>
            <a:r>
              <a:rPr lang="en-AU" sz="1400" dirty="0" smtClean="0">
                <a:latin typeface="Arial" pitchFamily="34" charset="0"/>
                <a:cs typeface="Arial" pitchFamily="34" charset="0"/>
              </a:rPr>
              <a:t> </a:t>
            </a:r>
            <a:endParaRPr lang="ru-RU" sz="1400" dirty="0" smtClean="0">
              <a:latin typeface="Arial" pitchFamily="34" charset="0"/>
              <a:cs typeface="Arial" pitchFamily="34" charset="0"/>
            </a:endParaRPr>
          </a:p>
          <a:p>
            <a:pPr eaLnBrk="0" hangingPunct="0">
              <a:lnSpc>
                <a:spcPct val="110000"/>
              </a:lnSpc>
              <a:defRPr/>
            </a:pPr>
            <a:r>
              <a:rPr lang="en-AU" sz="1400" dirty="0" smtClean="0">
                <a:latin typeface="Arial" pitchFamily="34" charset="0"/>
                <a:cs typeface="Arial" pitchFamily="34" charset="0"/>
              </a:rPr>
              <a:t>500-</a:t>
            </a:r>
            <a:r>
              <a:rPr lang="en-US" sz="1400" dirty="0" smtClean="0">
                <a:latin typeface="Arial" pitchFamily="34" charset="0"/>
                <a:cs typeface="Arial" pitchFamily="34" charset="0"/>
              </a:rPr>
              <a:t>meter</a:t>
            </a:r>
            <a:r>
              <a:rPr lang="en-AU" sz="1400" dirty="0" smtClean="0">
                <a:latin typeface="Arial" pitchFamily="34" charset="0"/>
                <a:cs typeface="Arial" pitchFamily="34" charset="0"/>
              </a:rPr>
              <a:t> </a:t>
            </a:r>
            <a:r>
              <a:rPr lang="en-US" sz="1400" dirty="0" smtClean="0">
                <a:latin typeface="Arial" pitchFamily="34" charset="0"/>
                <a:cs typeface="Arial" pitchFamily="34" charset="0"/>
              </a:rPr>
              <a:t>asteroid , generally, could be burnt in atmosphere when </a:t>
            </a:r>
            <a:r>
              <a:rPr lang="en-AU" sz="1400" dirty="0" smtClean="0">
                <a:latin typeface="Arial" pitchFamily="34" charset="0"/>
                <a:cs typeface="Arial" pitchFamily="34" charset="0"/>
                <a:sym typeface="Symbol" pitchFamily="18" charset="2"/>
              </a:rPr>
              <a:t></a:t>
            </a:r>
            <a:r>
              <a:rPr lang="ru-RU" sz="1400" dirty="0" smtClean="0">
                <a:latin typeface="Arial" pitchFamily="34" charset="0"/>
                <a:cs typeface="Arial" pitchFamily="34" charset="0"/>
                <a:sym typeface="Symbol" pitchFamily="18" charset="2"/>
              </a:rPr>
              <a:t> </a:t>
            </a:r>
            <a:r>
              <a:rPr lang="en-US" sz="1400" dirty="0" smtClean="0">
                <a:latin typeface="Arial" pitchFamily="34" charset="0"/>
                <a:cs typeface="Arial" pitchFamily="34" charset="0"/>
                <a:sym typeface="Symbol" pitchFamily="18" charset="2"/>
              </a:rPr>
              <a:t>~</a:t>
            </a:r>
            <a:r>
              <a:rPr lang="ru-RU" sz="1400" dirty="0" smtClean="0">
                <a:latin typeface="Arial" pitchFamily="34" charset="0"/>
                <a:cs typeface="Arial" pitchFamily="34" charset="0"/>
                <a:sym typeface="Symbol" pitchFamily="18" charset="2"/>
              </a:rPr>
              <a:t> </a:t>
            </a:r>
            <a:r>
              <a:rPr lang="ru-RU" sz="1400" dirty="0" smtClean="0">
                <a:latin typeface="Arial" pitchFamily="34" charset="0"/>
                <a:cs typeface="Arial" pitchFamily="34" charset="0"/>
              </a:rPr>
              <a:t>5</a:t>
            </a:r>
            <a:r>
              <a:rPr lang="ru-RU" sz="1400" baseline="30000" dirty="0" smtClean="0">
                <a:latin typeface="Arial" pitchFamily="34" charset="0"/>
                <a:cs typeface="Arial" pitchFamily="34" charset="0"/>
              </a:rPr>
              <a:t>0</a:t>
            </a:r>
            <a:r>
              <a:rPr lang="ru-RU" sz="1400" dirty="0" smtClean="0">
                <a:latin typeface="Arial" pitchFamily="34" charset="0"/>
                <a:cs typeface="Arial" pitchFamily="34" charset="0"/>
              </a:rPr>
              <a:t>. </a:t>
            </a:r>
          </a:p>
          <a:p>
            <a:pPr eaLnBrk="0" hangingPunct="0">
              <a:lnSpc>
                <a:spcPct val="110000"/>
              </a:lnSpc>
              <a:defRPr/>
            </a:pPr>
            <a:endParaRPr lang="ru-RU" sz="1400" dirty="0" smtClean="0">
              <a:latin typeface="Arial" pitchFamily="34" charset="0"/>
              <a:cs typeface="Arial" pitchFamily="34" charset="0"/>
            </a:endParaRPr>
          </a:p>
          <a:p>
            <a:pPr eaLnBrk="0" hangingPunct="0">
              <a:lnSpc>
                <a:spcPct val="110000"/>
              </a:lnSpc>
              <a:defRPr/>
            </a:pPr>
            <a:r>
              <a:rPr lang="en-US" sz="1400" dirty="0" smtClean="0">
                <a:latin typeface="Arial" pitchFamily="34" charset="0"/>
                <a:cs typeface="Arial" pitchFamily="34" charset="0"/>
              </a:rPr>
              <a:t>Violet ellipse characterize </a:t>
            </a:r>
            <a:r>
              <a:rPr lang="en-GB" sz="1400" dirty="0" smtClean="0">
                <a:latin typeface="Arial" pitchFamily="34" charset="0"/>
                <a:cs typeface="Arial" pitchFamily="34" charset="0"/>
              </a:rPr>
              <a:t>Tunguska meteoroid</a:t>
            </a:r>
          </a:p>
          <a:p>
            <a:pPr eaLnBrk="0" hangingPunct="0">
              <a:lnSpc>
                <a:spcPct val="110000"/>
              </a:lnSpc>
              <a:defRPr/>
            </a:pPr>
            <a:endParaRPr lang="en-GB" sz="1400" dirty="0" smtClean="0">
              <a:latin typeface="Arial" pitchFamily="34" charset="0"/>
              <a:cs typeface="Arial" pitchFamily="34" charset="0"/>
            </a:endParaRPr>
          </a:p>
          <a:p>
            <a:pPr eaLnBrk="0" hangingPunct="0">
              <a:lnSpc>
                <a:spcPct val="110000"/>
              </a:lnSpc>
              <a:defRPr/>
            </a:pPr>
            <a:r>
              <a:rPr lang="en-US" sz="1400" dirty="0" smtClean="0">
                <a:latin typeface="Arial" pitchFamily="34" charset="0"/>
                <a:cs typeface="Arial" pitchFamily="34" charset="0"/>
              </a:rPr>
              <a:t>The height of energy  emission could  be significantly reduced (for 10-20 km), if the effect of internal friction between the fragments is considered.</a:t>
            </a:r>
            <a:endParaRPr lang="en-GB" sz="1400" dirty="0" smtClean="0">
              <a:latin typeface="Arial" pitchFamily="34" charset="0"/>
              <a:cs typeface="Arial" pitchFamily="34" charset="0"/>
            </a:endParaRPr>
          </a:p>
          <a:p>
            <a:pPr eaLnBrk="0" hangingPunct="0">
              <a:lnSpc>
                <a:spcPct val="110000"/>
              </a:lnSpc>
              <a:defRPr/>
            </a:pPr>
            <a:endParaRPr lang="en-AU" sz="1400" dirty="0" smtClean="0">
              <a:latin typeface="Arial" pitchFamily="34" charset="0"/>
              <a:cs typeface="Arial" pitchFamily="34" charset="0"/>
            </a:endParaRPr>
          </a:p>
        </p:txBody>
      </p:sp>
      <p:sp>
        <p:nvSpPr>
          <p:cNvPr id="7" name="Rectangle 2"/>
          <p:cNvSpPr txBox="1">
            <a:spLocks noRot="1" noChangeArrowheads="1"/>
          </p:cNvSpPr>
          <p:nvPr/>
        </p:nvSpPr>
        <p:spPr bwMode="auto">
          <a:xfrm>
            <a:off x="107504" y="44550"/>
            <a:ext cx="9217024"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ru-RU" dirty="0" smtClean="0">
                <a:solidFill>
                  <a:srgbClr val="FFC000"/>
                </a:solidFill>
                <a:latin typeface="Arial" pitchFamily="34" charset="0"/>
                <a:cs typeface="Arial" pitchFamily="34" charset="0"/>
              </a:rPr>
              <a:t/>
            </a:r>
            <a:br>
              <a:rPr lang="ru-RU" dirty="0" smtClean="0">
                <a:solidFill>
                  <a:srgbClr val="FFC000"/>
                </a:solidFill>
                <a:latin typeface="Arial" pitchFamily="34" charset="0"/>
                <a:cs typeface="Arial" pitchFamily="34" charset="0"/>
              </a:rPr>
            </a:br>
            <a:r>
              <a:rPr lang="en-US" dirty="0" smtClean="0">
                <a:solidFill>
                  <a:srgbClr val="FFC000"/>
                </a:solidFill>
                <a:latin typeface="Arial" pitchFamily="34" charset="0"/>
                <a:cs typeface="Arial" pitchFamily="34" charset="0"/>
              </a:rPr>
              <a:t> </a:t>
            </a:r>
            <a: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t>Estimation module of collision consequences of hazardous body with atmosphere or the Earth’s surface</a:t>
            </a:r>
            <a:b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br>
            <a:endParaRPr lang="ru-RU" sz="2300" b="1" dirty="0" smtClean="0">
              <a:solidFill>
                <a:srgbClr val="FFC000"/>
              </a:solidFill>
              <a:effectLst>
                <a:outerShdw blurRad="38100" dist="38100" dir="2700000" algn="tl">
                  <a:srgbClr val="000000"/>
                </a:outerShdw>
              </a:effectLst>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4" descr="fig5.jpg"/>
          <p:cNvPicPr>
            <a:picLocks noChangeAspect="1" noChangeArrowheads="1"/>
          </p:cNvPicPr>
          <p:nvPr/>
        </p:nvPicPr>
        <p:blipFill>
          <a:blip r:embed="rId2" cstate="print"/>
          <a:srcRect/>
          <a:stretch>
            <a:fillRect/>
          </a:stretch>
        </p:blipFill>
        <p:spPr bwMode="auto">
          <a:xfrm>
            <a:off x="4932040" y="1340768"/>
            <a:ext cx="3540771" cy="4536504"/>
          </a:xfrm>
          <a:prstGeom prst="rect">
            <a:avLst/>
          </a:prstGeom>
          <a:noFill/>
          <a:ln w="9525">
            <a:noFill/>
            <a:miter lim="800000"/>
            <a:headEnd/>
            <a:tailEnd/>
          </a:ln>
        </p:spPr>
      </p:pic>
      <p:pic>
        <p:nvPicPr>
          <p:cNvPr id="25603" name="Рисунок 1" descr="fig1newro.jpg"/>
          <p:cNvPicPr>
            <a:picLocks noChangeAspect="1" noChangeArrowheads="1"/>
          </p:cNvPicPr>
          <p:nvPr/>
        </p:nvPicPr>
        <p:blipFill>
          <a:blip r:embed="rId3" cstate="print"/>
          <a:srcRect/>
          <a:stretch>
            <a:fillRect/>
          </a:stretch>
        </p:blipFill>
        <p:spPr bwMode="auto">
          <a:xfrm>
            <a:off x="839648" y="1340768"/>
            <a:ext cx="3530740" cy="4539332"/>
          </a:xfrm>
          <a:prstGeom prst="rect">
            <a:avLst/>
          </a:prstGeom>
          <a:noFill/>
          <a:ln w="9525">
            <a:noFill/>
            <a:miter lim="800000"/>
            <a:headEnd/>
            <a:tailEnd/>
          </a:ln>
        </p:spPr>
      </p:pic>
      <p:sp>
        <p:nvSpPr>
          <p:cNvPr id="25604" name="Прямоугольник 5"/>
          <p:cNvSpPr>
            <a:spLocks noChangeArrowheads="1"/>
          </p:cNvSpPr>
          <p:nvPr/>
        </p:nvSpPr>
        <p:spPr bwMode="auto">
          <a:xfrm>
            <a:off x="1043608" y="0"/>
            <a:ext cx="7632848" cy="923330"/>
          </a:xfrm>
          <a:prstGeom prst="rect">
            <a:avLst/>
          </a:prstGeom>
          <a:noFill/>
          <a:ln w="9525">
            <a:noFill/>
            <a:miter lim="800000"/>
            <a:headEnd/>
            <a:tailEnd/>
          </a:ln>
        </p:spPr>
        <p:txBody>
          <a:bodyPr wrap="square">
            <a:spAutoFit/>
          </a:bodyPr>
          <a:lstStyle/>
          <a:p>
            <a:endParaRPr lang="ru-RU" dirty="0" smtClean="0">
              <a:solidFill>
                <a:srgbClr val="FF3399"/>
              </a:solidFill>
            </a:endParaRPr>
          </a:p>
          <a:p>
            <a:endParaRPr lang="ru-RU" dirty="0" smtClean="0">
              <a:solidFill>
                <a:srgbClr val="FF3399"/>
              </a:solidFill>
            </a:endParaRPr>
          </a:p>
          <a:p>
            <a:endParaRPr lang="en-US" dirty="0">
              <a:solidFill>
                <a:srgbClr val="FF3399"/>
              </a:solidFill>
            </a:endParaRPr>
          </a:p>
        </p:txBody>
      </p:sp>
      <p:sp>
        <p:nvSpPr>
          <p:cNvPr id="25605" name="Прямоугольник 7"/>
          <p:cNvSpPr>
            <a:spLocks noChangeArrowheads="1"/>
          </p:cNvSpPr>
          <p:nvPr/>
        </p:nvSpPr>
        <p:spPr bwMode="auto">
          <a:xfrm>
            <a:off x="0" y="6027738"/>
            <a:ext cx="9144000" cy="307777"/>
          </a:xfrm>
          <a:prstGeom prst="rect">
            <a:avLst/>
          </a:prstGeom>
          <a:noFill/>
          <a:ln w="9525">
            <a:noFill/>
            <a:miter lim="800000"/>
            <a:headEnd/>
            <a:tailEnd/>
          </a:ln>
        </p:spPr>
        <p:txBody>
          <a:bodyPr>
            <a:spAutoFit/>
          </a:bodyPr>
          <a:lstStyle/>
          <a:p>
            <a:pPr marL="355600" algn="just"/>
            <a:r>
              <a:rPr lang="en-US" sz="1400" dirty="0" smtClean="0">
                <a:latin typeface="Arial" pitchFamily="34" charset="0"/>
                <a:cs typeface="Arial" pitchFamily="34" charset="0"/>
              </a:rPr>
              <a:t>Energy type affects to density and pressure distribution in emerging perturbed region and to its evolution</a:t>
            </a:r>
          </a:p>
        </p:txBody>
      </p:sp>
      <p:sp>
        <p:nvSpPr>
          <p:cNvPr id="7" name="Rectangle 2"/>
          <p:cNvSpPr>
            <a:spLocks noGrp="1" noRot="1" noChangeArrowheads="1"/>
          </p:cNvSpPr>
          <p:nvPr>
            <p:ph type="title"/>
          </p:nvPr>
        </p:nvSpPr>
        <p:spPr>
          <a:xfrm>
            <a:off x="755576" y="980728"/>
            <a:ext cx="8388424" cy="72008"/>
          </a:xfrm>
        </p:spPr>
        <p:txBody>
          <a:bodyPr/>
          <a:lstStyle/>
          <a:p>
            <a:pPr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en-US" sz="2000" dirty="0" smtClean="0">
                <a:solidFill>
                  <a:srgbClr val="FF3399"/>
                </a:solidFill>
              </a:rPr>
              <a:t/>
            </a:r>
            <a:br>
              <a:rPr lang="en-US" sz="2000" dirty="0" smtClean="0">
                <a:solidFill>
                  <a:srgbClr val="FF3399"/>
                </a:solidFill>
              </a:rPr>
            </a:br>
            <a:r>
              <a:rPr lang="ru-RU" sz="2000" dirty="0" smtClean="0"/>
              <a:t/>
            </a:r>
            <a:br>
              <a:rPr lang="ru-RU" sz="2000" dirty="0" smtClean="0"/>
            </a:br>
            <a:endParaRPr lang="ru-RU" sz="2000" dirty="0" smtClean="0">
              <a:latin typeface="Arial" pitchFamily="34" charset="0"/>
              <a:cs typeface="Arial" pitchFamily="34" charset="0"/>
            </a:endParaRPr>
          </a:p>
        </p:txBody>
      </p:sp>
      <p:sp>
        <p:nvSpPr>
          <p:cNvPr id="8" name="Rectangle 2"/>
          <p:cNvSpPr txBox="1">
            <a:spLocks noRot="1" noChangeArrowheads="1"/>
          </p:cNvSpPr>
          <p:nvPr/>
        </p:nvSpPr>
        <p:spPr bwMode="auto">
          <a:xfrm>
            <a:off x="-36512" y="-99392"/>
            <a:ext cx="91805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t/>
            </a:r>
            <a:b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br>
            <a:r>
              <a:rPr kumimoji="0" lang="ru-RU"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Arial" pitchFamily="34" charset="0"/>
                <a:ea typeface="+mj-ea"/>
                <a:cs typeface="Arial" pitchFamily="34" charset="0"/>
              </a:rPr>
              <a:t> </a:t>
            </a:r>
            <a:r>
              <a:rPr lang="ru-RU" sz="2000" dirty="0" smtClean="0">
                <a:solidFill>
                  <a:srgbClr val="FFC000"/>
                </a:solidFill>
                <a:latin typeface="Arial" pitchFamily="34" charset="0"/>
                <a:cs typeface="Arial" pitchFamily="34" charset="0"/>
              </a:rPr>
              <a:t/>
            </a:r>
            <a:br>
              <a:rPr lang="ru-RU" sz="2000" dirty="0" smtClean="0">
                <a:solidFill>
                  <a:srgbClr val="FFC000"/>
                </a:solidFill>
                <a:latin typeface="Arial" pitchFamily="34" charset="0"/>
                <a:cs typeface="Arial" pitchFamily="34" charset="0"/>
              </a:rPr>
            </a:br>
            <a:r>
              <a:rPr lang="en-US" sz="2000" dirty="0" smtClean="0">
                <a:solidFill>
                  <a:srgbClr val="FFC000"/>
                </a:solidFill>
                <a:latin typeface="Arial" pitchFamily="34" charset="0"/>
                <a:cs typeface="Arial" pitchFamily="34" charset="0"/>
              </a:rPr>
              <a:t> </a:t>
            </a:r>
            <a: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t>Estimation module of collision consequences of hazardous body with atmosphere or the Earth’s surface</a:t>
            </a:r>
          </a:p>
          <a:p>
            <a:pPr lvl="0" algn="ctr">
              <a:defRPr/>
            </a:pPr>
            <a:r>
              <a:rPr lang="en-US" sz="2300" b="1" kern="0" dirty="0" smtClean="0">
                <a:effectLst>
                  <a:outerShdw blurRad="38100" dist="38100" dir="2700000" algn="tl">
                    <a:srgbClr val="000000"/>
                  </a:outerShdw>
                </a:effectLst>
                <a:latin typeface="Arial" pitchFamily="34" charset="0"/>
                <a:ea typeface="+mj-ea"/>
                <a:cs typeface="Arial" pitchFamily="34" charset="0"/>
              </a:rPr>
              <a:t>Chelyabinsk </a:t>
            </a:r>
            <a:r>
              <a:rPr lang="en-US" sz="2300" b="1" kern="0" dirty="0" err="1" smtClean="0">
                <a:effectLst>
                  <a:outerShdw blurRad="38100" dist="38100" dir="2700000" algn="tl">
                    <a:srgbClr val="000000"/>
                  </a:outerShdw>
                </a:effectLst>
                <a:latin typeface="Arial" pitchFamily="34" charset="0"/>
                <a:ea typeface="+mj-ea"/>
                <a:cs typeface="Arial" pitchFamily="34" charset="0"/>
              </a:rPr>
              <a:t>bolide</a:t>
            </a:r>
            <a:r>
              <a:rPr lang="en-US" sz="2300" b="1" kern="0" dirty="0" smtClean="0">
                <a:effectLst>
                  <a:outerShdw blurRad="38100" dist="38100" dir="2700000" algn="tl">
                    <a:srgbClr val="000000"/>
                  </a:outerShdw>
                </a:effectLst>
                <a:latin typeface="Arial" pitchFamily="34" charset="0"/>
                <a:ea typeface="+mj-ea"/>
                <a:cs typeface="Arial" pitchFamily="34" charset="0"/>
              </a:rPr>
              <a:t> modeling</a:t>
            </a:r>
            <a: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Содержимое 10" descr="fig3new.jpg"/>
          <p:cNvPicPr>
            <a:picLocks noGrp="1" noChangeAspect="1"/>
          </p:cNvPicPr>
          <p:nvPr>
            <p:ph idx="1"/>
          </p:nvPr>
        </p:nvPicPr>
        <p:blipFill>
          <a:blip r:embed="rId2" cstate="print"/>
          <a:srcRect b="31462"/>
          <a:stretch>
            <a:fillRect/>
          </a:stretch>
        </p:blipFill>
        <p:spPr>
          <a:xfrm>
            <a:off x="2699792" y="1686663"/>
            <a:ext cx="4224536" cy="3038481"/>
          </a:xfrm>
        </p:spPr>
      </p:pic>
      <p:pic>
        <p:nvPicPr>
          <p:cNvPr id="8195" name="Содержимое 10" descr="fig3new.jpg"/>
          <p:cNvPicPr>
            <a:picLocks noChangeAspect="1"/>
          </p:cNvPicPr>
          <p:nvPr/>
        </p:nvPicPr>
        <p:blipFill>
          <a:blip r:embed="rId3" cstate="print"/>
          <a:srcRect t="47449" r="54356" b="-171"/>
          <a:stretch>
            <a:fillRect/>
          </a:stretch>
        </p:blipFill>
        <p:spPr bwMode="auto">
          <a:xfrm>
            <a:off x="683568" y="1772816"/>
            <a:ext cx="1663851" cy="2016224"/>
          </a:xfrm>
          <a:prstGeom prst="rect">
            <a:avLst/>
          </a:prstGeom>
          <a:noFill/>
          <a:ln w="9525">
            <a:noFill/>
            <a:miter lim="800000"/>
            <a:headEnd/>
            <a:tailEnd/>
          </a:ln>
        </p:spPr>
      </p:pic>
      <p:pic>
        <p:nvPicPr>
          <p:cNvPr id="8197" name="Picture 2" descr="E:\Chel\fig3.jpg"/>
          <p:cNvPicPr>
            <a:picLocks noChangeAspect="1" noChangeArrowheads="1"/>
          </p:cNvPicPr>
          <p:nvPr/>
        </p:nvPicPr>
        <p:blipFill>
          <a:blip r:embed="rId4" cstate="print"/>
          <a:srcRect r="33333" b="19708"/>
          <a:stretch>
            <a:fillRect/>
          </a:stretch>
        </p:blipFill>
        <p:spPr bwMode="auto">
          <a:xfrm>
            <a:off x="2699792" y="3933056"/>
            <a:ext cx="4104456" cy="1872208"/>
          </a:xfrm>
          <a:prstGeom prst="rect">
            <a:avLst/>
          </a:prstGeom>
          <a:noFill/>
          <a:ln w="9525">
            <a:noFill/>
            <a:miter lim="800000"/>
            <a:headEnd/>
            <a:tailEnd/>
          </a:ln>
        </p:spPr>
      </p:pic>
      <p:pic>
        <p:nvPicPr>
          <p:cNvPr id="8198" name="Picture 2" descr="E:\Chel\fig3.jpg"/>
          <p:cNvPicPr>
            <a:picLocks noChangeAspect="1" noChangeArrowheads="1"/>
          </p:cNvPicPr>
          <p:nvPr/>
        </p:nvPicPr>
        <p:blipFill>
          <a:blip r:embed="rId5" cstate="print"/>
          <a:srcRect l="65556" r="-4445" b="25246"/>
          <a:stretch>
            <a:fillRect/>
          </a:stretch>
        </p:blipFill>
        <p:spPr bwMode="auto">
          <a:xfrm>
            <a:off x="683568" y="3907880"/>
            <a:ext cx="1899320" cy="1465336"/>
          </a:xfrm>
          <a:prstGeom prst="rect">
            <a:avLst/>
          </a:prstGeom>
          <a:noFill/>
          <a:ln w="9525">
            <a:noFill/>
            <a:miter lim="800000"/>
            <a:headEnd/>
            <a:tailEnd/>
          </a:ln>
        </p:spPr>
      </p:pic>
      <p:sp>
        <p:nvSpPr>
          <p:cNvPr id="30728" name="TextBox 18"/>
          <p:cNvSpPr txBox="1">
            <a:spLocks noChangeArrowheads="1"/>
          </p:cNvSpPr>
          <p:nvPr/>
        </p:nvSpPr>
        <p:spPr bwMode="auto">
          <a:xfrm>
            <a:off x="228600" y="5589240"/>
            <a:ext cx="8915400" cy="800219"/>
          </a:xfrm>
          <a:prstGeom prst="rect">
            <a:avLst/>
          </a:prstGeom>
          <a:noFill/>
          <a:ln w="9525">
            <a:noFill/>
            <a:miter lim="800000"/>
            <a:headEnd/>
            <a:tailEnd/>
          </a:ln>
        </p:spPr>
        <p:txBody>
          <a:bodyPr>
            <a:spAutoFit/>
          </a:bodyPr>
          <a:lstStyle/>
          <a:p>
            <a:r>
              <a:rPr lang="en-US" sz="1400" dirty="0" smtClean="0">
                <a:latin typeface="Arial" pitchFamily="34" charset="0"/>
                <a:cs typeface="Arial" pitchFamily="34" charset="0"/>
              </a:rPr>
              <a:t>Region size~</a:t>
            </a:r>
            <a:r>
              <a:rPr lang="ru-RU" sz="1400" dirty="0" smtClean="0">
                <a:latin typeface="Arial" pitchFamily="34" charset="0"/>
                <a:cs typeface="Arial" pitchFamily="34" charset="0"/>
              </a:rPr>
              <a:t> </a:t>
            </a:r>
            <a:r>
              <a:rPr lang="en-US" sz="1400" baseline="30000" dirty="0" smtClean="0">
                <a:latin typeface="Arial" pitchFamily="34" charset="0"/>
                <a:cs typeface="Arial" pitchFamily="34" charset="0"/>
              </a:rPr>
              <a:t>3</a:t>
            </a:r>
            <a:r>
              <a:rPr lang="en-US" sz="1400" dirty="0" smtClean="0">
                <a:latin typeface="Arial" pitchFamily="34" charset="0"/>
                <a:cs typeface="Arial" pitchFamily="34" charset="0"/>
              </a:rPr>
              <a:t>√ E</a:t>
            </a:r>
          </a:p>
          <a:p>
            <a:r>
              <a:rPr lang="en-US" sz="1400" dirty="0" smtClean="0">
                <a:latin typeface="Arial" pitchFamily="34" charset="0"/>
                <a:cs typeface="Arial" pitchFamily="34" charset="0"/>
              </a:rPr>
              <a:t>Region form ~ from energy emission, flyby and destruction in the atmosphere</a:t>
            </a:r>
            <a:endParaRPr lang="ru-RU" sz="1400" dirty="0" smtClean="0">
              <a:latin typeface="Arial" pitchFamily="34" charset="0"/>
              <a:cs typeface="Arial" pitchFamily="34" charset="0"/>
            </a:endParaRPr>
          </a:p>
          <a:p>
            <a:r>
              <a:rPr lang="en-US" sz="1400" b="1" i="1" dirty="0" smtClean="0">
                <a:latin typeface="Arial" pitchFamily="34" charset="0"/>
                <a:cs typeface="Arial" pitchFamily="34" charset="0"/>
              </a:rPr>
              <a:t>Black </a:t>
            </a:r>
            <a:r>
              <a:rPr lang="en-US" sz="1400" i="1" dirty="0" smtClean="0">
                <a:latin typeface="Arial" pitchFamily="34" charset="0"/>
                <a:cs typeface="Arial" pitchFamily="34" charset="0"/>
              </a:rPr>
              <a:t>region</a:t>
            </a:r>
            <a:r>
              <a:rPr lang="ru-RU" sz="1400" i="1" dirty="0" smtClean="0">
                <a:latin typeface="Arial" pitchFamily="34" charset="0"/>
                <a:cs typeface="Arial" pitchFamily="34" charset="0"/>
              </a:rPr>
              <a:t> </a:t>
            </a:r>
            <a:r>
              <a:rPr lang="en-US" sz="1400" b="1" i="1" dirty="0">
                <a:latin typeface="Arial" pitchFamily="34" charset="0"/>
                <a:cs typeface="Arial" pitchFamily="34" charset="0"/>
              </a:rPr>
              <a:t>&gt;1000 </a:t>
            </a:r>
            <a:r>
              <a:rPr lang="en-US" sz="1400" b="1" i="1" dirty="0" smtClean="0">
                <a:latin typeface="Arial" pitchFamily="34" charset="0"/>
                <a:cs typeface="Arial" pitchFamily="34" charset="0"/>
              </a:rPr>
              <a:t>Pa</a:t>
            </a:r>
            <a:r>
              <a:rPr lang="ru-RU" sz="1400" i="1" dirty="0" smtClean="0">
                <a:latin typeface="Arial" pitchFamily="34" charset="0"/>
                <a:cs typeface="Arial" pitchFamily="34" charset="0"/>
              </a:rPr>
              <a:t>, </a:t>
            </a:r>
            <a:r>
              <a:rPr lang="en-US" sz="1400" b="1" i="1" dirty="0" smtClean="0">
                <a:latin typeface="Arial" pitchFamily="34" charset="0"/>
                <a:cs typeface="Arial" pitchFamily="34" charset="0"/>
              </a:rPr>
              <a:t>grey</a:t>
            </a:r>
            <a:r>
              <a:rPr lang="ru-RU" sz="1400" i="1" dirty="0" smtClean="0">
                <a:latin typeface="Arial" pitchFamily="34" charset="0"/>
                <a:cs typeface="Arial" pitchFamily="34" charset="0"/>
              </a:rPr>
              <a:t> </a:t>
            </a:r>
            <a:r>
              <a:rPr lang="en-US" sz="1400" b="1" i="1" dirty="0">
                <a:latin typeface="Arial" pitchFamily="34" charset="0"/>
                <a:cs typeface="Arial" pitchFamily="34" charset="0"/>
              </a:rPr>
              <a:t>&gt;500</a:t>
            </a:r>
            <a:r>
              <a:rPr lang="ru-RU" sz="1400" b="1" i="1" dirty="0">
                <a:latin typeface="Arial" pitchFamily="34" charset="0"/>
                <a:cs typeface="Arial" pitchFamily="34" charset="0"/>
              </a:rPr>
              <a:t> </a:t>
            </a:r>
            <a:r>
              <a:rPr lang="en-US" sz="1400" b="1" i="1" dirty="0" smtClean="0">
                <a:latin typeface="Arial" pitchFamily="34" charset="0"/>
                <a:cs typeface="Arial" pitchFamily="34" charset="0"/>
              </a:rPr>
              <a:t>Pa</a:t>
            </a:r>
            <a:r>
              <a:rPr lang="ru-RU" sz="1400" b="1" i="1" dirty="0" smtClean="0">
                <a:latin typeface="Arial" pitchFamily="34" charset="0"/>
                <a:cs typeface="Arial" pitchFamily="34" charset="0"/>
              </a:rPr>
              <a:t> </a:t>
            </a:r>
            <a:r>
              <a:rPr lang="en-US" dirty="0">
                <a:latin typeface="+mn-lt"/>
                <a:cs typeface="+mn-cs"/>
              </a:rPr>
              <a:t>				</a:t>
            </a:r>
            <a:endParaRPr lang="ru-RU" dirty="0">
              <a:latin typeface="+mn-lt"/>
              <a:cs typeface="+mn-cs"/>
            </a:endParaRPr>
          </a:p>
        </p:txBody>
      </p:sp>
      <p:pic>
        <p:nvPicPr>
          <p:cNvPr id="8202" name="Picture 12" descr="520-light"/>
          <p:cNvPicPr>
            <a:picLocks noChangeAspect="1" noChangeArrowheads="1"/>
          </p:cNvPicPr>
          <p:nvPr/>
        </p:nvPicPr>
        <p:blipFill>
          <a:blip r:embed="rId6" cstate="print"/>
          <a:srcRect/>
          <a:stretch>
            <a:fillRect/>
          </a:stretch>
        </p:blipFill>
        <p:spPr bwMode="auto">
          <a:xfrm>
            <a:off x="7124606" y="1568349"/>
            <a:ext cx="1678082" cy="2148683"/>
          </a:xfrm>
          <a:prstGeom prst="rect">
            <a:avLst/>
          </a:prstGeom>
          <a:noFill/>
          <a:ln w="9525">
            <a:noFill/>
            <a:miter lim="800000"/>
            <a:headEnd/>
            <a:tailEnd/>
          </a:ln>
        </p:spPr>
      </p:pic>
      <p:pic>
        <p:nvPicPr>
          <p:cNvPr id="8203" name="Picture 11" descr="300tt_light"/>
          <p:cNvPicPr>
            <a:picLocks noChangeAspect="1" noChangeArrowheads="1"/>
          </p:cNvPicPr>
          <p:nvPr/>
        </p:nvPicPr>
        <p:blipFill>
          <a:blip r:embed="rId7" cstate="print"/>
          <a:srcRect/>
          <a:stretch>
            <a:fillRect/>
          </a:stretch>
        </p:blipFill>
        <p:spPr bwMode="auto">
          <a:xfrm>
            <a:off x="7138426" y="3671664"/>
            <a:ext cx="1664261" cy="2133600"/>
          </a:xfrm>
          <a:prstGeom prst="rect">
            <a:avLst/>
          </a:prstGeom>
          <a:noFill/>
          <a:ln w="9525">
            <a:noFill/>
            <a:miter lim="800000"/>
            <a:headEnd/>
            <a:tailEnd/>
          </a:ln>
        </p:spPr>
      </p:pic>
      <p:sp>
        <p:nvSpPr>
          <p:cNvPr id="8204" name="Text Box 13"/>
          <p:cNvSpPr txBox="1">
            <a:spLocks noChangeArrowheads="1"/>
          </p:cNvSpPr>
          <p:nvPr/>
        </p:nvSpPr>
        <p:spPr bwMode="auto">
          <a:xfrm>
            <a:off x="2699792" y="3356992"/>
            <a:ext cx="439544" cy="369332"/>
          </a:xfrm>
          <a:prstGeom prst="rect">
            <a:avLst/>
          </a:prstGeom>
          <a:noFill/>
          <a:ln w="9525">
            <a:noFill/>
            <a:miter lim="800000"/>
            <a:headEnd/>
            <a:tailEnd/>
          </a:ln>
        </p:spPr>
        <p:txBody>
          <a:bodyPr wrap="none">
            <a:spAutoFit/>
          </a:bodyPr>
          <a:lstStyle/>
          <a:p>
            <a:r>
              <a:rPr lang="en-US" b="1" dirty="0">
                <a:solidFill>
                  <a:srgbClr val="FF33CC"/>
                </a:solidFill>
              </a:rPr>
              <a:t>(1)</a:t>
            </a:r>
            <a:endParaRPr lang="ru-RU" b="1" dirty="0">
              <a:solidFill>
                <a:srgbClr val="FF33CC"/>
              </a:solidFill>
            </a:endParaRPr>
          </a:p>
        </p:txBody>
      </p:sp>
      <p:sp>
        <p:nvSpPr>
          <p:cNvPr id="8205" name="Text Box 14"/>
          <p:cNvSpPr txBox="1">
            <a:spLocks noChangeArrowheads="1"/>
          </p:cNvSpPr>
          <p:nvPr/>
        </p:nvSpPr>
        <p:spPr bwMode="auto">
          <a:xfrm>
            <a:off x="683568" y="3275692"/>
            <a:ext cx="457176" cy="369332"/>
          </a:xfrm>
          <a:prstGeom prst="rect">
            <a:avLst/>
          </a:prstGeom>
          <a:noFill/>
          <a:ln w="9525">
            <a:noFill/>
            <a:miter lim="800000"/>
            <a:headEnd/>
            <a:tailEnd/>
          </a:ln>
        </p:spPr>
        <p:txBody>
          <a:bodyPr wrap="none">
            <a:spAutoFit/>
          </a:bodyPr>
          <a:lstStyle/>
          <a:p>
            <a:r>
              <a:rPr lang="en-US" b="1" dirty="0">
                <a:solidFill>
                  <a:srgbClr val="FF33CC"/>
                </a:solidFill>
              </a:rPr>
              <a:t>(3)</a:t>
            </a:r>
            <a:endParaRPr lang="ru-RU" b="1" dirty="0">
              <a:solidFill>
                <a:srgbClr val="FF33CC"/>
              </a:solidFill>
            </a:endParaRPr>
          </a:p>
        </p:txBody>
      </p:sp>
      <p:sp>
        <p:nvSpPr>
          <p:cNvPr id="8206" name="Rectangle 16"/>
          <p:cNvSpPr>
            <a:spLocks noChangeArrowheads="1"/>
          </p:cNvSpPr>
          <p:nvPr/>
        </p:nvSpPr>
        <p:spPr bwMode="auto">
          <a:xfrm>
            <a:off x="4474864" y="3563724"/>
            <a:ext cx="457176" cy="369332"/>
          </a:xfrm>
          <a:prstGeom prst="rect">
            <a:avLst/>
          </a:prstGeom>
          <a:noFill/>
          <a:ln w="9525">
            <a:noFill/>
            <a:miter lim="800000"/>
            <a:headEnd/>
            <a:tailEnd/>
          </a:ln>
        </p:spPr>
        <p:txBody>
          <a:bodyPr wrap="none">
            <a:spAutoFit/>
          </a:bodyPr>
          <a:lstStyle/>
          <a:p>
            <a:r>
              <a:rPr lang="en-US" b="1" dirty="0">
                <a:solidFill>
                  <a:srgbClr val="FF33CC"/>
                </a:solidFill>
              </a:rPr>
              <a:t>(2)</a:t>
            </a:r>
            <a:endParaRPr lang="ru-RU" b="1" dirty="0">
              <a:solidFill>
                <a:srgbClr val="FF33CC"/>
              </a:solidFill>
            </a:endParaRPr>
          </a:p>
        </p:txBody>
      </p:sp>
      <p:sp>
        <p:nvSpPr>
          <p:cNvPr id="8207" name="Rectangle 17"/>
          <p:cNvSpPr>
            <a:spLocks noChangeArrowheads="1"/>
          </p:cNvSpPr>
          <p:nvPr/>
        </p:nvSpPr>
        <p:spPr bwMode="auto">
          <a:xfrm>
            <a:off x="7380312" y="3356992"/>
            <a:ext cx="457176" cy="369332"/>
          </a:xfrm>
          <a:prstGeom prst="rect">
            <a:avLst/>
          </a:prstGeom>
          <a:noFill/>
          <a:ln w="9525">
            <a:noFill/>
            <a:miter lim="800000"/>
            <a:headEnd/>
            <a:tailEnd/>
          </a:ln>
        </p:spPr>
        <p:txBody>
          <a:bodyPr wrap="none">
            <a:spAutoFit/>
          </a:bodyPr>
          <a:lstStyle/>
          <a:p>
            <a:r>
              <a:rPr lang="en-US" b="1" dirty="0">
                <a:solidFill>
                  <a:srgbClr val="FF33CC"/>
                </a:solidFill>
              </a:rPr>
              <a:t>(4)</a:t>
            </a:r>
            <a:endParaRPr lang="ru-RU" b="1" dirty="0">
              <a:solidFill>
                <a:srgbClr val="FF33CC"/>
              </a:solidFill>
            </a:endParaRPr>
          </a:p>
        </p:txBody>
      </p:sp>
      <p:sp>
        <p:nvSpPr>
          <p:cNvPr id="16" name="Прямоугольник 15"/>
          <p:cNvSpPr/>
          <p:nvPr/>
        </p:nvSpPr>
        <p:spPr>
          <a:xfrm>
            <a:off x="179512" y="6334780"/>
            <a:ext cx="8792308" cy="523220"/>
          </a:xfrm>
          <a:prstGeom prst="rect">
            <a:avLst/>
          </a:prstGeom>
        </p:spPr>
        <p:txBody>
          <a:bodyPr wrap="square">
            <a:spAutoFit/>
          </a:bodyPr>
          <a:lstStyle/>
          <a:p>
            <a:r>
              <a:rPr lang="en-US" sz="1400" dirty="0" smtClean="0">
                <a:latin typeface="Arial" pitchFamily="34" charset="0"/>
                <a:cs typeface="Arial" pitchFamily="34" charset="0"/>
              </a:rPr>
              <a:t>Energy emission</a:t>
            </a:r>
            <a:r>
              <a:rPr lang="ru-RU" sz="1400" dirty="0" smtClean="0">
                <a:latin typeface="Arial" pitchFamily="34" charset="0"/>
                <a:cs typeface="Arial" pitchFamily="34" charset="0"/>
              </a:rPr>
              <a:t>(</a:t>
            </a:r>
            <a:r>
              <a:rPr lang="en-US" sz="1400" dirty="0" err="1" smtClean="0">
                <a:latin typeface="Arial" pitchFamily="34" charset="0"/>
                <a:cs typeface="Arial" pitchFamily="34" charset="0"/>
              </a:rPr>
              <a:t>dE</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dz</a:t>
            </a:r>
            <a:r>
              <a:rPr lang="en-US" sz="1400" dirty="0" smtClean="0">
                <a:latin typeface="Arial" pitchFamily="34" charset="0"/>
                <a:cs typeface="Arial" pitchFamily="34" charset="0"/>
              </a:rPr>
              <a:t>) is proportional the light curve</a:t>
            </a:r>
            <a:r>
              <a:rPr lang="ru-RU" sz="1400" dirty="0" smtClean="0">
                <a:latin typeface="Arial" pitchFamily="34" charset="0"/>
                <a:cs typeface="Arial" pitchFamily="34" charset="0"/>
              </a:rPr>
              <a:t> (4), </a:t>
            </a:r>
            <a:r>
              <a:rPr lang="en-US" sz="1400" dirty="0" smtClean="0">
                <a:latin typeface="Arial" pitchFamily="34" charset="0"/>
                <a:cs typeface="Arial" pitchFamily="34" charset="0"/>
              </a:rPr>
              <a:t>results in region form with pressure excess that is closer to conical case </a:t>
            </a:r>
            <a:r>
              <a:rPr lang="ru-RU" sz="1400" dirty="0" smtClean="0">
                <a:latin typeface="Arial" pitchFamily="34" charset="0"/>
                <a:cs typeface="Arial" pitchFamily="34" charset="0"/>
              </a:rPr>
              <a:t>(2), </a:t>
            </a:r>
            <a:r>
              <a:rPr lang="en-US" sz="1400" dirty="0" smtClean="0">
                <a:latin typeface="Arial" pitchFamily="34" charset="0"/>
                <a:cs typeface="Arial" pitchFamily="34" charset="0"/>
              </a:rPr>
              <a:t>than to the point explosion</a:t>
            </a:r>
            <a:r>
              <a:rPr lang="ru-RU" sz="1400" dirty="0" smtClean="0">
                <a:latin typeface="Arial" pitchFamily="34" charset="0"/>
                <a:cs typeface="Arial" pitchFamily="34" charset="0"/>
              </a:rPr>
              <a:t> (1)</a:t>
            </a:r>
            <a:r>
              <a:rPr lang="en-US" sz="1400" dirty="0" smtClean="0">
                <a:latin typeface="Arial" pitchFamily="34" charset="0"/>
                <a:cs typeface="Arial" pitchFamily="34" charset="0"/>
              </a:rPr>
              <a:t> </a:t>
            </a:r>
            <a:endParaRPr lang="ru-RU" sz="1400" dirty="0">
              <a:latin typeface="Arial" pitchFamily="34" charset="0"/>
              <a:cs typeface="Arial" pitchFamily="34" charset="0"/>
            </a:endParaRPr>
          </a:p>
        </p:txBody>
      </p:sp>
      <p:sp>
        <p:nvSpPr>
          <p:cNvPr id="15" name="Прямоугольник 14"/>
          <p:cNvSpPr/>
          <p:nvPr/>
        </p:nvSpPr>
        <p:spPr>
          <a:xfrm>
            <a:off x="971600" y="1187460"/>
            <a:ext cx="5904656" cy="369332"/>
          </a:xfrm>
          <a:prstGeom prst="rect">
            <a:avLst/>
          </a:prstGeom>
        </p:spPr>
        <p:txBody>
          <a:bodyPr wrap="square">
            <a:spAutoFit/>
          </a:bodyPr>
          <a:lstStyle/>
          <a:p>
            <a:pPr lvl="0"/>
            <a:r>
              <a:rPr lang="en-US" b="1" dirty="0" smtClean="0">
                <a:latin typeface="Arial" pitchFamily="34" charset="0"/>
                <a:cs typeface="Arial" pitchFamily="34" charset="0"/>
              </a:rPr>
              <a:t>Pressure excess on the surface</a:t>
            </a:r>
            <a:endParaRPr lang="en-US" b="1" dirty="0">
              <a:latin typeface="Arial" pitchFamily="34" charset="0"/>
              <a:cs typeface="Arial" pitchFamily="34" charset="0"/>
            </a:endParaRPr>
          </a:p>
        </p:txBody>
      </p:sp>
      <p:sp>
        <p:nvSpPr>
          <p:cNvPr id="17" name="Прямоугольник 5"/>
          <p:cNvSpPr>
            <a:spLocks noChangeArrowheads="1"/>
          </p:cNvSpPr>
          <p:nvPr/>
        </p:nvSpPr>
        <p:spPr bwMode="auto">
          <a:xfrm>
            <a:off x="1043608" y="0"/>
            <a:ext cx="7632848" cy="923330"/>
          </a:xfrm>
          <a:prstGeom prst="rect">
            <a:avLst/>
          </a:prstGeom>
          <a:noFill/>
          <a:ln w="9525">
            <a:noFill/>
            <a:miter lim="800000"/>
            <a:headEnd/>
            <a:tailEnd/>
          </a:ln>
        </p:spPr>
        <p:txBody>
          <a:bodyPr wrap="square">
            <a:spAutoFit/>
          </a:bodyPr>
          <a:lstStyle/>
          <a:p>
            <a:endParaRPr lang="ru-RU" dirty="0" smtClean="0">
              <a:solidFill>
                <a:srgbClr val="FF3399"/>
              </a:solidFill>
            </a:endParaRPr>
          </a:p>
          <a:p>
            <a:endParaRPr lang="ru-RU" dirty="0" smtClean="0">
              <a:solidFill>
                <a:srgbClr val="FF3399"/>
              </a:solidFill>
            </a:endParaRPr>
          </a:p>
          <a:p>
            <a:endParaRPr lang="en-US" dirty="0">
              <a:solidFill>
                <a:srgbClr val="FF3399"/>
              </a:solidFill>
            </a:endParaRPr>
          </a:p>
        </p:txBody>
      </p:sp>
      <p:sp>
        <p:nvSpPr>
          <p:cNvPr id="18" name="Прямоугольник 5"/>
          <p:cNvSpPr>
            <a:spLocks noChangeArrowheads="1"/>
          </p:cNvSpPr>
          <p:nvPr/>
        </p:nvSpPr>
        <p:spPr bwMode="auto">
          <a:xfrm>
            <a:off x="899592" y="0"/>
            <a:ext cx="7632848" cy="923330"/>
          </a:xfrm>
          <a:prstGeom prst="rect">
            <a:avLst/>
          </a:prstGeom>
          <a:noFill/>
          <a:ln w="9525">
            <a:noFill/>
            <a:miter lim="800000"/>
            <a:headEnd/>
            <a:tailEnd/>
          </a:ln>
        </p:spPr>
        <p:txBody>
          <a:bodyPr wrap="square">
            <a:spAutoFit/>
          </a:bodyPr>
          <a:lstStyle/>
          <a:p>
            <a:endParaRPr lang="ru-RU" dirty="0" smtClean="0">
              <a:solidFill>
                <a:srgbClr val="FF3399"/>
              </a:solidFill>
            </a:endParaRPr>
          </a:p>
          <a:p>
            <a:endParaRPr lang="ru-RU" dirty="0" smtClean="0">
              <a:solidFill>
                <a:srgbClr val="FF3399"/>
              </a:solidFill>
            </a:endParaRPr>
          </a:p>
          <a:p>
            <a:endParaRPr lang="en-US" dirty="0">
              <a:solidFill>
                <a:srgbClr val="FF3399"/>
              </a:solidFill>
            </a:endParaRPr>
          </a:p>
        </p:txBody>
      </p:sp>
      <p:sp>
        <p:nvSpPr>
          <p:cNvPr id="19" name="Прямоугольник 5"/>
          <p:cNvSpPr>
            <a:spLocks noChangeArrowheads="1"/>
          </p:cNvSpPr>
          <p:nvPr/>
        </p:nvSpPr>
        <p:spPr bwMode="auto">
          <a:xfrm>
            <a:off x="1196008" y="152400"/>
            <a:ext cx="7632848" cy="923330"/>
          </a:xfrm>
          <a:prstGeom prst="rect">
            <a:avLst/>
          </a:prstGeom>
          <a:noFill/>
          <a:ln w="9525">
            <a:noFill/>
            <a:miter lim="800000"/>
            <a:headEnd/>
            <a:tailEnd/>
          </a:ln>
        </p:spPr>
        <p:txBody>
          <a:bodyPr wrap="square">
            <a:spAutoFit/>
          </a:bodyPr>
          <a:lstStyle/>
          <a:p>
            <a:endParaRPr lang="ru-RU" dirty="0" smtClean="0">
              <a:solidFill>
                <a:srgbClr val="FF3399"/>
              </a:solidFill>
            </a:endParaRPr>
          </a:p>
          <a:p>
            <a:endParaRPr lang="ru-RU" dirty="0" smtClean="0">
              <a:solidFill>
                <a:srgbClr val="FF3399"/>
              </a:solidFill>
            </a:endParaRPr>
          </a:p>
          <a:p>
            <a:endParaRPr lang="en-US" dirty="0">
              <a:solidFill>
                <a:srgbClr val="FF3399"/>
              </a:solidFill>
            </a:endParaRPr>
          </a:p>
        </p:txBody>
      </p:sp>
      <p:sp>
        <p:nvSpPr>
          <p:cNvPr id="22" name="Rectangle 2"/>
          <p:cNvSpPr txBox="1">
            <a:spLocks noRot="1" noChangeArrowheads="1"/>
          </p:cNvSpPr>
          <p:nvPr/>
        </p:nvSpPr>
        <p:spPr bwMode="auto">
          <a:xfrm>
            <a:off x="-36512" y="-99392"/>
            <a:ext cx="91805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t/>
            </a:r>
            <a:b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br>
            <a:r>
              <a:rPr kumimoji="0" lang="ru-RU"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Arial" pitchFamily="34" charset="0"/>
                <a:ea typeface="+mj-ea"/>
                <a:cs typeface="Arial" pitchFamily="34" charset="0"/>
              </a:rPr>
              <a:t> </a:t>
            </a:r>
            <a:r>
              <a:rPr lang="ru-RU" sz="2000" dirty="0" smtClean="0">
                <a:solidFill>
                  <a:srgbClr val="FFC000"/>
                </a:solidFill>
                <a:latin typeface="Arial" pitchFamily="34" charset="0"/>
                <a:cs typeface="Arial" pitchFamily="34" charset="0"/>
              </a:rPr>
              <a:t/>
            </a:r>
            <a:br>
              <a:rPr lang="ru-RU" sz="2000" dirty="0" smtClean="0">
                <a:solidFill>
                  <a:srgbClr val="FFC000"/>
                </a:solidFill>
                <a:latin typeface="Arial" pitchFamily="34" charset="0"/>
                <a:cs typeface="Arial" pitchFamily="34" charset="0"/>
              </a:rPr>
            </a:br>
            <a:r>
              <a:rPr lang="en-US" sz="2000" dirty="0" smtClean="0">
                <a:solidFill>
                  <a:srgbClr val="FFC000"/>
                </a:solidFill>
                <a:latin typeface="Arial" pitchFamily="34" charset="0"/>
                <a:cs typeface="Arial" pitchFamily="34" charset="0"/>
              </a:rPr>
              <a:t> </a:t>
            </a:r>
            <a: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t>Estimation module of collision consequences of hazardous body with atmosphere or the Earth’s surface</a:t>
            </a:r>
          </a:p>
          <a:p>
            <a:pPr lvl="0" algn="ctr">
              <a:defRPr/>
            </a:pPr>
            <a:r>
              <a:rPr lang="en-US" sz="2300" b="1" kern="0" dirty="0" smtClean="0">
                <a:effectLst>
                  <a:outerShdw blurRad="38100" dist="38100" dir="2700000" algn="tl">
                    <a:srgbClr val="000000"/>
                  </a:outerShdw>
                </a:effectLst>
                <a:latin typeface="Arial" pitchFamily="34" charset="0"/>
                <a:ea typeface="+mj-ea"/>
                <a:cs typeface="Arial" pitchFamily="34" charset="0"/>
              </a:rPr>
              <a:t>Chelyabinsk </a:t>
            </a:r>
            <a:r>
              <a:rPr lang="en-US" sz="2300" b="1" kern="0" dirty="0" err="1" smtClean="0">
                <a:effectLst>
                  <a:outerShdw blurRad="38100" dist="38100" dir="2700000" algn="tl">
                    <a:srgbClr val="000000"/>
                  </a:outerShdw>
                </a:effectLst>
                <a:latin typeface="Arial" pitchFamily="34" charset="0"/>
                <a:ea typeface="+mj-ea"/>
                <a:cs typeface="Arial" pitchFamily="34" charset="0"/>
              </a:rPr>
              <a:t>bolide</a:t>
            </a:r>
            <a:r>
              <a:rPr lang="en-US" sz="2300" b="1" kern="0" dirty="0" smtClean="0">
                <a:effectLst>
                  <a:outerShdw blurRad="38100" dist="38100" dir="2700000" algn="tl">
                    <a:srgbClr val="000000"/>
                  </a:outerShdw>
                </a:effectLst>
                <a:latin typeface="Arial" pitchFamily="34" charset="0"/>
                <a:ea typeface="+mj-ea"/>
                <a:cs typeface="Arial" pitchFamily="34" charset="0"/>
              </a:rPr>
              <a:t> modeling</a:t>
            </a:r>
            <a: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2</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lnSpc>
                <a:spcPct val="90000"/>
              </a:lnSpc>
              <a:defRPr/>
            </a:pPr>
            <a:r>
              <a:rPr lang="en-US" sz="2400" kern="1200" dirty="0" smtClean="0">
                <a:solidFill>
                  <a:srgbClr val="FFC000"/>
                </a:solidFill>
                <a:latin typeface="Arial" pitchFamily="34" charset="0"/>
                <a:ea typeface="+mn-ea"/>
                <a:cs typeface="Arial" pitchFamily="34" charset="0"/>
              </a:rPr>
              <a:t>System application</a:t>
            </a:r>
            <a:endParaRPr lang="ru-RU" sz="2400" kern="1200" dirty="0" smtClean="0">
              <a:solidFill>
                <a:srgbClr val="FFC000"/>
              </a:solidFill>
              <a:latin typeface="Arial" pitchFamily="34" charset="0"/>
              <a:ea typeface="+mn-ea"/>
              <a:cs typeface="Arial" pitchFamily="34" charset="0"/>
            </a:endParaRPr>
          </a:p>
        </p:txBody>
      </p:sp>
      <p:sp>
        <p:nvSpPr>
          <p:cNvPr id="88067" name="Rectangle 3"/>
          <p:cNvSpPr>
            <a:spLocks noGrp="1" noChangeArrowheads="1"/>
          </p:cNvSpPr>
          <p:nvPr>
            <p:ph type="body" idx="1"/>
          </p:nvPr>
        </p:nvSpPr>
        <p:spPr>
          <a:xfrm>
            <a:off x="179513" y="1484784"/>
            <a:ext cx="8568952" cy="4537099"/>
          </a:xfrm>
        </p:spPr>
        <p:txBody>
          <a:bodyPr/>
          <a:lstStyle/>
          <a:p>
            <a:pPr algn="just" eaLnBrk="1" hangingPunct="1">
              <a:buClr>
                <a:schemeClr val="tx1"/>
              </a:buClr>
              <a:buSzPct val="150000"/>
              <a:buNone/>
              <a:defRPr/>
            </a:pPr>
            <a:endParaRPr lang="ru-RU" sz="1800" dirty="0" smtClean="0">
              <a:latin typeface="Arial" charset="0"/>
            </a:endParaRPr>
          </a:p>
          <a:p>
            <a:pPr indent="12700" algn="just" eaLnBrk="1" hangingPunct="1">
              <a:lnSpc>
                <a:spcPct val="150000"/>
              </a:lnSpc>
              <a:spcBef>
                <a:spcPct val="50000"/>
              </a:spcBef>
              <a:buClr>
                <a:srgbClr val="003366"/>
              </a:buClr>
              <a:buNone/>
              <a:defRPr/>
            </a:pPr>
            <a:r>
              <a:rPr lang="en-US" sz="2400" dirty="0" smtClean="0"/>
              <a:t>	</a:t>
            </a:r>
            <a:r>
              <a:rPr lang="en-US" sz="2400" dirty="0" smtClean="0">
                <a:latin typeface="Arial" charset="0"/>
              </a:rPr>
              <a:t>Informational and analytical system of dangerous celestial bodies monitoring and asteroid and comet hazard counteraction planning (IAS ACH) is designed to provide Russian EMERCOM managers with integrated analytical information on the current situation, on possible options for interaction between hazardous celestial body with the atmosphere or the Earth's surface.</a:t>
            </a:r>
            <a:endParaRPr lang="ru-RU" sz="2400" dirty="0" smtClean="0">
              <a:latin typeface="Arial" charset="0"/>
            </a:endParaRPr>
          </a:p>
          <a:p>
            <a:pPr indent="12700" eaLnBrk="1" hangingPunct="1">
              <a:lnSpc>
                <a:spcPct val="150000"/>
              </a:lnSpc>
              <a:spcBef>
                <a:spcPct val="50000"/>
              </a:spcBef>
              <a:buClr>
                <a:srgbClr val="003366"/>
              </a:buClr>
              <a:buNone/>
              <a:defRPr/>
            </a:pPr>
            <a:endParaRPr lang="ru-RU" sz="2000" dirty="0" smtClean="0">
              <a:latin typeface="Arial" pitchFamily="34" charset="0"/>
              <a:cs typeface="Arial" pitchFamily="34" charset="0"/>
            </a:endParaRPr>
          </a:p>
          <a:p>
            <a:pPr eaLnBrk="1" hangingPunct="1">
              <a:lnSpc>
                <a:spcPct val="80000"/>
              </a:lnSpc>
              <a:spcBef>
                <a:spcPct val="50000"/>
              </a:spcBef>
              <a:buClr>
                <a:srgbClr val="003366"/>
              </a:buClr>
              <a:buFont typeface="Wingdings" pitchFamily="2" charset="2"/>
              <a:buChar char="q"/>
              <a:defRPr/>
            </a:pPr>
            <a:endParaRPr lang="ru-RU" sz="1500" dirty="0" smtClean="0">
              <a:latin typeface="Arial"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3" descr="shockwave.avi_snapshot_00.34_[2014.06.23_19.58.32].jpg"/>
          <p:cNvPicPr>
            <a:picLocks noChangeAspect="1"/>
          </p:cNvPicPr>
          <p:nvPr/>
        </p:nvPicPr>
        <p:blipFill>
          <a:blip r:embed="rId2" cstate="print"/>
          <a:srcRect/>
          <a:stretch>
            <a:fillRect/>
          </a:stretch>
        </p:blipFill>
        <p:spPr bwMode="auto">
          <a:xfrm>
            <a:off x="323528" y="1753344"/>
            <a:ext cx="5500939" cy="4195936"/>
          </a:xfrm>
          <a:prstGeom prst="rect">
            <a:avLst/>
          </a:prstGeom>
          <a:noFill/>
          <a:ln w="9525">
            <a:noFill/>
            <a:miter lim="800000"/>
            <a:headEnd/>
            <a:tailEnd/>
          </a:ln>
        </p:spPr>
      </p:pic>
      <p:pic>
        <p:nvPicPr>
          <p:cNvPr id="11267" name="Рисунок 7" descr="0_1105f8_b2cc55b9_orig.jpg"/>
          <p:cNvPicPr>
            <a:picLocks noChangeAspect="1"/>
          </p:cNvPicPr>
          <p:nvPr/>
        </p:nvPicPr>
        <p:blipFill>
          <a:blip r:embed="rId3" cstate="print"/>
          <a:srcRect r="12660" b="9525"/>
          <a:stretch>
            <a:fillRect/>
          </a:stretch>
        </p:blipFill>
        <p:spPr bwMode="auto">
          <a:xfrm>
            <a:off x="4492626" y="3068960"/>
            <a:ext cx="4651375" cy="3733800"/>
          </a:xfrm>
          <a:prstGeom prst="rect">
            <a:avLst/>
          </a:prstGeom>
          <a:noFill/>
          <a:ln w="9525">
            <a:noFill/>
            <a:miter lim="800000"/>
            <a:headEnd/>
            <a:tailEnd/>
          </a:ln>
        </p:spPr>
      </p:pic>
      <p:sp>
        <p:nvSpPr>
          <p:cNvPr id="11268" name="TextBox 6"/>
          <p:cNvSpPr txBox="1">
            <a:spLocks noChangeArrowheads="1"/>
          </p:cNvSpPr>
          <p:nvPr/>
        </p:nvSpPr>
        <p:spPr bwMode="auto">
          <a:xfrm>
            <a:off x="4800601" y="6324600"/>
            <a:ext cx="1069524" cy="369332"/>
          </a:xfrm>
          <a:prstGeom prst="rect">
            <a:avLst/>
          </a:prstGeom>
          <a:noFill/>
          <a:ln w="9525">
            <a:noFill/>
            <a:miter lim="800000"/>
            <a:headEnd/>
            <a:tailEnd/>
          </a:ln>
        </p:spPr>
        <p:txBody>
          <a:bodyPr wrap="none">
            <a:spAutoFit/>
          </a:bodyPr>
          <a:lstStyle/>
          <a:p>
            <a:r>
              <a:rPr lang="en-US">
                <a:solidFill>
                  <a:srgbClr val="FFFF00"/>
                </a:solidFill>
              </a:rPr>
              <a:t>~85 km S</a:t>
            </a:r>
          </a:p>
        </p:txBody>
      </p:sp>
      <p:sp>
        <p:nvSpPr>
          <p:cNvPr id="9" name="Прямоугольник 8"/>
          <p:cNvSpPr/>
          <p:nvPr/>
        </p:nvSpPr>
        <p:spPr>
          <a:xfrm>
            <a:off x="971600" y="1187460"/>
            <a:ext cx="5904656" cy="369332"/>
          </a:xfrm>
          <a:prstGeom prst="rect">
            <a:avLst/>
          </a:prstGeom>
        </p:spPr>
        <p:txBody>
          <a:bodyPr wrap="square">
            <a:spAutoFit/>
          </a:bodyPr>
          <a:lstStyle/>
          <a:p>
            <a:pPr lvl="0"/>
            <a:r>
              <a:rPr lang="en-US" b="1" dirty="0" smtClean="0">
                <a:latin typeface="Arial" pitchFamily="34" charset="0"/>
                <a:cs typeface="Arial" pitchFamily="34" charset="0"/>
              </a:rPr>
              <a:t>Pressure excess on the surface </a:t>
            </a:r>
            <a:endParaRPr lang="en-US" b="1" dirty="0">
              <a:latin typeface="Arial" pitchFamily="34" charset="0"/>
              <a:cs typeface="Arial" pitchFamily="34" charset="0"/>
            </a:endParaRPr>
          </a:p>
        </p:txBody>
      </p:sp>
      <p:sp>
        <p:nvSpPr>
          <p:cNvPr id="11" name="TextBox 10"/>
          <p:cNvSpPr txBox="1"/>
          <p:nvPr/>
        </p:nvSpPr>
        <p:spPr>
          <a:xfrm>
            <a:off x="8028384" y="3068960"/>
            <a:ext cx="936104" cy="646331"/>
          </a:xfrm>
          <a:prstGeom prst="rect">
            <a:avLst/>
          </a:prstGeom>
          <a:noFill/>
        </p:spPr>
        <p:txBody>
          <a:bodyPr wrap="square" rtlCol="0">
            <a:spAutoFit/>
          </a:bodyPr>
          <a:lstStyle/>
          <a:p>
            <a:r>
              <a:rPr lang="en-US" dirty="0" smtClean="0">
                <a:latin typeface="Arial" pitchFamily="34" charset="0"/>
                <a:cs typeface="Arial" pitchFamily="34" charset="0"/>
              </a:rPr>
              <a:t>photo</a:t>
            </a:r>
            <a:endParaRPr lang="ru-RU" dirty="0" smtClean="0">
              <a:latin typeface="Arial" pitchFamily="34" charset="0"/>
              <a:cs typeface="Arial" pitchFamily="34" charset="0"/>
            </a:endParaRPr>
          </a:p>
          <a:p>
            <a:endParaRPr lang="ru-RU" dirty="0"/>
          </a:p>
        </p:txBody>
      </p:sp>
      <p:sp>
        <p:nvSpPr>
          <p:cNvPr id="12" name="TextBox 11"/>
          <p:cNvSpPr txBox="1"/>
          <p:nvPr/>
        </p:nvSpPr>
        <p:spPr>
          <a:xfrm>
            <a:off x="899592" y="1916832"/>
            <a:ext cx="1080120" cy="646331"/>
          </a:xfrm>
          <a:prstGeom prst="rect">
            <a:avLst/>
          </a:prstGeom>
          <a:noFill/>
        </p:spPr>
        <p:txBody>
          <a:bodyPr wrap="square" rtlCol="0">
            <a:spAutoFit/>
          </a:bodyPr>
          <a:lstStyle/>
          <a:p>
            <a:r>
              <a:rPr lang="en-US" dirty="0" smtClean="0">
                <a:latin typeface="Arial" pitchFamily="34" charset="0"/>
                <a:cs typeface="Arial" pitchFamily="34" charset="0"/>
              </a:rPr>
              <a:t>model</a:t>
            </a:r>
            <a:endParaRPr lang="ru-RU" dirty="0" smtClean="0">
              <a:latin typeface="Arial" pitchFamily="34" charset="0"/>
              <a:cs typeface="Arial" pitchFamily="34" charset="0"/>
            </a:endParaRPr>
          </a:p>
          <a:p>
            <a:endParaRPr lang="ru-RU" dirty="0"/>
          </a:p>
        </p:txBody>
      </p:sp>
      <p:sp>
        <p:nvSpPr>
          <p:cNvPr id="15" name="Rectangle 2"/>
          <p:cNvSpPr txBox="1">
            <a:spLocks noRot="1" noChangeArrowheads="1"/>
          </p:cNvSpPr>
          <p:nvPr/>
        </p:nvSpPr>
        <p:spPr bwMode="auto">
          <a:xfrm>
            <a:off x="-36512" y="-99392"/>
            <a:ext cx="91805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t/>
            </a:r>
            <a:b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br>
            <a:r>
              <a:rPr kumimoji="0" lang="ru-RU"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Arial" pitchFamily="34" charset="0"/>
                <a:ea typeface="+mj-ea"/>
                <a:cs typeface="Arial" pitchFamily="34" charset="0"/>
              </a:rPr>
              <a:t> </a:t>
            </a:r>
            <a:r>
              <a:rPr lang="ru-RU" sz="2000" dirty="0" smtClean="0">
                <a:solidFill>
                  <a:srgbClr val="FFC000"/>
                </a:solidFill>
                <a:latin typeface="Arial" pitchFamily="34" charset="0"/>
                <a:cs typeface="Arial" pitchFamily="34" charset="0"/>
              </a:rPr>
              <a:t/>
            </a:r>
            <a:br>
              <a:rPr lang="ru-RU" sz="2000" dirty="0" smtClean="0">
                <a:solidFill>
                  <a:srgbClr val="FFC000"/>
                </a:solidFill>
                <a:latin typeface="Arial" pitchFamily="34" charset="0"/>
                <a:cs typeface="Arial" pitchFamily="34" charset="0"/>
              </a:rPr>
            </a:br>
            <a:r>
              <a:rPr lang="en-US" sz="2000" dirty="0" smtClean="0">
                <a:solidFill>
                  <a:srgbClr val="FFC000"/>
                </a:solidFill>
                <a:latin typeface="Arial" pitchFamily="34" charset="0"/>
                <a:cs typeface="Arial" pitchFamily="34" charset="0"/>
              </a:rPr>
              <a:t> </a:t>
            </a:r>
            <a: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t>Estimation module of collision consequences of hazardous body with atmosphere or the Earth’s surface</a:t>
            </a:r>
          </a:p>
          <a:p>
            <a:pPr lvl="0" algn="ctr">
              <a:defRPr/>
            </a:pPr>
            <a:r>
              <a:rPr lang="en-US" sz="2300" b="1" kern="0" dirty="0" smtClean="0">
                <a:effectLst>
                  <a:outerShdw blurRad="38100" dist="38100" dir="2700000" algn="tl">
                    <a:srgbClr val="000000"/>
                  </a:outerShdw>
                </a:effectLst>
                <a:latin typeface="Arial" pitchFamily="34" charset="0"/>
                <a:ea typeface="+mj-ea"/>
                <a:cs typeface="Arial" pitchFamily="34" charset="0"/>
              </a:rPr>
              <a:t>Chelyabinsk </a:t>
            </a:r>
            <a:r>
              <a:rPr lang="en-US" sz="2300" b="1" kern="0" dirty="0" err="1" smtClean="0">
                <a:effectLst>
                  <a:outerShdw blurRad="38100" dist="38100" dir="2700000" algn="tl">
                    <a:srgbClr val="000000"/>
                  </a:outerShdw>
                </a:effectLst>
                <a:latin typeface="Arial" pitchFamily="34" charset="0"/>
                <a:ea typeface="+mj-ea"/>
                <a:cs typeface="Arial" pitchFamily="34" charset="0"/>
              </a:rPr>
              <a:t>bolide</a:t>
            </a:r>
            <a:r>
              <a:rPr lang="en-US" sz="2300" b="1" kern="0" dirty="0" smtClean="0">
                <a:effectLst>
                  <a:outerShdw blurRad="38100" dist="38100" dir="2700000" algn="tl">
                    <a:srgbClr val="000000"/>
                  </a:outerShdw>
                </a:effectLst>
                <a:latin typeface="Arial" pitchFamily="34" charset="0"/>
                <a:ea typeface="+mj-ea"/>
                <a:cs typeface="Arial" pitchFamily="34" charset="0"/>
              </a:rPr>
              <a:t> modeling</a:t>
            </a:r>
            <a: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404243" y="1960984"/>
            <a:ext cx="4671813" cy="3772272"/>
          </a:xfrm>
          <a:prstGeom prst="rect">
            <a:avLst/>
          </a:prstGeom>
          <a:noFill/>
          <a:ln w="9525">
            <a:noFill/>
            <a:miter lim="800000"/>
            <a:headEnd/>
            <a:tailEnd/>
          </a:ln>
        </p:spPr>
      </p:pic>
      <p:sp>
        <p:nvSpPr>
          <p:cNvPr id="29699" name="TextBox 3"/>
          <p:cNvSpPr txBox="1">
            <a:spLocks noChangeArrowheads="1"/>
          </p:cNvSpPr>
          <p:nvPr/>
        </p:nvSpPr>
        <p:spPr bwMode="auto">
          <a:xfrm>
            <a:off x="0" y="5859269"/>
            <a:ext cx="2810385" cy="954107"/>
          </a:xfrm>
          <a:prstGeom prst="rect">
            <a:avLst/>
          </a:prstGeom>
          <a:noFill/>
          <a:ln w="9525">
            <a:noFill/>
            <a:miter lim="800000"/>
            <a:headEnd/>
            <a:tailEnd/>
          </a:ln>
        </p:spPr>
        <p:txBody>
          <a:bodyPr wrap="none">
            <a:spAutoFit/>
          </a:bodyPr>
          <a:lstStyle/>
          <a:p>
            <a:r>
              <a:rPr lang="en-US" sz="1400" dirty="0" smtClean="0">
                <a:latin typeface="Arial" pitchFamily="34" charset="0"/>
                <a:cs typeface="Arial" pitchFamily="34" charset="0"/>
              </a:rPr>
              <a:t>Red</a:t>
            </a:r>
            <a:r>
              <a:rPr lang="ru-RU" sz="1400" dirty="0" smtClean="0">
                <a:latin typeface="Arial" pitchFamily="34" charset="0"/>
                <a:cs typeface="Arial" pitchFamily="34" charset="0"/>
              </a:rPr>
              <a:t> </a:t>
            </a:r>
            <a:r>
              <a:rPr lang="ru-RU" sz="1400" dirty="0">
                <a:latin typeface="Arial" pitchFamily="34" charset="0"/>
                <a:cs typeface="Arial" pitchFamily="34" charset="0"/>
              </a:rPr>
              <a:t>– </a:t>
            </a:r>
            <a:r>
              <a:rPr lang="en-US" sz="1400" dirty="0" smtClean="0">
                <a:latin typeface="Arial" pitchFamily="34" charset="0"/>
                <a:cs typeface="Arial" pitchFamily="34" charset="0"/>
              </a:rPr>
              <a:t>destructions (official data)</a:t>
            </a:r>
            <a:endParaRPr lang="ru-RU" sz="1400" dirty="0">
              <a:latin typeface="Arial" pitchFamily="34" charset="0"/>
              <a:cs typeface="Arial" pitchFamily="34" charset="0"/>
            </a:endParaRPr>
          </a:p>
          <a:p>
            <a:r>
              <a:rPr lang="en-US" sz="1400" dirty="0" smtClean="0">
                <a:latin typeface="Arial" pitchFamily="34" charset="0"/>
                <a:cs typeface="Arial" pitchFamily="34" charset="0"/>
              </a:rPr>
              <a:t>Orange </a:t>
            </a:r>
            <a:r>
              <a:rPr lang="ru-RU" sz="1400" dirty="0" smtClean="0">
                <a:latin typeface="Arial" pitchFamily="34" charset="0"/>
                <a:cs typeface="Arial" pitchFamily="34" charset="0"/>
              </a:rPr>
              <a:t>– </a:t>
            </a:r>
            <a:r>
              <a:rPr lang="en-US" sz="1400" dirty="0" smtClean="0">
                <a:latin typeface="Arial" pitchFamily="34" charset="0"/>
                <a:cs typeface="Arial" pitchFamily="34" charset="0"/>
              </a:rPr>
              <a:t>destructions, field data</a:t>
            </a:r>
            <a:endParaRPr lang="ru-RU" sz="1400" dirty="0">
              <a:latin typeface="Arial" pitchFamily="34" charset="0"/>
              <a:cs typeface="Arial" pitchFamily="34" charset="0"/>
            </a:endParaRPr>
          </a:p>
          <a:p>
            <a:r>
              <a:rPr lang="en-US" sz="1400" dirty="0" smtClean="0">
                <a:latin typeface="Arial" pitchFamily="34" charset="0"/>
                <a:cs typeface="Arial" pitchFamily="34" charset="0"/>
              </a:rPr>
              <a:t>Dark </a:t>
            </a:r>
            <a:r>
              <a:rPr lang="en-US" sz="1400" dirty="0" err="1" smtClean="0">
                <a:latin typeface="Arial" pitchFamily="34" charset="0"/>
                <a:cs typeface="Arial" pitchFamily="34" charset="0"/>
              </a:rPr>
              <a:t>unshaded</a:t>
            </a:r>
            <a:r>
              <a:rPr lang="ru-RU" sz="1400" dirty="0" smtClean="0">
                <a:latin typeface="Arial" pitchFamily="34" charset="0"/>
                <a:cs typeface="Arial" pitchFamily="34" charset="0"/>
              </a:rPr>
              <a:t> </a:t>
            </a:r>
            <a:r>
              <a:rPr lang="ru-RU" sz="1400" dirty="0">
                <a:latin typeface="Arial" pitchFamily="34" charset="0"/>
                <a:cs typeface="Arial" pitchFamily="34" charset="0"/>
              </a:rPr>
              <a:t>– </a:t>
            </a:r>
            <a:r>
              <a:rPr lang="en-US" sz="1400" dirty="0" smtClean="0">
                <a:latin typeface="Arial" pitchFamily="34" charset="0"/>
                <a:cs typeface="Arial" pitchFamily="34" charset="0"/>
              </a:rPr>
              <a:t>no destructions</a:t>
            </a:r>
            <a:endParaRPr lang="ru-RU" sz="1400" dirty="0">
              <a:latin typeface="Arial" pitchFamily="34" charset="0"/>
              <a:cs typeface="Arial" pitchFamily="34" charset="0"/>
            </a:endParaRPr>
          </a:p>
          <a:p>
            <a:r>
              <a:rPr lang="en-US" sz="1400" dirty="0" smtClean="0">
                <a:latin typeface="Arial" pitchFamily="34" charset="0"/>
                <a:cs typeface="Arial" pitchFamily="34" charset="0"/>
              </a:rPr>
              <a:t>Yellow </a:t>
            </a:r>
            <a:r>
              <a:rPr lang="ru-RU" sz="1400" dirty="0" smtClean="0">
                <a:latin typeface="Arial" pitchFamily="34" charset="0"/>
                <a:cs typeface="Arial" pitchFamily="34" charset="0"/>
              </a:rPr>
              <a:t>– </a:t>
            </a:r>
            <a:r>
              <a:rPr lang="en-US" sz="1400" dirty="0" smtClean="0">
                <a:latin typeface="Arial" pitchFamily="34" charset="0"/>
                <a:cs typeface="Arial" pitchFamily="34" charset="0"/>
              </a:rPr>
              <a:t>meteorites</a:t>
            </a:r>
            <a:endParaRPr lang="ru-RU" sz="1400" dirty="0">
              <a:latin typeface="Arial" pitchFamily="34" charset="0"/>
              <a:cs typeface="Arial" pitchFamily="34" charset="0"/>
            </a:endParaRPr>
          </a:p>
        </p:txBody>
      </p:sp>
      <p:sp>
        <p:nvSpPr>
          <p:cNvPr id="29700" name="Прямоугольник 6"/>
          <p:cNvSpPr>
            <a:spLocks noChangeArrowheads="1"/>
          </p:cNvSpPr>
          <p:nvPr/>
        </p:nvSpPr>
        <p:spPr bwMode="auto">
          <a:xfrm>
            <a:off x="3131840" y="2055039"/>
            <a:ext cx="1584175" cy="1477328"/>
          </a:xfrm>
          <a:prstGeom prst="rect">
            <a:avLst/>
          </a:prstGeom>
          <a:solidFill>
            <a:schemeClr val="accent1">
              <a:lumMod val="20000"/>
              <a:lumOff val="80000"/>
            </a:schemeClr>
          </a:solidFill>
          <a:ln w="9525">
            <a:noFill/>
            <a:miter lim="800000"/>
            <a:headEnd/>
            <a:tailEnd/>
          </a:ln>
        </p:spPr>
        <p:txBody>
          <a:bodyPr wrap="square">
            <a:spAutoFit/>
          </a:bodyPr>
          <a:lstStyle/>
          <a:p>
            <a:r>
              <a:rPr lang="en-US" sz="1200" dirty="0" smtClean="0">
                <a:solidFill>
                  <a:schemeClr val="bg1">
                    <a:lumMod val="75000"/>
                  </a:schemeClr>
                </a:solidFill>
                <a:latin typeface="Arial" pitchFamily="34" charset="0"/>
                <a:cs typeface="Arial" pitchFamily="34" charset="0"/>
              </a:rPr>
              <a:t>Contours</a:t>
            </a:r>
            <a:endParaRPr lang="ru-RU" sz="1200" dirty="0">
              <a:solidFill>
                <a:schemeClr val="bg1">
                  <a:lumMod val="75000"/>
                </a:schemeClr>
              </a:solidFill>
              <a:latin typeface="Arial" pitchFamily="34" charset="0"/>
              <a:cs typeface="Arial" pitchFamily="34" charset="0"/>
            </a:endParaRPr>
          </a:p>
          <a:p>
            <a:r>
              <a:rPr lang="ru-RU" sz="1200" dirty="0" smtClean="0">
                <a:solidFill>
                  <a:schemeClr val="bg1">
                    <a:lumMod val="75000"/>
                  </a:schemeClr>
                </a:solidFill>
                <a:latin typeface="Arial" pitchFamily="34" charset="0"/>
                <a:cs typeface="Arial" pitchFamily="34" charset="0"/>
              </a:rPr>
              <a:t>(</a:t>
            </a:r>
            <a:r>
              <a:rPr lang="en-US" sz="1200" dirty="0" smtClean="0">
                <a:solidFill>
                  <a:schemeClr val="bg1">
                    <a:lumMod val="75000"/>
                  </a:schemeClr>
                </a:solidFill>
                <a:latin typeface="Arial" pitchFamily="34" charset="0"/>
                <a:cs typeface="Arial" pitchFamily="34" charset="0"/>
              </a:rPr>
              <a:t>from dark to light</a:t>
            </a:r>
            <a:r>
              <a:rPr lang="ru-RU" sz="1200" dirty="0" smtClean="0">
                <a:solidFill>
                  <a:schemeClr val="bg1">
                    <a:lumMod val="75000"/>
                  </a:schemeClr>
                </a:solidFill>
                <a:latin typeface="Arial" pitchFamily="34" charset="0"/>
                <a:cs typeface="Arial" pitchFamily="34" charset="0"/>
              </a:rPr>
              <a:t>)</a:t>
            </a:r>
            <a:endParaRPr lang="ru-RU" sz="1200" dirty="0">
              <a:solidFill>
                <a:schemeClr val="bg1">
                  <a:lumMod val="75000"/>
                </a:schemeClr>
              </a:solidFill>
              <a:latin typeface="Arial" pitchFamily="34" charset="0"/>
              <a:cs typeface="Arial" pitchFamily="34" charset="0"/>
            </a:endParaRPr>
          </a:p>
          <a:p>
            <a:r>
              <a:rPr lang="ru-RU" sz="1200" dirty="0">
                <a:solidFill>
                  <a:schemeClr val="bg1">
                    <a:lumMod val="75000"/>
                  </a:schemeClr>
                </a:solidFill>
                <a:latin typeface="Arial" pitchFamily="34" charset="0"/>
                <a:cs typeface="Arial" pitchFamily="34" charset="0"/>
              </a:rPr>
              <a:t>300 </a:t>
            </a:r>
            <a:r>
              <a:rPr lang="en-US" sz="1200" dirty="0" err="1" smtClean="0">
                <a:solidFill>
                  <a:schemeClr val="bg1">
                    <a:lumMod val="75000"/>
                  </a:schemeClr>
                </a:solidFill>
                <a:latin typeface="Arial" pitchFamily="34" charset="0"/>
                <a:cs typeface="Arial" pitchFamily="34" charset="0"/>
              </a:rPr>
              <a:t>kt</a:t>
            </a:r>
            <a:r>
              <a:rPr lang="en-US" sz="1200" dirty="0" smtClean="0">
                <a:solidFill>
                  <a:schemeClr val="bg1">
                    <a:lumMod val="75000"/>
                  </a:schemeClr>
                </a:solidFill>
                <a:latin typeface="Arial" pitchFamily="34" charset="0"/>
                <a:cs typeface="Arial" pitchFamily="34" charset="0"/>
                <a:sym typeface="Symbol" pitchFamily="18" charset="2"/>
              </a:rPr>
              <a:t> </a:t>
            </a:r>
            <a:r>
              <a:rPr lang="en-US" sz="1200" dirty="0">
                <a:solidFill>
                  <a:schemeClr val="bg1">
                    <a:lumMod val="75000"/>
                  </a:schemeClr>
                </a:solidFill>
                <a:latin typeface="Arial" pitchFamily="34" charset="0"/>
                <a:cs typeface="Arial" pitchFamily="34" charset="0"/>
                <a:sym typeface="Symbol" pitchFamily="18" charset="2"/>
              </a:rPr>
              <a:t></a:t>
            </a:r>
            <a:r>
              <a:rPr lang="en-US" sz="1200" dirty="0">
                <a:solidFill>
                  <a:schemeClr val="bg1">
                    <a:lumMod val="75000"/>
                  </a:schemeClr>
                </a:solidFill>
                <a:latin typeface="Arial" pitchFamily="34" charset="0"/>
                <a:cs typeface="Arial" pitchFamily="34" charset="0"/>
              </a:rPr>
              <a:t>p&gt;1000 </a:t>
            </a:r>
            <a:r>
              <a:rPr lang="en-US" sz="1200" dirty="0" smtClean="0">
                <a:solidFill>
                  <a:schemeClr val="bg1">
                    <a:lumMod val="75000"/>
                  </a:schemeClr>
                </a:solidFill>
                <a:latin typeface="Arial" pitchFamily="34" charset="0"/>
                <a:cs typeface="Arial" pitchFamily="34" charset="0"/>
              </a:rPr>
              <a:t>Pa</a:t>
            </a:r>
            <a:r>
              <a:rPr lang="ru-RU" sz="1200" dirty="0" smtClean="0">
                <a:solidFill>
                  <a:schemeClr val="bg1">
                    <a:lumMod val="75000"/>
                  </a:schemeClr>
                </a:solidFill>
                <a:latin typeface="Arial" pitchFamily="34" charset="0"/>
                <a:cs typeface="Arial" pitchFamily="34" charset="0"/>
              </a:rPr>
              <a:t>, </a:t>
            </a:r>
            <a:endParaRPr lang="ru-RU" sz="1200" dirty="0">
              <a:solidFill>
                <a:schemeClr val="bg1">
                  <a:lumMod val="75000"/>
                </a:schemeClr>
              </a:solidFill>
              <a:latin typeface="Arial" pitchFamily="34" charset="0"/>
              <a:cs typeface="Arial" pitchFamily="34" charset="0"/>
            </a:endParaRPr>
          </a:p>
          <a:p>
            <a:r>
              <a:rPr lang="ru-RU" sz="1200" dirty="0">
                <a:solidFill>
                  <a:schemeClr val="bg1">
                    <a:lumMod val="75000"/>
                  </a:schemeClr>
                </a:solidFill>
                <a:latin typeface="Arial" pitchFamily="34" charset="0"/>
                <a:cs typeface="Arial" pitchFamily="34" charset="0"/>
              </a:rPr>
              <a:t>520 </a:t>
            </a:r>
            <a:r>
              <a:rPr lang="en-US" sz="1200" dirty="0" err="1" smtClean="0">
                <a:solidFill>
                  <a:schemeClr val="bg1">
                    <a:lumMod val="75000"/>
                  </a:schemeClr>
                </a:solidFill>
                <a:latin typeface="Arial" pitchFamily="34" charset="0"/>
                <a:cs typeface="Arial" pitchFamily="34" charset="0"/>
              </a:rPr>
              <a:t>kt</a:t>
            </a:r>
            <a:r>
              <a:rPr lang="ru-RU" sz="1200" dirty="0" smtClean="0">
                <a:solidFill>
                  <a:schemeClr val="bg1">
                    <a:lumMod val="75000"/>
                  </a:schemeClr>
                </a:solidFill>
                <a:latin typeface="Arial" pitchFamily="34" charset="0"/>
                <a:cs typeface="Arial" pitchFamily="34" charset="0"/>
              </a:rPr>
              <a:t> </a:t>
            </a:r>
            <a:r>
              <a:rPr lang="en-US" sz="1200" dirty="0">
                <a:solidFill>
                  <a:schemeClr val="bg1">
                    <a:lumMod val="75000"/>
                  </a:schemeClr>
                </a:solidFill>
                <a:latin typeface="Arial" pitchFamily="34" charset="0"/>
                <a:cs typeface="Arial" pitchFamily="34" charset="0"/>
                <a:sym typeface="Symbol" pitchFamily="18" charset="2"/>
              </a:rPr>
              <a:t></a:t>
            </a:r>
            <a:r>
              <a:rPr lang="en-US" sz="1200" dirty="0">
                <a:solidFill>
                  <a:schemeClr val="bg1">
                    <a:lumMod val="75000"/>
                  </a:schemeClr>
                </a:solidFill>
                <a:latin typeface="Arial" pitchFamily="34" charset="0"/>
                <a:cs typeface="Arial" pitchFamily="34" charset="0"/>
              </a:rPr>
              <a:t>p&gt;1000 </a:t>
            </a:r>
            <a:r>
              <a:rPr lang="en-US" sz="1200" dirty="0" smtClean="0">
                <a:solidFill>
                  <a:schemeClr val="bg1">
                    <a:lumMod val="75000"/>
                  </a:schemeClr>
                </a:solidFill>
                <a:latin typeface="Arial" pitchFamily="34" charset="0"/>
                <a:cs typeface="Arial" pitchFamily="34" charset="0"/>
              </a:rPr>
              <a:t>Pa</a:t>
            </a:r>
            <a:r>
              <a:rPr lang="ru-RU" sz="1200" dirty="0" smtClean="0">
                <a:solidFill>
                  <a:schemeClr val="bg1">
                    <a:lumMod val="75000"/>
                  </a:schemeClr>
                </a:solidFill>
                <a:latin typeface="Arial" pitchFamily="34" charset="0"/>
                <a:cs typeface="Arial" pitchFamily="34" charset="0"/>
              </a:rPr>
              <a:t>, </a:t>
            </a:r>
            <a:endParaRPr lang="ru-RU" sz="1200" dirty="0">
              <a:solidFill>
                <a:schemeClr val="bg1">
                  <a:lumMod val="75000"/>
                </a:schemeClr>
              </a:solidFill>
              <a:latin typeface="Arial" pitchFamily="34" charset="0"/>
              <a:cs typeface="Arial" pitchFamily="34" charset="0"/>
            </a:endParaRPr>
          </a:p>
          <a:p>
            <a:r>
              <a:rPr lang="ru-RU" sz="1200" dirty="0">
                <a:solidFill>
                  <a:schemeClr val="bg1">
                    <a:lumMod val="75000"/>
                  </a:schemeClr>
                </a:solidFill>
                <a:latin typeface="Arial" pitchFamily="34" charset="0"/>
                <a:cs typeface="Arial" pitchFamily="34" charset="0"/>
              </a:rPr>
              <a:t>300 </a:t>
            </a:r>
            <a:r>
              <a:rPr lang="en-US" sz="1200" dirty="0" err="1" smtClean="0">
                <a:solidFill>
                  <a:schemeClr val="bg1">
                    <a:lumMod val="75000"/>
                  </a:schemeClr>
                </a:solidFill>
                <a:latin typeface="Arial" pitchFamily="34" charset="0"/>
                <a:cs typeface="Arial" pitchFamily="34" charset="0"/>
              </a:rPr>
              <a:t>kt</a:t>
            </a:r>
            <a:r>
              <a:rPr lang="en-US" sz="1200" dirty="0" smtClean="0">
                <a:solidFill>
                  <a:schemeClr val="bg1">
                    <a:lumMod val="75000"/>
                  </a:schemeClr>
                </a:solidFill>
                <a:latin typeface="Arial" pitchFamily="34" charset="0"/>
                <a:cs typeface="Arial" pitchFamily="34" charset="0"/>
                <a:sym typeface="Symbol" pitchFamily="18" charset="2"/>
              </a:rPr>
              <a:t> </a:t>
            </a:r>
            <a:r>
              <a:rPr lang="en-US" sz="1200" dirty="0">
                <a:solidFill>
                  <a:schemeClr val="bg1">
                    <a:lumMod val="75000"/>
                  </a:schemeClr>
                </a:solidFill>
                <a:latin typeface="Arial" pitchFamily="34" charset="0"/>
                <a:cs typeface="Arial" pitchFamily="34" charset="0"/>
                <a:sym typeface="Symbol" pitchFamily="18" charset="2"/>
              </a:rPr>
              <a:t></a:t>
            </a:r>
            <a:r>
              <a:rPr lang="en-US" sz="1200" dirty="0">
                <a:solidFill>
                  <a:schemeClr val="bg1">
                    <a:lumMod val="75000"/>
                  </a:schemeClr>
                </a:solidFill>
                <a:latin typeface="Arial" pitchFamily="34" charset="0"/>
                <a:cs typeface="Arial" pitchFamily="34" charset="0"/>
              </a:rPr>
              <a:t>p&gt;</a:t>
            </a:r>
            <a:r>
              <a:rPr lang="ru-RU" sz="1200" dirty="0">
                <a:solidFill>
                  <a:schemeClr val="bg1">
                    <a:lumMod val="75000"/>
                  </a:schemeClr>
                </a:solidFill>
                <a:latin typeface="Arial" pitchFamily="34" charset="0"/>
                <a:cs typeface="Arial" pitchFamily="34" charset="0"/>
              </a:rPr>
              <a:t>5</a:t>
            </a:r>
            <a:r>
              <a:rPr lang="en-US" sz="1200" dirty="0">
                <a:solidFill>
                  <a:schemeClr val="bg1">
                    <a:lumMod val="75000"/>
                  </a:schemeClr>
                </a:solidFill>
                <a:latin typeface="Arial" pitchFamily="34" charset="0"/>
                <a:cs typeface="Arial" pitchFamily="34" charset="0"/>
              </a:rPr>
              <a:t>00 </a:t>
            </a:r>
            <a:r>
              <a:rPr lang="en-US" sz="1200" dirty="0" smtClean="0">
                <a:solidFill>
                  <a:schemeClr val="bg1">
                    <a:lumMod val="75000"/>
                  </a:schemeClr>
                </a:solidFill>
                <a:latin typeface="Arial" pitchFamily="34" charset="0"/>
                <a:cs typeface="Arial" pitchFamily="34" charset="0"/>
              </a:rPr>
              <a:t>Pa</a:t>
            </a:r>
            <a:r>
              <a:rPr lang="ru-RU" sz="1200" dirty="0" smtClean="0">
                <a:solidFill>
                  <a:schemeClr val="bg1">
                    <a:lumMod val="75000"/>
                  </a:schemeClr>
                </a:solidFill>
                <a:latin typeface="Arial" pitchFamily="34" charset="0"/>
                <a:cs typeface="Arial" pitchFamily="34" charset="0"/>
              </a:rPr>
              <a:t>, </a:t>
            </a:r>
            <a:endParaRPr lang="ru-RU" sz="1200" dirty="0">
              <a:solidFill>
                <a:schemeClr val="bg1">
                  <a:lumMod val="75000"/>
                </a:schemeClr>
              </a:solidFill>
              <a:latin typeface="Arial" pitchFamily="34" charset="0"/>
              <a:cs typeface="Arial" pitchFamily="34" charset="0"/>
            </a:endParaRPr>
          </a:p>
          <a:p>
            <a:r>
              <a:rPr lang="ru-RU" sz="1200" dirty="0">
                <a:solidFill>
                  <a:schemeClr val="bg1">
                    <a:lumMod val="75000"/>
                  </a:schemeClr>
                </a:solidFill>
                <a:latin typeface="Arial" pitchFamily="34" charset="0"/>
                <a:cs typeface="Arial" pitchFamily="34" charset="0"/>
              </a:rPr>
              <a:t>520 </a:t>
            </a:r>
            <a:r>
              <a:rPr lang="en-US" sz="1200" dirty="0" err="1" smtClean="0">
                <a:solidFill>
                  <a:schemeClr val="bg1">
                    <a:lumMod val="75000"/>
                  </a:schemeClr>
                </a:solidFill>
                <a:latin typeface="Arial" pitchFamily="34" charset="0"/>
                <a:cs typeface="Arial" pitchFamily="34" charset="0"/>
              </a:rPr>
              <a:t>kt</a:t>
            </a:r>
            <a:r>
              <a:rPr lang="ru-RU" sz="1200" dirty="0" smtClean="0">
                <a:solidFill>
                  <a:schemeClr val="bg1">
                    <a:lumMod val="75000"/>
                  </a:schemeClr>
                </a:solidFill>
                <a:latin typeface="Arial" pitchFamily="34" charset="0"/>
                <a:cs typeface="Arial" pitchFamily="34" charset="0"/>
              </a:rPr>
              <a:t> </a:t>
            </a:r>
            <a:r>
              <a:rPr lang="en-US" sz="1200" dirty="0">
                <a:solidFill>
                  <a:schemeClr val="bg1">
                    <a:lumMod val="75000"/>
                  </a:schemeClr>
                </a:solidFill>
                <a:latin typeface="Arial" pitchFamily="34" charset="0"/>
                <a:cs typeface="Arial" pitchFamily="34" charset="0"/>
                <a:sym typeface="Symbol" pitchFamily="18" charset="2"/>
              </a:rPr>
              <a:t></a:t>
            </a:r>
            <a:r>
              <a:rPr lang="en-US" sz="1200" dirty="0">
                <a:solidFill>
                  <a:schemeClr val="bg1">
                    <a:lumMod val="75000"/>
                  </a:schemeClr>
                </a:solidFill>
                <a:latin typeface="Arial" pitchFamily="34" charset="0"/>
                <a:cs typeface="Arial" pitchFamily="34" charset="0"/>
              </a:rPr>
              <a:t>p&gt;</a:t>
            </a:r>
            <a:r>
              <a:rPr lang="ru-RU" sz="1200" dirty="0">
                <a:solidFill>
                  <a:schemeClr val="bg1">
                    <a:lumMod val="75000"/>
                  </a:schemeClr>
                </a:solidFill>
                <a:latin typeface="Arial" pitchFamily="34" charset="0"/>
                <a:cs typeface="Arial" pitchFamily="34" charset="0"/>
              </a:rPr>
              <a:t>5</a:t>
            </a:r>
            <a:r>
              <a:rPr lang="en-US" sz="1200" dirty="0">
                <a:solidFill>
                  <a:schemeClr val="bg1">
                    <a:lumMod val="75000"/>
                  </a:schemeClr>
                </a:solidFill>
                <a:latin typeface="Arial" pitchFamily="34" charset="0"/>
                <a:cs typeface="Arial" pitchFamily="34" charset="0"/>
              </a:rPr>
              <a:t>00 </a:t>
            </a:r>
            <a:r>
              <a:rPr lang="en-US" sz="1200" dirty="0" smtClean="0">
                <a:solidFill>
                  <a:schemeClr val="bg1">
                    <a:lumMod val="75000"/>
                  </a:schemeClr>
                </a:solidFill>
                <a:latin typeface="Arial" pitchFamily="34" charset="0"/>
                <a:cs typeface="Arial" pitchFamily="34" charset="0"/>
              </a:rPr>
              <a:t>Pa</a:t>
            </a:r>
            <a:r>
              <a:rPr lang="ru-RU" sz="1200" dirty="0" smtClean="0">
                <a:solidFill>
                  <a:schemeClr val="bg1">
                    <a:lumMod val="75000"/>
                  </a:schemeClr>
                </a:solidFill>
                <a:latin typeface="Arial" pitchFamily="34" charset="0"/>
                <a:cs typeface="Arial" pitchFamily="34" charset="0"/>
              </a:rPr>
              <a:t>  </a:t>
            </a:r>
            <a:endParaRPr lang="ru-RU" sz="1200" dirty="0">
              <a:solidFill>
                <a:schemeClr val="bg1">
                  <a:lumMod val="75000"/>
                </a:schemeClr>
              </a:solidFill>
              <a:latin typeface="Arial" pitchFamily="34" charset="0"/>
              <a:cs typeface="Arial" pitchFamily="34" charset="0"/>
            </a:endParaRPr>
          </a:p>
          <a:p>
            <a:r>
              <a:rPr lang="ru-RU" dirty="0"/>
              <a:t> </a:t>
            </a:r>
          </a:p>
        </p:txBody>
      </p:sp>
      <p:sp>
        <p:nvSpPr>
          <p:cNvPr id="29702" name="Прямоугольник 8"/>
          <p:cNvSpPr>
            <a:spLocks noChangeArrowheads="1"/>
          </p:cNvSpPr>
          <p:nvPr/>
        </p:nvSpPr>
        <p:spPr bwMode="auto">
          <a:xfrm>
            <a:off x="5220072" y="5589240"/>
            <a:ext cx="3816424" cy="954107"/>
          </a:xfrm>
          <a:prstGeom prst="rect">
            <a:avLst/>
          </a:prstGeom>
          <a:noFill/>
          <a:ln w="9525">
            <a:noFill/>
            <a:miter lim="800000"/>
            <a:headEnd/>
            <a:tailEnd/>
          </a:ln>
        </p:spPr>
        <p:txBody>
          <a:bodyPr wrap="square">
            <a:spAutoFit/>
          </a:bodyPr>
          <a:lstStyle/>
          <a:p>
            <a:pPr algn="just"/>
            <a:r>
              <a:rPr lang="en-US" sz="1400" dirty="0" smtClean="0">
                <a:latin typeface="Arial" pitchFamily="34" charset="0"/>
                <a:cs typeface="Arial" pitchFamily="34" charset="0"/>
              </a:rPr>
              <a:t>Form of the damaged area is in accordance with following</a:t>
            </a:r>
          </a:p>
          <a:p>
            <a:pPr algn="just"/>
            <a:r>
              <a:rPr lang="en-US" sz="1400" dirty="0" smtClean="0">
                <a:latin typeface="Arial" pitchFamily="34" charset="0"/>
                <a:cs typeface="Arial" pitchFamily="34" charset="0"/>
              </a:rPr>
              <a:t>- meteoroid energy escaped not at one point, but along a large part of trajectory</a:t>
            </a:r>
            <a:endParaRPr lang="ru-RU" sz="1400" dirty="0">
              <a:latin typeface="Arial" pitchFamily="34" charset="0"/>
              <a:cs typeface="Arial" pitchFamily="34" charset="0"/>
            </a:endParaRPr>
          </a:p>
        </p:txBody>
      </p:sp>
      <p:sp>
        <p:nvSpPr>
          <p:cNvPr id="7" name="TextBox 7"/>
          <p:cNvSpPr txBox="1">
            <a:spLocks noChangeArrowheads="1"/>
          </p:cNvSpPr>
          <p:nvPr/>
        </p:nvSpPr>
        <p:spPr bwMode="auto">
          <a:xfrm>
            <a:off x="5436096" y="1052736"/>
            <a:ext cx="3707904" cy="338554"/>
          </a:xfrm>
          <a:prstGeom prst="rect">
            <a:avLst/>
          </a:prstGeom>
          <a:noFill/>
          <a:ln w="9525">
            <a:noFill/>
            <a:miter lim="800000"/>
            <a:headEnd/>
            <a:tailEnd/>
          </a:ln>
        </p:spPr>
        <p:txBody>
          <a:bodyPr wrap="square">
            <a:spAutoFit/>
          </a:bodyPr>
          <a:lstStyle/>
          <a:p>
            <a:r>
              <a:rPr lang="en-US" sz="1600" dirty="0" smtClean="0">
                <a:solidFill>
                  <a:srgbClr val="FFC000"/>
                </a:solidFill>
                <a:latin typeface="Arial" pitchFamily="34" charset="0"/>
                <a:cs typeface="Arial" pitchFamily="34" charset="0"/>
              </a:rPr>
              <a:t>Data for glass break is contradictory</a:t>
            </a:r>
          </a:p>
        </p:txBody>
      </p:sp>
      <p:sp>
        <p:nvSpPr>
          <p:cNvPr id="8" name="Прямоугольник 5"/>
          <p:cNvSpPr>
            <a:spLocks noChangeArrowheads="1"/>
          </p:cNvSpPr>
          <p:nvPr/>
        </p:nvSpPr>
        <p:spPr bwMode="auto">
          <a:xfrm>
            <a:off x="5148064" y="1628800"/>
            <a:ext cx="2133600" cy="1231106"/>
          </a:xfrm>
          <a:prstGeom prst="rect">
            <a:avLst/>
          </a:prstGeom>
          <a:noFill/>
          <a:ln w="9525">
            <a:noFill/>
            <a:miter lim="800000"/>
            <a:headEnd/>
            <a:tailEnd/>
          </a:ln>
        </p:spPr>
        <p:txBody>
          <a:bodyPr>
            <a:spAutoFit/>
          </a:bodyPr>
          <a:lstStyle/>
          <a:p>
            <a:r>
              <a:rPr lang="en-US" sz="1200" dirty="0" smtClean="0">
                <a:latin typeface="Liberation Sans"/>
              </a:rPr>
              <a:t>Glass break</a:t>
            </a:r>
            <a:endParaRPr lang="en-US" sz="1200" dirty="0">
              <a:latin typeface="Liberation Sans"/>
            </a:endParaRPr>
          </a:p>
          <a:p>
            <a:r>
              <a:rPr lang="en-US" sz="1200" dirty="0">
                <a:latin typeface="Liberation Sans"/>
              </a:rPr>
              <a:t>             </a:t>
            </a:r>
            <a:r>
              <a:rPr lang="ru-RU" sz="1200" dirty="0">
                <a:latin typeface="Liberation Sans"/>
              </a:rPr>
              <a:t>     </a:t>
            </a:r>
            <a:r>
              <a:rPr lang="en-US" sz="1200" dirty="0">
                <a:latin typeface="Standard Symbols L"/>
                <a:sym typeface="Symbol" pitchFamily="18" charset="2"/>
              </a:rPr>
              <a:t></a:t>
            </a:r>
            <a:r>
              <a:rPr lang="en-US" sz="1200" dirty="0">
                <a:latin typeface="Liberation Sans"/>
              </a:rPr>
              <a:t>p (Pa)</a:t>
            </a:r>
            <a:endParaRPr lang="ru-RU" sz="1200" dirty="0">
              <a:latin typeface="Liberation Sans"/>
            </a:endParaRPr>
          </a:p>
          <a:p>
            <a:r>
              <a:rPr lang="en-US" sz="1200" dirty="0">
                <a:latin typeface="Liberation Sans"/>
              </a:rPr>
              <a:t>5%               </a:t>
            </a:r>
            <a:r>
              <a:rPr lang="ru-RU" sz="1200" dirty="0">
                <a:latin typeface="Liberation Sans"/>
              </a:rPr>
              <a:t>  690</a:t>
            </a:r>
            <a:endParaRPr lang="en-US" sz="1200" dirty="0">
              <a:latin typeface="Liberation Sans"/>
            </a:endParaRPr>
          </a:p>
          <a:p>
            <a:r>
              <a:rPr lang="en-US" sz="1200" dirty="0">
                <a:latin typeface="Liberation Sans"/>
              </a:rPr>
              <a:t>50%               </a:t>
            </a:r>
            <a:r>
              <a:rPr lang="ru-RU" sz="1200" dirty="0">
                <a:latin typeface="Liberation Sans"/>
              </a:rPr>
              <a:t>1445</a:t>
            </a:r>
            <a:endParaRPr lang="en-US" sz="1200" dirty="0">
              <a:latin typeface="Liberation Sans"/>
            </a:endParaRPr>
          </a:p>
          <a:p>
            <a:r>
              <a:rPr lang="en-US" sz="1200" dirty="0">
                <a:latin typeface="Liberation Sans"/>
              </a:rPr>
              <a:t>90%               </a:t>
            </a:r>
            <a:r>
              <a:rPr lang="ru-RU" sz="1200" dirty="0">
                <a:latin typeface="Liberation Sans"/>
              </a:rPr>
              <a:t>3730</a:t>
            </a:r>
            <a:endParaRPr lang="en-US" sz="1200" dirty="0">
              <a:latin typeface="Liberation Sans"/>
            </a:endParaRPr>
          </a:p>
          <a:p>
            <a:r>
              <a:rPr lang="en-US" sz="1050" dirty="0" err="1">
                <a:latin typeface="Liberation Sans"/>
              </a:rPr>
              <a:t>Mannan</a:t>
            </a:r>
            <a:r>
              <a:rPr lang="en-US" sz="1050" dirty="0">
                <a:latin typeface="Liberation Sans"/>
              </a:rPr>
              <a:t> &amp; Lees</a:t>
            </a:r>
            <a:r>
              <a:rPr lang="ru-RU" sz="1050" dirty="0">
                <a:latin typeface="Liberation Sans"/>
              </a:rPr>
              <a:t>,2005</a:t>
            </a:r>
            <a:r>
              <a:rPr lang="ru-RU" sz="1200" dirty="0">
                <a:latin typeface="Liberation Sans"/>
              </a:rPr>
              <a:t>,</a:t>
            </a:r>
            <a:endParaRPr lang="en-US" sz="1600" dirty="0"/>
          </a:p>
        </p:txBody>
      </p:sp>
      <p:sp>
        <p:nvSpPr>
          <p:cNvPr id="9" name="Прямоугольник 5"/>
          <p:cNvSpPr>
            <a:spLocks noChangeArrowheads="1"/>
          </p:cNvSpPr>
          <p:nvPr/>
        </p:nvSpPr>
        <p:spPr bwMode="auto">
          <a:xfrm>
            <a:off x="7308304" y="1628800"/>
            <a:ext cx="2133600" cy="1177245"/>
          </a:xfrm>
          <a:prstGeom prst="rect">
            <a:avLst/>
          </a:prstGeom>
          <a:noFill/>
          <a:ln w="9525">
            <a:noFill/>
            <a:miter lim="800000"/>
            <a:headEnd/>
            <a:tailEnd/>
          </a:ln>
        </p:spPr>
        <p:txBody>
          <a:bodyPr>
            <a:spAutoFit/>
          </a:bodyPr>
          <a:lstStyle/>
          <a:p>
            <a:r>
              <a:rPr lang="en-US" sz="1200" dirty="0" smtClean="0">
                <a:latin typeface="Liberation Sans"/>
              </a:rPr>
              <a:t>Glass break</a:t>
            </a:r>
          </a:p>
          <a:p>
            <a:r>
              <a:rPr lang="en-US" sz="1200" dirty="0" smtClean="0">
                <a:latin typeface="Liberation Sans"/>
              </a:rPr>
              <a:t>       </a:t>
            </a:r>
            <a:r>
              <a:rPr lang="ru-RU" sz="1200" dirty="0" smtClean="0">
                <a:latin typeface="Liberation Sans"/>
              </a:rPr>
              <a:t>     </a:t>
            </a:r>
            <a:r>
              <a:rPr lang="en-US" sz="1200" dirty="0">
                <a:latin typeface="Standard Symbols L"/>
                <a:sym typeface="Symbol" pitchFamily="18" charset="2"/>
              </a:rPr>
              <a:t></a:t>
            </a:r>
            <a:r>
              <a:rPr lang="en-US" sz="1200" dirty="0">
                <a:latin typeface="Liberation Sans"/>
              </a:rPr>
              <a:t>p (Pa)</a:t>
            </a:r>
            <a:endParaRPr lang="ru-RU" sz="1200" dirty="0">
              <a:latin typeface="Liberation Sans"/>
            </a:endParaRPr>
          </a:p>
          <a:p>
            <a:r>
              <a:rPr lang="en-US" sz="1200" dirty="0">
                <a:latin typeface="Liberation Sans"/>
              </a:rPr>
              <a:t>5%               </a:t>
            </a:r>
            <a:r>
              <a:rPr lang="ru-RU" sz="1200" dirty="0">
                <a:latin typeface="Liberation Sans"/>
              </a:rPr>
              <a:t>  2000</a:t>
            </a:r>
            <a:endParaRPr lang="en-US" sz="1200" dirty="0">
              <a:latin typeface="Liberation Sans"/>
            </a:endParaRPr>
          </a:p>
          <a:p>
            <a:r>
              <a:rPr lang="ru-RU" sz="1200" dirty="0">
                <a:latin typeface="Liberation Sans"/>
              </a:rPr>
              <a:t>1</a:t>
            </a:r>
            <a:r>
              <a:rPr lang="en-US" sz="1200" dirty="0">
                <a:latin typeface="Liberation Sans"/>
              </a:rPr>
              <a:t>0%               </a:t>
            </a:r>
            <a:r>
              <a:rPr lang="ru-RU" sz="1200" dirty="0">
                <a:latin typeface="Liberation Sans"/>
              </a:rPr>
              <a:t>2500</a:t>
            </a:r>
            <a:endParaRPr lang="en-US" sz="1200" dirty="0">
              <a:latin typeface="Liberation Sans"/>
            </a:endParaRPr>
          </a:p>
          <a:p>
            <a:r>
              <a:rPr lang="en-US" sz="1200" dirty="0">
                <a:latin typeface="Liberation Sans"/>
              </a:rPr>
              <a:t>90%               </a:t>
            </a:r>
            <a:r>
              <a:rPr lang="ru-RU" sz="1200" dirty="0">
                <a:latin typeface="Liberation Sans"/>
              </a:rPr>
              <a:t>9000</a:t>
            </a:r>
            <a:endParaRPr lang="en-US" sz="1200" dirty="0">
              <a:latin typeface="Liberation Sans"/>
            </a:endParaRPr>
          </a:p>
          <a:p>
            <a:r>
              <a:rPr lang="en-GB" sz="1050" dirty="0" err="1" smtClean="0">
                <a:latin typeface="Liberation Sans"/>
              </a:rPr>
              <a:t>Gelfand</a:t>
            </a:r>
            <a:r>
              <a:rPr lang="en-GB" sz="1050" dirty="0" smtClean="0">
                <a:latin typeface="Liberation Sans"/>
              </a:rPr>
              <a:t>, </a:t>
            </a:r>
            <a:r>
              <a:rPr lang="en-GB" sz="1050" dirty="0" err="1" smtClean="0">
                <a:latin typeface="Liberation Sans"/>
              </a:rPr>
              <a:t>Silnikov</a:t>
            </a:r>
            <a:r>
              <a:rPr lang="en-GB" sz="1050" dirty="0" smtClean="0">
                <a:latin typeface="Liberation Sans"/>
              </a:rPr>
              <a:t> </a:t>
            </a:r>
            <a:r>
              <a:rPr lang="ru-RU" sz="1050" dirty="0" smtClean="0">
                <a:latin typeface="Liberation Sans"/>
              </a:rPr>
              <a:t>2002</a:t>
            </a:r>
            <a:endParaRPr lang="en-US" sz="1200" dirty="0"/>
          </a:p>
        </p:txBody>
      </p:sp>
      <p:sp>
        <p:nvSpPr>
          <p:cNvPr id="10" name="Прямоугольник 10"/>
          <p:cNvSpPr>
            <a:spLocks noChangeArrowheads="1"/>
          </p:cNvSpPr>
          <p:nvPr/>
        </p:nvSpPr>
        <p:spPr bwMode="auto">
          <a:xfrm>
            <a:off x="5111552" y="2852936"/>
            <a:ext cx="4032448" cy="738664"/>
          </a:xfrm>
          <a:prstGeom prst="rect">
            <a:avLst/>
          </a:prstGeom>
          <a:noFill/>
          <a:ln w="9525">
            <a:noFill/>
            <a:miter lim="800000"/>
            <a:headEnd/>
            <a:tailEnd/>
          </a:ln>
        </p:spPr>
        <p:txBody>
          <a:bodyPr wrap="square">
            <a:spAutoFit/>
          </a:bodyPr>
          <a:lstStyle/>
          <a:p>
            <a:r>
              <a:rPr lang="ru-RU" sz="1400" dirty="0">
                <a:latin typeface="Arial" pitchFamily="34" charset="0"/>
                <a:cs typeface="Arial" pitchFamily="34" charset="0"/>
              </a:rPr>
              <a:t> - </a:t>
            </a:r>
            <a:r>
              <a:rPr lang="en-US" sz="1400" dirty="0" smtClean="0">
                <a:latin typeface="Arial" pitchFamily="34" charset="0"/>
                <a:cs typeface="Arial" pitchFamily="34" charset="0"/>
              </a:rPr>
              <a:t>depends on size </a:t>
            </a:r>
            <a:r>
              <a:rPr lang="ru-RU" sz="1400" i="1" dirty="0" smtClean="0">
                <a:latin typeface="Arial" pitchFamily="34" charset="0"/>
                <a:cs typeface="Arial" pitchFamily="34" charset="0"/>
              </a:rPr>
              <a:t>(</a:t>
            </a:r>
            <a:r>
              <a:rPr lang="en-US" sz="1400" i="1" dirty="0" smtClean="0">
                <a:latin typeface="Arial" pitchFamily="34" charset="0"/>
                <a:cs typeface="Arial" pitchFamily="34" charset="0"/>
              </a:rPr>
              <a:t>often</a:t>
            </a:r>
            <a:r>
              <a:rPr lang="ru-RU" sz="1400" i="1" dirty="0" smtClean="0">
                <a:latin typeface="Arial" pitchFamily="34" charset="0"/>
                <a:cs typeface="Arial" pitchFamily="34" charset="0"/>
              </a:rPr>
              <a:t>– </a:t>
            </a:r>
            <a:r>
              <a:rPr lang="en-US" sz="1400" i="1" dirty="0" smtClean="0">
                <a:latin typeface="Arial" pitchFamily="34" charset="0"/>
                <a:cs typeface="Arial" pitchFamily="34" charset="0"/>
              </a:rPr>
              <a:t>schools</a:t>
            </a:r>
            <a:r>
              <a:rPr lang="ru-RU" sz="1400" i="1" dirty="0" smtClean="0">
                <a:latin typeface="Arial" pitchFamily="34" charset="0"/>
                <a:cs typeface="Arial" pitchFamily="34" charset="0"/>
              </a:rPr>
              <a:t>, </a:t>
            </a:r>
            <a:r>
              <a:rPr lang="en-US" sz="1400" i="1" dirty="0" smtClean="0">
                <a:latin typeface="Arial" pitchFamily="34" charset="0"/>
                <a:cs typeface="Arial" pitchFamily="34" charset="0"/>
              </a:rPr>
              <a:t>clubs</a:t>
            </a:r>
            <a:r>
              <a:rPr lang="ru-RU" sz="1400" i="1" dirty="0" smtClean="0">
                <a:latin typeface="Arial" pitchFamily="34" charset="0"/>
                <a:cs typeface="Arial" pitchFamily="34" charset="0"/>
              </a:rPr>
              <a:t>, </a:t>
            </a:r>
            <a:r>
              <a:rPr lang="en-US" sz="1400" i="1" dirty="0" smtClean="0">
                <a:latin typeface="Arial" pitchFamily="34" charset="0"/>
                <a:cs typeface="Arial" pitchFamily="34" charset="0"/>
              </a:rPr>
              <a:t>shops</a:t>
            </a:r>
            <a:r>
              <a:rPr lang="ru-RU" sz="1400" i="1" dirty="0" smtClean="0">
                <a:latin typeface="Arial" pitchFamily="34" charset="0"/>
                <a:cs typeface="Arial" pitchFamily="34" charset="0"/>
              </a:rPr>
              <a:t>)</a:t>
            </a:r>
            <a:endParaRPr lang="ru-RU" sz="1400" i="1" dirty="0">
              <a:latin typeface="Arial" pitchFamily="34" charset="0"/>
              <a:cs typeface="Arial" pitchFamily="34" charset="0"/>
            </a:endParaRPr>
          </a:p>
          <a:p>
            <a:pPr>
              <a:buFontTx/>
              <a:buChar char="-"/>
            </a:pPr>
            <a:r>
              <a:rPr lang="en-US" sz="1400" dirty="0" smtClean="0">
                <a:latin typeface="Arial" pitchFamily="34" charset="0"/>
                <a:cs typeface="Arial" pitchFamily="34" charset="0"/>
              </a:rPr>
              <a:t> depends on thickness and local effects</a:t>
            </a:r>
            <a:endParaRPr lang="ru-RU" sz="1400" dirty="0">
              <a:latin typeface="Arial" pitchFamily="34" charset="0"/>
              <a:cs typeface="Arial" pitchFamily="34" charset="0"/>
            </a:endParaRPr>
          </a:p>
          <a:p>
            <a:r>
              <a:rPr lang="ru-RU" sz="1400" i="1" dirty="0" smtClean="0">
                <a:latin typeface="Arial" pitchFamily="34" charset="0"/>
                <a:cs typeface="Arial" pitchFamily="34" charset="0"/>
              </a:rPr>
              <a:t>(</a:t>
            </a:r>
            <a:r>
              <a:rPr lang="en-US" sz="1400" i="1" dirty="0" smtClean="0">
                <a:latin typeface="Arial" pitchFamily="34" charset="0"/>
                <a:cs typeface="Arial" pitchFamily="34" charset="0"/>
              </a:rPr>
              <a:t>especially in the city</a:t>
            </a:r>
            <a:r>
              <a:rPr lang="ru-RU" sz="1400" i="1" dirty="0" smtClean="0">
                <a:latin typeface="Arial" pitchFamily="34" charset="0"/>
                <a:cs typeface="Arial" pitchFamily="34" charset="0"/>
              </a:rPr>
              <a:t>)</a:t>
            </a:r>
            <a:endParaRPr lang="ru-RU" sz="1400" i="1" dirty="0">
              <a:latin typeface="Arial" pitchFamily="34" charset="0"/>
              <a:cs typeface="Arial" pitchFamily="34" charset="0"/>
            </a:endParaRPr>
          </a:p>
        </p:txBody>
      </p:sp>
      <p:sp>
        <p:nvSpPr>
          <p:cNvPr id="11" name="TextBox 9"/>
          <p:cNvSpPr txBox="1">
            <a:spLocks noChangeArrowheads="1"/>
          </p:cNvSpPr>
          <p:nvPr/>
        </p:nvSpPr>
        <p:spPr bwMode="auto">
          <a:xfrm>
            <a:off x="5148064" y="3933056"/>
            <a:ext cx="3600400" cy="800219"/>
          </a:xfrm>
          <a:prstGeom prst="rect">
            <a:avLst/>
          </a:prstGeom>
          <a:noFill/>
          <a:ln w="9525">
            <a:noFill/>
            <a:miter lim="800000"/>
            <a:headEnd/>
            <a:tailEnd/>
          </a:ln>
        </p:spPr>
        <p:txBody>
          <a:bodyPr wrap="square">
            <a:spAutoFit/>
          </a:bodyPr>
          <a:lstStyle/>
          <a:p>
            <a:r>
              <a:rPr lang="en-US" sz="1400" dirty="0">
                <a:latin typeface="Arial" pitchFamily="34" charset="0"/>
                <a:cs typeface="Arial" pitchFamily="34" charset="0"/>
              </a:rPr>
              <a:t>Brown et al.: ~1</a:t>
            </a:r>
            <a:r>
              <a:rPr lang="ru-RU" sz="1400" dirty="0">
                <a:latin typeface="Arial" pitchFamily="34" charset="0"/>
                <a:cs typeface="Arial" pitchFamily="34" charset="0"/>
              </a:rPr>
              <a:t>2</a:t>
            </a:r>
            <a:r>
              <a:rPr lang="en-US" sz="1400" dirty="0">
                <a:latin typeface="Arial" pitchFamily="34" charset="0"/>
                <a:cs typeface="Arial" pitchFamily="34" charset="0"/>
              </a:rPr>
              <a:t>% </a:t>
            </a:r>
            <a:r>
              <a:rPr lang="en-US" sz="1400" dirty="0" smtClean="0">
                <a:latin typeface="Arial" pitchFamily="34" charset="0"/>
                <a:cs typeface="Arial" pitchFamily="34" charset="0"/>
              </a:rPr>
              <a:t>of glass was broken</a:t>
            </a:r>
            <a:endParaRPr lang="ru-RU" sz="1400" dirty="0">
              <a:latin typeface="Arial" pitchFamily="34" charset="0"/>
              <a:cs typeface="Arial" pitchFamily="34" charset="0"/>
            </a:endParaRPr>
          </a:p>
          <a:p>
            <a:r>
              <a:rPr lang="en-US" sz="1400" dirty="0">
                <a:latin typeface="Arial" pitchFamily="34" charset="0"/>
                <a:cs typeface="Arial" pitchFamily="34" charset="0"/>
                <a:sym typeface="Symbol" pitchFamily="18" charset="2"/>
              </a:rPr>
              <a:t></a:t>
            </a:r>
            <a:r>
              <a:rPr lang="en-US" sz="1400" dirty="0">
                <a:latin typeface="Arial" pitchFamily="34" charset="0"/>
                <a:cs typeface="Arial" pitchFamily="34" charset="0"/>
              </a:rPr>
              <a:t>p~</a:t>
            </a:r>
            <a:r>
              <a:rPr lang="ru-RU" sz="1400" dirty="0">
                <a:latin typeface="Arial" pitchFamily="34" charset="0"/>
                <a:cs typeface="Arial" pitchFamily="34" charset="0"/>
              </a:rPr>
              <a:t>2600-4000 </a:t>
            </a:r>
            <a:r>
              <a:rPr lang="en-US" sz="1400" dirty="0" smtClean="0">
                <a:latin typeface="Arial" pitchFamily="34" charset="0"/>
                <a:cs typeface="Arial" pitchFamily="34" charset="0"/>
              </a:rPr>
              <a:t>Pa</a:t>
            </a:r>
            <a:endParaRPr lang="ru-RU" sz="1400" dirty="0">
              <a:latin typeface="Arial" pitchFamily="34" charset="0"/>
              <a:cs typeface="Arial" pitchFamily="34" charset="0"/>
            </a:endParaRPr>
          </a:p>
          <a:p>
            <a:endParaRPr lang="ru-RU" dirty="0"/>
          </a:p>
        </p:txBody>
      </p:sp>
      <p:sp>
        <p:nvSpPr>
          <p:cNvPr id="12" name="Прямоугольник 7"/>
          <p:cNvSpPr>
            <a:spLocks noChangeArrowheads="1"/>
          </p:cNvSpPr>
          <p:nvPr/>
        </p:nvSpPr>
        <p:spPr bwMode="auto">
          <a:xfrm>
            <a:off x="5148064" y="4653136"/>
            <a:ext cx="3888432" cy="954107"/>
          </a:xfrm>
          <a:prstGeom prst="rect">
            <a:avLst/>
          </a:prstGeom>
          <a:noFill/>
          <a:ln w="9525">
            <a:noFill/>
            <a:miter lim="800000"/>
            <a:headEnd/>
            <a:tailEnd/>
          </a:ln>
        </p:spPr>
        <p:txBody>
          <a:bodyPr wrap="square">
            <a:spAutoFit/>
          </a:bodyPr>
          <a:lstStyle/>
          <a:p>
            <a:r>
              <a:rPr lang="en-US" sz="1400" dirty="0" smtClean="0">
                <a:latin typeface="Arial" pitchFamily="34" charset="0"/>
                <a:cs typeface="Arial" pitchFamily="34" charset="0"/>
              </a:rPr>
              <a:t>We assumed</a:t>
            </a:r>
            <a:endParaRPr lang="ru-RU" sz="1400" dirty="0">
              <a:latin typeface="Arial" pitchFamily="34" charset="0"/>
              <a:cs typeface="Arial" pitchFamily="34" charset="0"/>
            </a:endParaRPr>
          </a:p>
          <a:p>
            <a:r>
              <a:rPr lang="en-US" sz="1400" dirty="0">
                <a:latin typeface="Arial" pitchFamily="34" charset="0"/>
                <a:cs typeface="Arial" pitchFamily="34" charset="0"/>
              </a:rPr>
              <a:t> </a:t>
            </a:r>
            <a:r>
              <a:rPr lang="en-US" sz="1400" dirty="0">
                <a:latin typeface="Arial" pitchFamily="34" charset="0"/>
                <a:cs typeface="Arial" pitchFamily="34" charset="0"/>
                <a:sym typeface="Symbol" pitchFamily="18" charset="2"/>
              </a:rPr>
              <a:t></a:t>
            </a:r>
            <a:r>
              <a:rPr lang="en-US" sz="1400" dirty="0">
                <a:latin typeface="Arial" pitchFamily="34" charset="0"/>
                <a:cs typeface="Arial" pitchFamily="34" charset="0"/>
              </a:rPr>
              <a:t>p~500 </a:t>
            </a:r>
            <a:r>
              <a:rPr lang="en-US" sz="1400" dirty="0" smtClean="0">
                <a:latin typeface="Arial" pitchFamily="34" charset="0"/>
                <a:cs typeface="Arial" pitchFamily="34" charset="0"/>
              </a:rPr>
              <a:t>Pa</a:t>
            </a:r>
            <a:r>
              <a:rPr lang="ru-RU" sz="1400" dirty="0" smtClean="0">
                <a:latin typeface="Arial" pitchFamily="34" charset="0"/>
                <a:cs typeface="Arial" pitchFamily="34" charset="0"/>
              </a:rPr>
              <a:t> </a:t>
            </a:r>
            <a:r>
              <a:rPr lang="ru-RU" sz="1400" dirty="0">
                <a:latin typeface="Arial" pitchFamily="34" charset="0"/>
                <a:cs typeface="Arial" pitchFamily="34" charset="0"/>
              </a:rPr>
              <a:t>– </a:t>
            </a:r>
            <a:r>
              <a:rPr lang="en-US" sz="1400" dirty="0" smtClean="0">
                <a:latin typeface="Arial" pitchFamily="34" charset="0"/>
                <a:cs typeface="Arial" pitchFamily="34" charset="0"/>
              </a:rPr>
              <a:t> a few glass is broken</a:t>
            </a:r>
            <a:endParaRPr lang="ru-RU" sz="1400" dirty="0">
              <a:latin typeface="Arial" pitchFamily="34" charset="0"/>
              <a:cs typeface="Arial" pitchFamily="34" charset="0"/>
            </a:endParaRPr>
          </a:p>
          <a:p>
            <a:r>
              <a:rPr lang="en-US" sz="1400" dirty="0">
                <a:latin typeface="Arial" pitchFamily="34" charset="0"/>
                <a:cs typeface="Arial" pitchFamily="34" charset="0"/>
              </a:rPr>
              <a:t> </a:t>
            </a:r>
            <a:r>
              <a:rPr lang="en-US" sz="1400" dirty="0">
                <a:latin typeface="Arial" pitchFamily="34" charset="0"/>
                <a:cs typeface="Arial" pitchFamily="34" charset="0"/>
                <a:sym typeface="Symbol" pitchFamily="18" charset="2"/>
              </a:rPr>
              <a:t></a:t>
            </a:r>
            <a:r>
              <a:rPr lang="en-US" sz="1400" dirty="0">
                <a:latin typeface="Arial" pitchFamily="34" charset="0"/>
                <a:cs typeface="Arial" pitchFamily="34" charset="0"/>
              </a:rPr>
              <a:t>p~1000 </a:t>
            </a:r>
            <a:r>
              <a:rPr lang="en-US" sz="1400" dirty="0" smtClean="0">
                <a:latin typeface="Arial" pitchFamily="34" charset="0"/>
                <a:cs typeface="Arial" pitchFamily="34" charset="0"/>
              </a:rPr>
              <a:t>Pa</a:t>
            </a:r>
            <a:r>
              <a:rPr lang="ru-RU" sz="1400" dirty="0" smtClean="0">
                <a:latin typeface="Arial" pitchFamily="34" charset="0"/>
                <a:cs typeface="Arial" pitchFamily="34" charset="0"/>
              </a:rPr>
              <a:t> </a:t>
            </a:r>
            <a:r>
              <a:rPr lang="ru-RU" sz="1400" dirty="0">
                <a:latin typeface="Arial" pitchFamily="34" charset="0"/>
                <a:cs typeface="Arial" pitchFamily="34" charset="0"/>
              </a:rPr>
              <a:t>– </a:t>
            </a:r>
            <a:r>
              <a:rPr lang="en-US" sz="1400" dirty="0" smtClean="0">
                <a:latin typeface="Arial" pitchFamily="34" charset="0"/>
                <a:cs typeface="Arial" pitchFamily="34" charset="0"/>
              </a:rPr>
              <a:t>significant number of glass is broken</a:t>
            </a:r>
            <a:endParaRPr lang="ru-RU" sz="1400" dirty="0">
              <a:latin typeface="Arial" pitchFamily="34" charset="0"/>
              <a:cs typeface="Arial" pitchFamily="34" charset="0"/>
            </a:endParaRPr>
          </a:p>
        </p:txBody>
      </p:sp>
      <p:sp>
        <p:nvSpPr>
          <p:cNvPr id="14" name="Прямоугольник 13"/>
          <p:cNvSpPr/>
          <p:nvPr/>
        </p:nvSpPr>
        <p:spPr>
          <a:xfrm>
            <a:off x="539552" y="1268760"/>
            <a:ext cx="5904656" cy="369332"/>
          </a:xfrm>
          <a:prstGeom prst="rect">
            <a:avLst/>
          </a:prstGeom>
        </p:spPr>
        <p:txBody>
          <a:bodyPr wrap="square">
            <a:spAutoFit/>
          </a:bodyPr>
          <a:lstStyle/>
          <a:p>
            <a:pPr lvl="0"/>
            <a:r>
              <a:rPr lang="en-US" b="1" dirty="0" smtClean="0">
                <a:latin typeface="Arial" pitchFamily="34" charset="0"/>
                <a:cs typeface="Arial" pitchFamily="34" charset="0"/>
              </a:rPr>
              <a:t>Pressure excess on the surface </a:t>
            </a:r>
            <a:endParaRPr lang="en-US" b="1" dirty="0">
              <a:latin typeface="Arial" pitchFamily="34" charset="0"/>
              <a:cs typeface="Arial" pitchFamily="34" charset="0"/>
            </a:endParaRPr>
          </a:p>
        </p:txBody>
      </p:sp>
      <p:sp>
        <p:nvSpPr>
          <p:cNvPr id="17" name="Rectangle 2"/>
          <p:cNvSpPr txBox="1">
            <a:spLocks noRot="1" noChangeArrowheads="1"/>
          </p:cNvSpPr>
          <p:nvPr/>
        </p:nvSpPr>
        <p:spPr bwMode="auto">
          <a:xfrm>
            <a:off x="-36512" y="-99392"/>
            <a:ext cx="91805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t/>
            </a:r>
            <a:b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br>
            <a:r>
              <a:rPr kumimoji="0" lang="ru-RU"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Arial" pitchFamily="34" charset="0"/>
                <a:ea typeface="+mj-ea"/>
                <a:cs typeface="Arial" pitchFamily="34" charset="0"/>
              </a:rPr>
              <a:t> </a:t>
            </a:r>
            <a:r>
              <a:rPr lang="ru-RU" sz="2000" dirty="0" smtClean="0">
                <a:solidFill>
                  <a:srgbClr val="FFC000"/>
                </a:solidFill>
                <a:latin typeface="Arial" pitchFamily="34" charset="0"/>
                <a:cs typeface="Arial" pitchFamily="34" charset="0"/>
              </a:rPr>
              <a:t/>
            </a:r>
            <a:br>
              <a:rPr lang="ru-RU" sz="2000" dirty="0" smtClean="0">
                <a:solidFill>
                  <a:srgbClr val="FFC000"/>
                </a:solidFill>
                <a:latin typeface="Arial" pitchFamily="34" charset="0"/>
                <a:cs typeface="Arial" pitchFamily="34" charset="0"/>
              </a:rPr>
            </a:br>
            <a:r>
              <a:rPr lang="en-US" sz="2000" dirty="0" smtClean="0">
                <a:solidFill>
                  <a:srgbClr val="FFC000"/>
                </a:solidFill>
                <a:latin typeface="Arial" pitchFamily="34" charset="0"/>
                <a:cs typeface="Arial" pitchFamily="34" charset="0"/>
              </a:rPr>
              <a:t> </a:t>
            </a:r>
            <a: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t>Estimation module of collision consequences of hazardous body with atmosphere or the Earth’s surface</a:t>
            </a:r>
          </a:p>
          <a:p>
            <a:pPr lvl="0" algn="ctr">
              <a:defRPr/>
            </a:pPr>
            <a:r>
              <a:rPr lang="en-US" sz="2300" b="1" kern="0" dirty="0" smtClean="0">
                <a:effectLst>
                  <a:outerShdw blurRad="38100" dist="38100" dir="2700000" algn="tl">
                    <a:srgbClr val="000000"/>
                  </a:outerShdw>
                </a:effectLst>
                <a:latin typeface="Arial" pitchFamily="34" charset="0"/>
                <a:ea typeface="+mj-ea"/>
                <a:cs typeface="Arial" pitchFamily="34" charset="0"/>
              </a:rPr>
              <a:t>Chelyabinsk </a:t>
            </a:r>
            <a:r>
              <a:rPr lang="en-US" sz="2300" b="1" kern="0" dirty="0" err="1" smtClean="0">
                <a:effectLst>
                  <a:outerShdw blurRad="38100" dist="38100" dir="2700000" algn="tl">
                    <a:srgbClr val="000000"/>
                  </a:outerShdw>
                </a:effectLst>
                <a:latin typeface="Arial" pitchFamily="34" charset="0"/>
                <a:ea typeface="+mj-ea"/>
                <a:cs typeface="Arial" pitchFamily="34" charset="0"/>
              </a:rPr>
              <a:t>bolide</a:t>
            </a:r>
            <a:r>
              <a:rPr lang="en-US" sz="2300" b="1" kern="0" dirty="0" smtClean="0">
                <a:effectLst>
                  <a:outerShdw blurRad="38100" dist="38100" dir="2700000" algn="tl">
                    <a:srgbClr val="000000"/>
                  </a:outerShdw>
                </a:effectLst>
                <a:latin typeface="Arial" pitchFamily="34" charset="0"/>
                <a:ea typeface="+mj-ea"/>
                <a:cs typeface="Arial" pitchFamily="34" charset="0"/>
              </a:rPr>
              <a:t> modeling</a:t>
            </a:r>
            <a: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l.jpg"/>
          <p:cNvPicPr>
            <a:picLocks noChangeAspect="1"/>
          </p:cNvPicPr>
          <p:nvPr/>
        </p:nvPicPr>
        <p:blipFill>
          <a:blip r:embed="rId2" cstate="print"/>
          <a:stretch>
            <a:fillRect/>
          </a:stretch>
        </p:blipFill>
        <p:spPr>
          <a:xfrm>
            <a:off x="611124" y="1628800"/>
            <a:ext cx="6049108" cy="2446017"/>
          </a:xfrm>
          <a:prstGeom prst="rect">
            <a:avLst/>
          </a:prstGeom>
        </p:spPr>
      </p:pic>
      <p:sp>
        <p:nvSpPr>
          <p:cNvPr id="4" name="TextBox 3"/>
          <p:cNvSpPr txBox="1"/>
          <p:nvPr/>
        </p:nvSpPr>
        <p:spPr>
          <a:xfrm>
            <a:off x="140678" y="4572001"/>
            <a:ext cx="8751801" cy="1077218"/>
          </a:xfrm>
          <a:prstGeom prst="rect">
            <a:avLst/>
          </a:prstGeom>
          <a:noFill/>
        </p:spPr>
        <p:txBody>
          <a:bodyPr wrap="square" rtlCol="0">
            <a:spAutoFit/>
          </a:bodyPr>
          <a:lstStyle/>
          <a:p>
            <a:r>
              <a:rPr lang="en-US" sz="1600" dirty="0" smtClean="0">
                <a:latin typeface="Arial" pitchFamily="34" charset="0"/>
                <a:cs typeface="Arial" pitchFamily="34" charset="0"/>
              </a:rPr>
              <a:t>Depending on celestial body ‘s angle of entry into the atmosphere, center of intercept zone and effective height of energy  emission are shifted.</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Chelyabinsk meteoroid’s damage would be much greater if its trajectory was more vertical.</a:t>
            </a:r>
          </a:p>
        </p:txBody>
      </p:sp>
      <p:sp>
        <p:nvSpPr>
          <p:cNvPr id="7" name="Rectangle 2"/>
          <p:cNvSpPr txBox="1">
            <a:spLocks noRot="1" noChangeArrowheads="1"/>
          </p:cNvSpPr>
          <p:nvPr/>
        </p:nvSpPr>
        <p:spPr bwMode="auto">
          <a:xfrm>
            <a:off x="-36512" y="-99392"/>
            <a:ext cx="91805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t/>
            </a:r>
            <a:br>
              <a:rPr kumimoji="0" lang="ru-RU" sz="1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rPr>
            </a:br>
            <a:r>
              <a:rPr kumimoji="0" lang="ru-RU"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Arial" pitchFamily="34" charset="0"/>
                <a:ea typeface="+mj-ea"/>
                <a:cs typeface="Arial" pitchFamily="34" charset="0"/>
              </a:rPr>
              <a:t> </a:t>
            </a:r>
            <a:r>
              <a:rPr lang="ru-RU" sz="2000" dirty="0" smtClean="0">
                <a:solidFill>
                  <a:srgbClr val="FFC000"/>
                </a:solidFill>
                <a:latin typeface="Arial" pitchFamily="34" charset="0"/>
                <a:cs typeface="Arial" pitchFamily="34" charset="0"/>
              </a:rPr>
              <a:t/>
            </a:r>
            <a:br>
              <a:rPr lang="ru-RU" sz="2000" dirty="0" smtClean="0">
                <a:solidFill>
                  <a:srgbClr val="FFC000"/>
                </a:solidFill>
                <a:latin typeface="Arial" pitchFamily="34" charset="0"/>
                <a:cs typeface="Arial" pitchFamily="34" charset="0"/>
              </a:rPr>
            </a:br>
            <a:r>
              <a:rPr lang="en-US" sz="2000" dirty="0" smtClean="0">
                <a:solidFill>
                  <a:srgbClr val="FFC000"/>
                </a:solidFill>
                <a:latin typeface="Arial" pitchFamily="34" charset="0"/>
                <a:cs typeface="Arial" pitchFamily="34" charset="0"/>
              </a:rPr>
              <a:t> </a:t>
            </a:r>
            <a:r>
              <a:rPr lang="en-US" sz="2300" b="1" dirty="0" smtClean="0">
                <a:solidFill>
                  <a:srgbClr val="FFC000"/>
                </a:solidFill>
                <a:effectLst>
                  <a:outerShdw blurRad="38100" dist="38100" dir="2700000" algn="tl">
                    <a:srgbClr val="000000"/>
                  </a:outerShdw>
                </a:effectLst>
                <a:latin typeface="Arial" pitchFamily="34" charset="0"/>
                <a:ea typeface="+mj-ea"/>
                <a:cs typeface="Arial" pitchFamily="34" charset="0"/>
              </a:rPr>
              <a:t>Estimation module of collision consequences of hazardous body with atmosphere or the Earth’s surface</a:t>
            </a:r>
          </a:p>
          <a:p>
            <a:pPr lvl="0" algn="ctr">
              <a:defRPr/>
            </a:pPr>
            <a:r>
              <a:rPr lang="en-US" sz="2300" b="1" kern="0" dirty="0" smtClean="0">
                <a:effectLst>
                  <a:outerShdw blurRad="38100" dist="38100" dir="2700000" algn="tl">
                    <a:srgbClr val="000000"/>
                  </a:outerShdw>
                </a:effectLst>
                <a:latin typeface="Arial" pitchFamily="34" charset="0"/>
                <a:ea typeface="+mj-ea"/>
                <a:cs typeface="Arial" pitchFamily="34" charset="0"/>
              </a:rPr>
              <a:t>Chelyabinsk </a:t>
            </a:r>
            <a:r>
              <a:rPr lang="en-US" sz="2300" b="1" kern="0" dirty="0" err="1" smtClean="0">
                <a:effectLst>
                  <a:outerShdw blurRad="38100" dist="38100" dir="2700000" algn="tl">
                    <a:srgbClr val="000000"/>
                  </a:outerShdw>
                </a:effectLst>
                <a:latin typeface="Arial" pitchFamily="34" charset="0"/>
                <a:ea typeface="+mj-ea"/>
                <a:cs typeface="Arial" pitchFamily="34" charset="0"/>
              </a:rPr>
              <a:t>bolide</a:t>
            </a:r>
            <a:r>
              <a:rPr lang="en-US" sz="2300" b="1" kern="0" dirty="0" smtClean="0">
                <a:effectLst>
                  <a:outerShdw blurRad="38100" dist="38100" dir="2700000" algn="tl">
                    <a:srgbClr val="000000"/>
                  </a:outerShdw>
                </a:effectLst>
                <a:latin typeface="Arial" pitchFamily="34" charset="0"/>
                <a:ea typeface="+mj-ea"/>
                <a:cs typeface="Arial" pitchFamily="34" charset="0"/>
              </a:rPr>
              <a:t> modeling</a:t>
            </a:r>
            <a: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23</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en-US" sz="3200" kern="1200" dirty="0" smtClean="0">
                <a:solidFill>
                  <a:srgbClr val="FFC000"/>
                </a:solidFill>
                <a:latin typeface="Arial" pitchFamily="34" charset="0"/>
                <a:cs typeface="Arial" pitchFamily="34" charset="0"/>
              </a:rPr>
              <a:t>System’s modules application</a:t>
            </a:r>
            <a:endParaRPr lang="ru-RU" sz="3200" dirty="0" smtClean="0">
              <a:latin typeface="Arial Narrow" pitchFamily="34" charset="0"/>
            </a:endParaRPr>
          </a:p>
        </p:txBody>
      </p:sp>
      <p:sp>
        <p:nvSpPr>
          <p:cNvPr id="88067" name="Rectangle 3"/>
          <p:cNvSpPr>
            <a:spLocks noGrp="1" noChangeArrowheads="1"/>
          </p:cNvSpPr>
          <p:nvPr>
            <p:ph type="body" idx="1"/>
          </p:nvPr>
        </p:nvSpPr>
        <p:spPr>
          <a:xfrm>
            <a:off x="467544" y="2636912"/>
            <a:ext cx="8496300" cy="3514737"/>
          </a:xfrm>
        </p:spPr>
        <p:txBody>
          <a:bodyPr/>
          <a:lstStyle/>
          <a:p>
            <a:r>
              <a:rPr lang="en-US" sz="2000" dirty="0" smtClean="0">
                <a:latin typeface="Arial" pitchFamily="34" charset="0"/>
                <a:cs typeface="Arial" pitchFamily="34" charset="0"/>
              </a:rPr>
              <a:t>Reports forming, saving and printing;</a:t>
            </a:r>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a:p>
            <a:r>
              <a:rPr lang="en-US" sz="2000" dirty="0" smtClean="0">
                <a:latin typeface="Arial" pitchFamily="34" charset="0"/>
                <a:cs typeface="Arial" pitchFamily="34" charset="0"/>
              </a:rPr>
              <a:t>Created reports export into standard office application;</a:t>
            </a:r>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a:p>
            <a:r>
              <a:rPr lang="en-US" sz="2000" dirty="0" smtClean="0">
                <a:latin typeface="Arial" pitchFamily="34" charset="0"/>
                <a:cs typeface="Arial" pitchFamily="34" charset="0"/>
              </a:rPr>
              <a:t>Comprehensive data formation on hazardous celestial  body allowing to evaluate impact  degree on region and infrastructure objects.</a:t>
            </a:r>
          </a:p>
          <a:p>
            <a:endParaRPr lang="en-US" sz="2000" dirty="0" smtClean="0">
              <a:latin typeface="Arial" pitchFamily="34" charset="0"/>
              <a:cs typeface="Arial" pitchFamily="34" charset="0"/>
            </a:endParaRPr>
          </a:p>
          <a:p>
            <a:endParaRPr lang="ru-RU" sz="1400" dirty="0" smtClean="0"/>
          </a:p>
          <a:p>
            <a:pPr algn="just" eaLnBrk="1" hangingPunct="1">
              <a:buClr>
                <a:schemeClr val="tx1"/>
              </a:buClr>
              <a:buSzPct val="150000"/>
              <a:buNone/>
              <a:defRPr/>
            </a:pPr>
            <a:endParaRPr lang="ru-RU" sz="1800" dirty="0" smtClean="0">
              <a:latin typeface="Arial"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6" name="TextBox 5"/>
          <p:cNvSpPr txBox="1"/>
          <p:nvPr/>
        </p:nvSpPr>
        <p:spPr>
          <a:xfrm>
            <a:off x="971600" y="1340768"/>
            <a:ext cx="7200800" cy="769441"/>
          </a:xfrm>
          <a:prstGeom prst="rect">
            <a:avLst/>
          </a:prstGeom>
          <a:noFill/>
        </p:spPr>
        <p:txBody>
          <a:bodyPr wrap="square" rtlCol="0">
            <a:spAutoFit/>
          </a:bodyPr>
          <a:lstStyle/>
          <a:p>
            <a:r>
              <a:rPr lang="en-US" sz="2200" b="1" dirty="0" smtClean="0">
                <a:solidFill>
                  <a:srgbClr val="FFC000"/>
                </a:solidFill>
                <a:latin typeface="Arial" pitchFamily="34" charset="0"/>
                <a:cs typeface="Arial" pitchFamily="34" charset="0"/>
              </a:rPr>
              <a:t>Data visualization and publication subsystem </a:t>
            </a:r>
            <a:r>
              <a:rPr lang="en-US" sz="2200" dirty="0" smtClean="0">
                <a:latin typeface="Arial" pitchFamily="34" charset="0"/>
                <a:cs typeface="Arial" pitchFamily="34" charset="0"/>
              </a:rPr>
              <a:t>provides</a:t>
            </a: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4"/>
          <p:cNvSpPr>
            <a:spLocks noGrp="1"/>
          </p:cNvSpPr>
          <p:nvPr>
            <p:ph type="sldNum" sz="quarter" idx="11"/>
          </p:nvPr>
        </p:nvSpPr>
        <p:spPr>
          <a:noFill/>
        </p:spPr>
        <p:txBody>
          <a:bodyPr/>
          <a:lstStyle/>
          <a:p>
            <a:fld id="{9A7B0FF3-F7F2-408C-91F4-5A78249C0E4B}" type="slidenum">
              <a:rPr lang="ru-RU" smtClean="0"/>
              <a:pPr/>
              <a:t>24</a:t>
            </a:fld>
            <a:endParaRPr lang="ru-RU" smtClean="0"/>
          </a:p>
        </p:txBody>
      </p:sp>
      <p:sp>
        <p:nvSpPr>
          <p:cNvPr id="91138" name="Rectangle 2"/>
          <p:cNvSpPr>
            <a:spLocks noGrp="1" noRot="1" noChangeArrowheads="1"/>
          </p:cNvSpPr>
          <p:nvPr>
            <p:ph type="title"/>
          </p:nvPr>
        </p:nvSpPr>
        <p:spPr>
          <a:xfrm>
            <a:off x="827088" y="188640"/>
            <a:ext cx="8316912" cy="792162"/>
          </a:xfrm>
        </p:spPr>
        <p:txBody>
          <a:bodyPr/>
          <a:lstStyle/>
          <a:p>
            <a:pPr eaLnBrk="1" hangingPunct="1">
              <a:lnSpc>
                <a:spcPct val="80000"/>
              </a:lnSpc>
              <a:defRPr/>
            </a:pPr>
            <a:r>
              <a:rPr lang="en-US" sz="2400" dirty="0" smtClean="0">
                <a:solidFill>
                  <a:srgbClr val="FFC000"/>
                </a:solidFill>
                <a:latin typeface="Arial" pitchFamily="34" charset="0"/>
                <a:cs typeface="Arial" pitchFamily="34" charset="0"/>
              </a:rPr>
              <a:t>Data visualization and results publication subsystem </a:t>
            </a:r>
            <a:r>
              <a:rPr lang="ru-RU" sz="1800" dirty="0" smtClean="0">
                <a:latin typeface="Arial" pitchFamily="34" charset="0"/>
                <a:cs typeface="Arial" pitchFamily="34" charset="0"/>
              </a:rPr>
              <a:t/>
            </a:r>
            <a:br>
              <a:rPr lang="ru-RU" sz="1800" dirty="0" smtClean="0">
                <a:latin typeface="Arial" pitchFamily="34" charset="0"/>
                <a:cs typeface="Arial" pitchFamily="34" charset="0"/>
              </a:rPr>
            </a:br>
            <a:endParaRPr lang="ru-RU" sz="1800" dirty="0" smtClean="0"/>
          </a:p>
        </p:txBody>
      </p:sp>
      <p:pic>
        <p:nvPicPr>
          <p:cNvPr id="78850" name="Рисунок 4"/>
          <p:cNvPicPr>
            <a:picLocks noChangeAspect="1" noChangeArrowheads="1"/>
          </p:cNvPicPr>
          <p:nvPr/>
        </p:nvPicPr>
        <p:blipFill>
          <a:blip r:embed="rId2" cstate="print"/>
          <a:srcRect/>
          <a:stretch>
            <a:fillRect/>
          </a:stretch>
        </p:blipFill>
        <p:spPr bwMode="auto">
          <a:xfrm>
            <a:off x="755577" y="1698174"/>
            <a:ext cx="7560840" cy="5159826"/>
          </a:xfrm>
          <a:prstGeom prst="rect">
            <a:avLst/>
          </a:prstGeom>
          <a:noFill/>
          <a:ln w="9525">
            <a:noFill/>
            <a:miter lim="800000"/>
            <a:headEnd/>
            <a:tailEnd/>
          </a:ln>
        </p:spPr>
      </p:pic>
      <p:sp>
        <p:nvSpPr>
          <p:cNvPr id="26" name="TextBox 25"/>
          <p:cNvSpPr txBox="1"/>
          <p:nvPr/>
        </p:nvSpPr>
        <p:spPr>
          <a:xfrm>
            <a:off x="1115616" y="1196752"/>
            <a:ext cx="7416824"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Initial module view of electronic maps preparation</a:t>
            </a:r>
            <a:endParaRPr lang="ru-RU" sz="20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4"/>
          <p:cNvSpPr>
            <a:spLocks noGrp="1"/>
          </p:cNvSpPr>
          <p:nvPr>
            <p:ph type="sldNum" sz="quarter" idx="11"/>
          </p:nvPr>
        </p:nvSpPr>
        <p:spPr>
          <a:noFill/>
        </p:spPr>
        <p:txBody>
          <a:bodyPr/>
          <a:lstStyle/>
          <a:p>
            <a:fld id="{9A7B0FF3-F7F2-408C-91F4-5A78249C0E4B}" type="slidenum">
              <a:rPr lang="ru-RU" smtClean="0"/>
              <a:pPr/>
              <a:t>25</a:t>
            </a:fld>
            <a:endParaRPr lang="ru-RU" smtClean="0"/>
          </a:p>
        </p:txBody>
      </p:sp>
      <p:sp>
        <p:nvSpPr>
          <p:cNvPr id="91138" name="Rectangle 2"/>
          <p:cNvSpPr>
            <a:spLocks noGrp="1" noRot="1" noChangeArrowheads="1"/>
          </p:cNvSpPr>
          <p:nvPr>
            <p:ph type="title"/>
          </p:nvPr>
        </p:nvSpPr>
        <p:spPr>
          <a:xfrm>
            <a:off x="827088" y="188640"/>
            <a:ext cx="8316912" cy="792162"/>
          </a:xfrm>
        </p:spPr>
        <p:txBody>
          <a:bodyPr/>
          <a:lstStyle/>
          <a:p>
            <a:pPr eaLnBrk="1" hangingPunct="1">
              <a:lnSpc>
                <a:spcPct val="80000"/>
              </a:lnSpc>
              <a:defRPr/>
            </a:pPr>
            <a:r>
              <a:rPr lang="en-US" sz="2400" dirty="0" smtClean="0">
                <a:solidFill>
                  <a:srgbClr val="FFC000"/>
                </a:solidFill>
                <a:latin typeface="Arial" pitchFamily="34" charset="0"/>
                <a:cs typeface="Arial" pitchFamily="34" charset="0"/>
              </a:rPr>
              <a:t>Data visualization and results publication subsystem </a:t>
            </a:r>
            <a:endParaRPr lang="ru-RU" sz="1800" dirty="0" smtClean="0"/>
          </a:p>
        </p:txBody>
      </p:sp>
      <p:sp>
        <p:nvSpPr>
          <p:cNvPr id="26" name="TextBox 25"/>
          <p:cNvSpPr txBox="1"/>
          <p:nvPr/>
        </p:nvSpPr>
        <p:spPr>
          <a:xfrm>
            <a:off x="611560" y="1196752"/>
            <a:ext cx="8640960"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Adverse factor visualization</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air wave</a:t>
            </a:r>
            <a:r>
              <a:rPr lang="ru-RU" sz="2000" b="1" dirty="0" smtClean="0">
                <a:latin typeface="Arial" pitchFamily="34" charset="0"/>
                <a:cs typeface="Arial" pitchFamily="34" charset="0"/>
              </a:rPr>
              <a:t>)</a:t>
            </a:r>
            <a:endParaRPr lang="ru-RU" sz="2000" b="1" dirty="0">
              <a:latin typeface="Arial" pitchFamily="34" charset="0"/>
              <a:cs typeface="Arial" pitchFamily="34" charset="0"/>
            </a:endParaRPr>
          </a:p>
        </p:txBody>
      </p:sp>
      <p:pic>
        <p:nvPicPr>
          <p:cNvPr id="79874" name="Рисунок 5"/>
          <p:cNvPicPr>
            <a:picLocks noChangeAspect="1" noChangeArrowheads="1"/>
          </p:cNvPicPr>
          <p:nvPr/>
        </p:nvPicPr>
        <p:blipFill>
          <a:blip r:embed="rId2" cstate="print"/>
          <a:srcRect/>
          <a:stretch>
            <a:fillRect/>
          </a:stretch>
        </p:blipFill>
        <p:spPr bwMode="auto">
          <a:xfrm>
            <a:off x="539552" y="1646668"/>
            <a:ext cx="8136904" cy="50779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4"/>
          <p:cNvSpPr>
            <a:spLocks noGrp="1"/>
          </p:cNvSpPr>
          <p:nvPr>
            <p:ph type="sldNum" sz="quarter" idx="11"/>
          </p:nvPr>
        </p:nvSpPr>
        <p:spPr>
          <a:noFill/>
        </p:spPr>
        <p:txBody>
          <a:bodyPr/>
          <a:lstStyle/>
          <a:p>
            <a:fld id="{9A7B0FF3-F7F2-408C-91F4-5A78249C0E4B}" type="slidenum">
              <a:rPr lang="ru-RU" smtClean="0"/>
              <a:pPr/>
              <a:t>26</a:t>
            </a:fld>
            <a:endParaRPr lang="ru-RU" smtClean="0"/>
          </a:p>
        </p:txBody>
      </p:sp>
      <p:sp>
        <p:nvSpPr>
          <p:cNvPr id="91138" name="Rectangle 2"/>
          <p:cNvSpPr>
            <a:spLocks noGrp="1" noRot="1" noChangeArrowheads="1"/>
          </p:cNvSpPr>
          <p:nvPr>
            <p:ph type="title"/>
          </p:nvPr>
        </p:nvSpPr>
        <p:spPr>
          <a:xfrm>
            <a:off x="827088" y="188640"/>
            <a:ext cx="8316912" cy="792162"/>
          </a:xfrm>
        </p:spPr>
        <p:txBody>
          <a:bodyPr/>
          <a:lstStyle/>
          <a:p>
            <a:pPr eaLnBrk="1" hangingPunct="1">
              <a:lnSpc>
                <a:spcPct val="80000"/>
              </a:lnSpc>
              <a:defRPr/>
            </a:pPr>
            <a:r>
              <a:rPr lang="en-US" sz="2400" dirty="0" smtClean="0">
                <a:solidFill>
                  <a:srgbClr val="FFC000"/>
                </a:solidFill>
                <a:latin typeface="Arial" pitchFamily="34" charset="0"/>
                <a:cs typeface="Arial" pitchFamily="34" charset="0"/>
              </a:rPr>
              <a:t>Data visualization and results publication subsystem </a:t>
            </a:r>
            <a:r>
              <a:rPr lang="ru-RU" sz="1800" dirty="0" smtClean="0">
                <a:latin typeface="Arial" pitchFamily="34" charset="0"/>
                <a:cs typeface="Arial" pitchFamily="34" charset="0"/>
              </a:rPr>
              <a:t/>
            </a:r>
            <a:br>
              <a:rPr lang="ru-RU" sz="1800" dirty="0" smtClean="0">
                <a:latin typeface="Arial" pitchFamily="34" charset="0"/>
                <a:cs typeface="Arial" pitchFamily="34" charset="0"/>
              </a:rPr>
            </a:br>
            <a:endParaRPr lang="ru-RU" sz="1800" dirty="0" smtClean="0"/>
          </a:p>
        </p:txBody>
      </p:sp>
      <p:sp>
        <p:nvSpPr>
          <p:cNvPr id="26" name="TextBox 25"/>
          <p:cNvSpPr txBox="1"/>
          <p:nvPr/>
        </p:nvSpPr>
        <p:spPr>
          <a:xfrm>
            <a:off x="1115616" y="1196752"/>
            <a:ext cx="7416824"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Adverse factor visualization </a:t>
            </a:r>
            <a:r>
              <a:rPr lang="ru-RU" sz="2000" b="1" dirty="0" smtClean="0">
                <a:latin typeface="Arial" pitchFamily="34" charset="0"/>
                <a:cs typeface="Arial" pitchFamily="34" charset="0"/>
              </a:rPr>
              <a:t>(</a:t>
            </a:r>
            <a:r>
              <a:rPr lang="en-US" sz="2000" b="1" dirty="0" smtClean="0">
                <a:latin typeface="Arial" pitchFamily="34" charset="0"/>
                <a:cs typeface="Arial" pitchFamily="34" charset="0"/>
              </a:rPr>
              <a:t>fires</a:t>
            </a:r>
            <a:r>
              <a:rPr lang="ru-RU" sz="2000" b="1" dirty="0" smtClean="0">
                <a:latin typeface="Arial" pitchFamily="34" charset="0"/>
                <a:cs typeface="Arial" pitchFamily="34" charset="0"/>
              </a:rPr>
              <a:t>)</a:t>
            </a:r>
            <a:endParaRPr lang="ru-RU" sz="2000" b="1" dirty="0">
              <a:latin typeface="Arial" pitchFamily="34" charset="0"/>
              <a:cs typeface="Arial" pitchFamily="34" charset="0"/>
            </a:endParaRPr>
          </a:p>
        </p:txBody>
      </p:sp>
      <p:pic>
        <p:nvPicPr>
          <p:cNvPr id="80898" name="Рисунок 6"/>
          <p:cNvPicPr>
            <a:picLocks noChangeAspect="1" noChangeArrowheads="1"/>
          </p:cNvPicPr>
          <p:nvPr/>
        </p:nvPicPr>
        <p:blipFill>
          <a:blip r:embed="rId2" cstate="print"/>
          <a:srcRect/>
          <a:stretch>
            <a:fillRect/>
          </a:stretch>
        </p:blipFill>
        <p:spPr bwMode="auto">
          <a:xfrm>
            <a:off x="611560" y="1628800"/>
            <a:ext cx="8136904" cy="50877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4"/>
          <p:cNvSpPr>
            <a:spLocks noGrp="1"/>
          </p:cNvSpPr>
          <p:nvPr>
            <p:ph type="sldNum" sz="quarter" idx="11"/>
          </p:nvPr>
        </p:nvSpPr>
        <p:spPr>
          <a:noFill/>
        </p:spPr>
        <p:txBody>
          <a:bodyPr/>
          <a:lstStyle/>
          <a:p>
            <a:fld id="{7B1A228B-3A79-4A8F-8A68-D3C3661F27FF}" type="slidenum">
              <a:rPr lang="ru-RU" smtClean="0"/>
              <a:pPr/>
              <a:t>27</a:t>
            </a:fld>
            <a:endParaRPr lang="ru-RU" smtClean="0"/>
          </a:p>
        </p:txBody>
      </p:sp>
      <p:sp>
        <p:nvSpPr>
          <p:cNvPr id="9" name="Заголовок 8"/>
          <p:cNvSpPr>
            <a:spLocks noGrp="1"/>
          </p:cNvSpPr>
          <p:nvPr>
            <p:ph type="title"/>
          </p:nvPr>
        </p:nvSpPr>
        <p:spPr>
          <a:xfrm>
            <a:off x="395536" y="0"/>
            <a:ext cx="8229600" cy="1143000"/>
          </a:xfrm>
        </p:spPr>
        <p:txBody>
          <a:bodyPr/>
          <a:lstStyle/>
          <a:p>
            <a:pPr eaLnBrk="1" hangingPunct="1">
              <a:lnSpc>
                <a:spcPct val="80000"/>
              </a:lnSpc>
              <a:defRPr/>
            </a:pPr>
            <a:r>
              <a:rPr lang="en-US" sz="2400" dirty="0" smtClean="0">
                <a:solidFill>
                  <a:srgbClr val="FFC000"/>
                </a:solidFill>
                <a:latin typeface="Arial" pitchFamily="34" charset="0"/>
                <a:cs typeface="Arial" pitchFamily="34" charset="0"/>
              </a:rPr>
              <a:t>IAS ACH future developments</a:t>
            </a:r>
            <a:endParaRPr lang="ru-RU" sz="2400" dirty="0">
              <a:solidFill>
                <a:srgbClr val="FFC000"/>
              </a:solidFill>
              <a:latin typeface="Arial" pitchFamily="34" charset="0"/>
              <a:cs typeface="Arial" pitchFamily="34" charset="0"/>
            </a:endParaRPr>
          </a:p>
        </p:txBody>
      </p:sp>
      <p:sp>
        <p:nvSpPr>
          <p:cNvPr id="5" name="TextBox 4"/>
          <p:cNvSpPr txBox="1"/>
          <p:nvPr/>
        </p:nvSpPr>
        <p:spPr>
          <a:xfrm>
            <a:off x="827584" y="2204864"/>
            <a:ext cx="8064896" cy="1785104"/>
          </a:xfrm>
          <a:prstGeom prst="rect">
            <a:avLst/>
          </a:prstGeom>
          <a:noFill/>
        </p:spPr>
        <p:txBody>
          <a:bodyPr wrap="square" rtlCol="0">
            <a:spAutoFit/>
          </a:bodyPr>
          <a:lstStyle/>
          <a:p>
            <a:pPr algn="just"/>
            <a:r>
              <a:rPr lang="en-US" sz="2200" dirty="0" smtClean="0">
                <a:latin typeface="Arial" pitchFamily="34" charset="0"/>
                <a:cs typeface="Arial" pitchFamily="34" charset="0"/>
              </a:rPr>
              <a:t>IAS ACH</a:t>
            </a:r>
            <a:r>
              <a:rPr lang="ru-RU" sz="2200" dirty="0" smtClean="0">
                <a:latin typeface="Arial" pitchFamily="34" charset="0"/>
                <a:cs typeface="Arial" pitchFamily="34" charset="0"/>
              </a:rPr>
              <a:t> </a:t>
            </a:r>
            <a:r>
              <a:rPr lang="en-US" sz="2200" dirty="0" smtClean="0">
                <a:solidFill>
                  <a:srgbClr val="FFC000"/>
                </a:solidFill>
                <a:latin typeface="Arial" pitchFamily="34" charset="0"/>
                <a:cs typeface="Arial" pitchFamily="34" charset="0"/>
              </a:rPr>
              <a:t>Integration </a:t>
            </a:r>
            <a:r>
              <a:rPr lang="en-US" sz="2200" dirty="0" smtClean="0">
                <a:latin typeface="Arial" pitchFamily="34" charset="0"/>
                <a:cs typeface="Arial" pitchFamily="34" charset="0"/>
              </a:rPr>
              <a:t>with</a:t>
            </a:r>
            <a:r>
              <a:rPr lang="en-US" sz="2200" dirty="0" smtClean="0">
                <a:solidFill>
                  <a:srgbClr val="FFC000"/>
                </a:solidFill>
                <a:latin typeface="Arial" pitchFamily="34" charset="0"/>
                <a:cs typeface="Arial" pitchFamily="34" charset="0"/>
              </a:rPr>
              <a:t> </a:t>
            </a:r>
            <a:r>
              <a:rPr lang="en-US" sz="2200" dirty="0" smtClean="0">
                <a:latin typeface="Arial" pitchFamily="34" charset="0"/>
                <a:cs typeface="Arial" pitchFamily="34" charset="0"/>
              </a:rPr>
              <a:t>a unified state system of prevention and liquidation of emergency situations (RSE) will increase efficiency of decision support systems in emergency related to ACH.</a:t>
            </a:r>
          </a:p>
          <a:p>
            <a:pPr algn="just"/>
            <a:endParaRPr lang="en-US" sz="2200" dirty="0" smtClean="0">
              <a:solidFill>
                <a:srgbClr val="FFC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4"/>
          <p:cNvSpPr>
            <a:spLocks noGrp="1"/>
          </p:cNvSpPr>
          <p:nvPr>
            <p:ph type="sldNum" sz="quarter" idx="11"/>
          </p:nvPr>
        </p:nvSpPr>
        <p:spPr>
          <a:noFill/>
        </p:spPr>
        <p:txBody>
          <a:bodyPr/>
          <a:lstStyle/>
          <a:p>
            <a:fld id="{7B1A228B-3A79-4A8F-8A68-D3C3661F27FF}" type="slidenum">
              <a:rPr lang="ru-RU" smtClean="0"/>
              <a:pPr/>
              <a:t>28</a:t>
            </a:fld>
            <a:endParaRPr lang="ru-RU" smtClean="0"/>
          </a:p>
        </p:txBody>
      </p:sp>
      <p:sp>
        <p:nvSpPr>
          <p:cNvPr id="9" name="Заголовок 8"/>
          <p:cNvSpPr>
            <a:spLocks noGrp="1"/>
          </p:cNvSpPr>
          <p:nvPr>
            <p:ph type="title"/>
          </p:nvPr>
        </p:nvSpPr>
        <p:spPr>
          <a:xfrm>
            <a:off x="395536" y="0"/>
            <a:ext cx="8229600" cy="1143000"/>
          </a:xfrm>
        </p:spPr>
        <p:txBody>
          <a:bodyPr/>
          <a:lstStyle/>
          <a:p>
            <a:pPr eaLnBrk="1" hangingPunct="1">
              <a:lnSpc>
                <a:spcPct val="80000"/>
              </a:lnSpc>
              <a:defRPr/>
            </a:pPr>
            <a:r>
              <a:rPr lang="en-US" sz="2400" dirty="0" smtClean="0">
                <a:solidFill>
                  <a:srgbClr val="FFC000"/>
                </a:solidFill>
                <a:latin typeface="Arial" pitchFamily="34" charset="0"/>
                <a:cs typeface="Arial" pitchFamily="34" charset="0"/>
              </a:rPr>
              <a:t>IAS ACH future developments</a:t>
            </a:r>
            <a:endParaRPr lang="ru-RU" sz="2400" dirty="0">
              <a:solidFill>
                <a:srgbClr val="FFC000"/>
              </a:solidFill>
              <a:latin typeface="Arial" pitchFamily="34" charset="0"/>
              <a:cs typeface="Arial" pitchFamily="34" charset="0"/>
            </a:endParaRPr>
          </a:p>
        </p:txBody>
      </p:sp>
      <p:sp>
        <p:nvSpPr>
          <p:cNvPr id="5" name="TextBox 4"/>
          <p:cNvSpPr txBox="1"/>
          <p:nvPr/>
        </p:nvSpPr>
        <p:spPr>
          <a:xfrm>
            <a:off x="827584" y="2204864"/>
            <a:ext cx="8064896" cy="1785104"/>
          </a:xfrm>
          <a:prstGeom prst="rect">
            <a:avLst/>
          </a:prstGeom>
          <a:noFill/>
        </p:spPr>
        <p:txBody>
          <a:bodyPr wrap="square" rtlCol="0">
            <a:spAutoFit/>
          </a:bodyPr>
          <a:lstStyle/>
          <a:p>
            <a:pPr algn="just"/>
            <a:r>
              <a:rPr lang="en-US" sz="2200" dirty="0" smtClean="0">
                <a:latin typeface="Arial" pitchFamily="34" charset="0"/>
                <a:cs typeface="Arial" pitchFamily="34" charset="0"/>
              </a:rPr>
              <a:t>IAS ACH</a:t>
            </a:r>
            <a:r>
              <a:rPr lang="ru-RU" sz="2200" dirty="0" smtClean="0">
                <a:latin typeface="Arial" pitchFamily="34" charset="0"/>
                <a:cs typeface="Arial" pitchFamily="34" charset="0"/>
              </a:rPr>
              <a:t> </a:t>
            </a:r>
            <a:r>
              <a:rPr lang="en-US" sz="2200" dirty="0" smtClean="0">
                <a:solidFill>
                  <a:srgbClr val="FFC000"/>
                </a:solidFill>
                <a:latin typeface="Arial" pitchFamily="34" charset="0"/>
                <a:cs typeface="Arial" pitchFamily="34" charset="0"/>
              </a:rPr>
              <a:t>Integration </a:t>
            </a:r>
            <a:r>
              <a:rPr lang="en-US" sz="2200" dirty="0" smtClean="0">
                <a:latin typeface="Arial" pitchFamily="34" charset="0"/>
                <a:cs typeface="Arial" pitchFamily="34" charset="0"/>
              </a:rPr>
              <a:t>with</a:t>
            </a:r>
            <a:r>
              <a:rPr lang="en-US" sz="2200" dirty="0" smtClean="0">
                <a:solidFill>
                  <a:srgbClr val="FFC000"/>
                </a:solidFill>
                <a:latin typeface="Arial" pitchFamily="34" charset="0"/>
                <a:cs typeface="Arial" pitchFamily="34" charset="0"/>
              </a:rPr>
              <a:t> </a:t>
            </a:r>
            <a:r>
              <a:rPr lang="en-US" sz="2200" dirty="0" smtClean="0">
                <a:latin typeface="Arial" pitchFamily="34" charset="0"/>
                <a:cs typeface="Arial" pitchFamily="34" charset="0"/>
              </a:rPr>
              <a:t>a unified state system of prevention and liquidation of emergency situations (RSE) will increase efficiency of decision support systems in emergency related to ACH.</a:t>
            </a:r>
          </a:p>
          <a:p>
            <a:pPr algn="just"/>
            <a:endParaRPr lang="en-US" sz="2200" dirty="0" smtClean="0">
              <a:solidFill>
                <a:srgbClr val="FFC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4"/>
          <p:cNvSpPr>
            <a:spLocks noGrp="1"/>
          </p:cNvSpPr>
          <p:nvPr>
            <p:ph type="sldNum" sz="quarter" idx="11"/>
          </p:nvPr>
        </p:nvSpPr>
        <p:spPr>
          <a:noFill/>
        </p:spPr>
        <p:txBody>
          <a:bodyPr/>
          <a:lstStyle/>
          <a:p>
            <a:fld id="{7B1A228B-3A79-4A8F-8A68-D3C3661F27FF}" type="slidenum">
              <a:rPr lang="ru-RU" smtClean="0"/>
              <a:pPr/>
              <a:t>29</a:t>
            </a:fld>
            <a:endParaRPr lang="ru-RU" smtClean="0"/>
          </a:p>
        </p:txBody>
      </p:sp>
      <p:sp>
        <p:nvSpPr>
          <p:cNvPr id="5" name="TextBox 4"/>
          <p:cNvSpPr txBox="1"/>
          <p:nvPr/>
        </p:nvSpPr>
        <p:spPr>
          <a:xfrm>
            <a:off x="611560" y="1867465"/>
            <a:ext cx="8064896" cy="4585871"/>
          </a:xfrm>
          <a:prstGeom prst="rect">
            <a:avLst/>
          </a:prstGeom>
          <a:noFill/>
        </p:spPr>
        <p:txBody>
          <a:bodyPr wrap="square" rtlCol="0">
            <a:spAutoFit/>
          </a:bodyPr>
          <a:lstStyle/>
          <a:p>
            <a:r>
              <a:rPr lang="en-US" sz="2200" dirty="0" smtClean="0">
                <a:latin typeface="Arial" pitchFamily="34" charset="0"/>
                <a:cs typeface="Arial" pitchFamily="34" charset="0"/>
              </a:rPr>
              <a:t>IAS ACH is designed by order of the Russian Ministry of Emergency Situations</a:t>
            </a:r>
            <a:r>
              <a:rPr lang="ru-RU" sz="2400" dirty="0" smtClean="0">
                <a:latin typeface="Arial" pitchFamily="34" charset="0"/>
                <a:cs typeface="Arial" pitchFamily="34" charset="0"/>
              </a:rPr>
              <a:t>.</a:t>
            </a:r>
          </a:p>
          <a:p>
            <a:endParaRPr lang="ru-RU" sz="2400" dirty="0" smtClean="0">
              <a:latin typeface="Arial" pitchFamily="34" charset="0"/>
              <a:cs typeface="Arial" pitchFamily="34" charset="0"/>
            </a:endParaRPr>
          </a:p>
          <a:p>
            <a:r>
              <a:rPr lang="en-US" sz="2000" dirty="0" smtClean="0">
                <a:solidFill>
                  <a:srgbClr val="FFC000"/>
                </a:solidFill>
                <a:latin typeface="Arial" pitchFamily="34" charset="0"/>
                <a:cs typeface="Arial" pitchFamily="34" charset="0"/>
              </a:rPr>
              <a:t>In system design following organization participated</a:t>
            </a:r>
            <a:r>
              <a:rPr lang="ru-RU" sz="2000" dirty="0" smtClean="0">
                <a:solidFill>
                  <a:srgbClr val="FFC000"/>
                </a:solidFill>
                <a:latin typeface="Arial" pitchFamily="34" charset="0"/>
                <a:cs typeface="Arial" pitchFamily="34" charset="0"/>
              </a:rPr>
              <a:t>:</a:t>
            </a:r>
          </a:p>
          <a:p>
            <a:endParaRPr lang="ru-RU" sz="2000" dirty="0" smtClean="0">
              <a:latin typeface="Arial" pitchFamily="34" charset="0"/>
              <a:cs typeface="Arial" pitchFamily="34" charset="0"/>
            </a:endParaRPr>
          </a:p>
          <a:p>
            <a:pPr>
              <a:buFont typeface="Arial" pitchFamily="34" charset="0"/>
              <a:buChar char="•"/>
            </a:pPr>
            <a:r>
              <a:rPr lang="ru-RU" sz="2000" dirty="0" smtClean="0">
                <a:latin typeface="Arial" pitchFamily="34" charset="0"/>
                <a:cs typeface="Arial" pitchFamily="34" charset="0"/>
              </a:rPr>
              <a:t> </a:t>
            </a:r>
            <a:r>
              <a:rPr lang="en-US" sz="2000" dirty="0" smtClean="0">
                <a:latin typeface="Arial" pitchFamily="34" charset="0"/>
                <a:cs typeface="Arial" pitchFamily="34" charset="0"/>
              </a:rPr>
              <a:t>National research university “Higher school of economics”</a:t>
            </a:r>
            <a:r>
              <a:rPr lang="ru-RU" sz="2000" dirty="0" smtClean="0">
                <a:latin typeface="Arial" pitchFamily="34" charset="0"/>
                <a:cs typeface="Arial" pitchFamily="34" charset="0"/>
              </a:rPr>
              <a:t>;</a:t>
            </a:r>
          </a:p>
          <a:p>
            <a:pPr>
              <a:buFont typeface="Arial" pitchFamily="34" charset="0"/>
              <a:buChar char="•"/>
            </a:pPr>
            <a:endParaRPr lang="ru-RU" sz="2000" dirty="0" smtClean="0">
              <a:latin typeface="Arial" pitchFamily="34" charset="0"/>
              <a:cs typeface="Arial" pitchFamily="34" charset="0"/>
            </a:endParaRPr>
          </a:p>
          <a:p>
            <a:pPr>
              <a:buFont typeface="Arial" pitchFamily="34" charset="0"/>
              <a:buChar char="•"/>
            </a:pPr>
            <a:r>
              <a:rPr lang="ru-RU" sz="2000" dirty="0" smtClean="0">
                <a:latin typeface="Arial" pitchFamily="34" charset="0"/>
                <a:cs typeface="Arial" pitchFamily="34" charset="0"/>
              </a:rPr>
              <a:t> </a:t>
            </a:r>
            <a:r>
              <a:rPr lang="en-US" sz="2000" dirty="0" smtClean="0">
                <a:latin typeface="Arial" pitchFamily="34" charset="0"/>
                <a:cs typeface="Arial" pitchFamily="34" charset="0"/>
              </a:rPr>
              <a:t>Institute of astronomy Russian academy of science</a:t>
            </a:r>
            <a:r>
              <a:rPr lang="ru-RU" sz="2000" dirty="0" smtClean="0">
                <a:latin typeface="Arial" pitchFamily="34" charset="0"/>
                <a:cs typeface="Arial" pitchFamily="34" charset="0"/>
              </a:rPr>
              <a:t>;</a:t>
            </a:r>
          </a:p>
          <a:p>
            <a:pPr>
              <a:buFont typeface="Arial" pitchFamily="34" charset="0"/>
              <a:buChar char="•"/>
            </a:pPr>
            <a:endParaRPr lang="ru-RU" sz="2000" dirty="0" smtClean="0">
              <a:latin typeface="Arial" pitchFamily="34" charset="0"/>
              <a:cs typeface="Arial" pitchFamily="34" charset="0"/>
            </a:endParaRPr>
          </a:p>
          <a:p>
            <a:pPr>
              <a:buFont typeface="Arial" pitchFamily="34" charset="0"/>
              <a:buChar char="•"/>
            </a:pPr>
            <a:r>
              <a:rPr lang="ru-RU" sz="2000" dirty="0" smtClean="0">
                <a:latin typeface="Arial" pitchFamily="34" charset="0"/>
                <a:cs typeface="Arial" pitchFamily="34" charset="0"/>
              </a:rPr>
              <a:t> </a:t>
            </a:r>
            <a:r>
              <a:rPr lang="en-US" sz="2000" dirty="0" smtClean="0">
                <a:latin typeface="Arial" pitchFamily="34" charset="0"/>
                <a:cs typeface="Arial" pitchFamily="34" charset="0"/>
              </a:rPr>
              <a:t>Institute of </a:t>
            </a:r>
            <a:r>
              <a:rPr lang="en-US" sz="2000" dirty="0" err="1" smtClean="0">
                <a:latin typeface="Arial" pitchFamily="34" charset="0"/>
                <a:cs typeface="Arial" pitchFamily="34" charset="0"/>
              </a:rPr>
              <a:t>geosphere</a:t>
            </a:r>
            <a:r>
              <a:rPr lang="en-US" sz="2000" dirty="0" smtClean="0">
                <a:latin typeface="Arial" pitchFamily="34" charset="0"/>
                <a:cs typeface="Arial" pitchFamily="34" charset="0"/>
              </a:rPr>
              <a:t> dynamics Russian academy of science</a:t>
            </a:r>
            <a:r>
              <a:rPr lang="ru-RU" sz="2000" dirty="0" smtClean="0">
                <a:latin typeface="Arial" pitchFamily="34" charset="0"/>
                <a:cs typeface="Arial" pitchFamily="34" charset="0"/>
              </a:rPr>
              <a:t>;</a:t>
            </a:r>
          </a:p>
          <a:p>
            <a:pPr>
              <a:buFont typeface="Arial" pitchFamily="34" charset="0"/>
              <a:buChar char="•"/>
            </a:pPr>
            <a:endParaRPr lang="ru-RU" sz="2000" dirty="0" smtClean="0">
              <a:latin typeface="Arial" pitchFamily="34" charset="0"/>
              <a:cs typeface="Arial" pitchFamily="34" charset="0"/>
            </a:endParaRPr>
          </a:p>
          <a:p>
            <a:pPr>
              <a:buFont typeface="Arial" pitchFamily="34" charset="0"/>
              <a:buChar char="•"/>
            </a:pPr>
            <a:r>
              <a:rPr lang="ru-RU" sz="2000" dirty="0" smtClean="0">
                <a:latin typeface="Arial" pitchFamily="34" charset="0"/>
                <a:cs typeface="Arial" pitchFamily="34" charset="0"/>
              </a:rPr>
              <a:t> </a:t>
            </a:r>
            <a:r>
              <a:rPr lang="en-US" sz="2000" dirty="0" smtClean="0">
                <a:latin typeface="Arial" pitchFamily="34" charset="0"/>
                <a:cs typeface="Arial" pitchFamily="34" charset="0"/>
              </a:rPr>
              <a:t>All-Russian research institute for civil defense and emergency situations of the Russian Ministry of Emergency Situations</a:t>
            </a:r>
            <a:r>
              <a:rPr lang="ru-RU" sz="2000" dirty="0" smtClean="0"/>
              <a:t>.</a:t>
            </a:r>
          </a:p>
          <a:p>
            <a:pPr algn="just"/>
            <a:endParaRPr lang="en-US" sz="2200" dirty="0" smtClean="0">
              <a:solidFill>
                <a:srgbClr val="FFC000"/>
              </a:solidFill>
              <a:latin typeface="Arial" pitchFamily="34" charset="0"/>
              <a:cs typeface="Arial" pitchFamily="34" charset="0"/>
            </a:endParaRPr>
          </a:p>
        </p:txBody>
      </p:sp>
      <p:sp>
        <p:nvSpPr>
          <p:cNvPr id="6" name="Заголовок 5"/>
          <p:cNvSpPr>
            <a:spLocks noGrp="1"/>
          </p:cNvSpPr>
          <p:nvPr>
            <p:ph type="title"/>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Номер слайда 4"/>
          <p:cNvSpPr>
            <a:spLocks noGrp="1"/>
          </p:cNvSpPr>
          <p:nvPr>
            <p:ph type="sldNum" sz="quarter" idx="11"/>
          </p:nvPr>
        </p:nvSpPr>
        <p:spPr>
          <a:noFill/>
        </p:spPr>
        <p:txBody>
          <a:bodyPr/>
          <a:lstStyle/>
          <a:p>
            <a:fld id="{97D05068-0DC8-4384-8C02-78F50E386E50}" type="slidenum">
              <a:rPr lang="ru-RU" smtClean="0"/>
              <a:pPr/>
              <a:t>3</a:t>
            </a:fld>
            <a:endParaRPr lang="ru-RU" smtClean="0"/>
          </a:p>
        </p:txBody>
      </p:sp>
      <p:sp>
        <p:nvSpPr>
          <p:cNvPr id="29700" name="Rectangle 4"/>
          <p:cNvSpPr>
            <a:spLocks noGrp="1" noRot="1" noChangeArrowheads="1"/>
          </p:cNvSpPr>
          <p:nvPr>
            <p:ph type="title"/>
          </p:nvPr>
        </p:nvSpPr>
        <p:spPr>
          <a:xfrm>
            <a:off x="684213" y="0"/>
            <a:ext cx="8016875" cy="900113"/>
          </a:xfrm>
        </p:spPr>
        <p:txBody>
          <a:bodyPr/>
          <a:lstStyle/>
          <a:p>
            <a:pPr eaLnBrk="1" hangingPunct="1">
              <a:lnSpc>
                <a:spcPct val="90000"/>
              </a:lnSpc>
              <a:defRPr/>
            </a:pPr>
            <a:r>
              <a:rPr lang="en-US" sz="2400" kern="1200" dirty="0" smtClean="0">
                <a:solidFill>
                  <a:srgbClr val="FFC000"/>
                </a:solidFill>
                <a:latin typeface="Arial" pitchFamily="34" charset="0"/>
                <a:ea typeface="+mn-ea"/>
                <a:cs typeface="Arial" pitchFamily="34" charset="0"/>
              </a:rPr>
              <a:t>IAS ACH capability</a:t>
            </a:r>
            <a:endParaRPr lang="ru-RU" sz="2400" kern="1200" dirty="0" smtClean="0">
              <a:solidFill>
                <a:srgbClr val="FFC000"/>
              </a:solidFill>
              <a:latin typeface="Arial" pitchFamily="34" charset="0"/>
              <a:ea typeface="+mn-ea"/>
              <a:cs typeface="Arial" pitchFamily="34" charset="0"/>
            </a:endParaRPr>
          </a:p>
        </p:txBody>
      </p:sp>
      <p:graphicFrame>
        <p:nvGraphicFramePr>
          <p:cNvPr id="30021" name="Group 325"/>
          <p:cNvGraphicFramePr>
            <a:graphicFrameLocks noGrp="1"/>
          </p:cNvGraphicFramePr>
          <p:nvPr>
            <p:ph idx="1"/>
          </p:nvPr>
        </p:nvGraphicFramePr>
        <p:xfrm>
          <a:off x="611560" y="1196752"/>
          <a:ext cx="8172400" cy="4590841"/>
        </p:xfrm>
        <a:graphic>
          <a:graphicData uri="http://schemas.openxmlformats.org/drawingml/2006/table">
            <a:tbl>
              <a:tblPr/>
              <a:tblGrid>
                <a:gridCol w="4021044"/>
                <a:gridCol w="4151356"/>
              </a:tblGrid>
              <a:tr h="739041">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rPr>
                        <a:t>Data collection and processing</a:t>
                      </a:r>
                      <a:endPar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0066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gradFill rotWithShape="1">
                      <a:gsLst>
                        <a:gs pos="0">
                          <a:srgbClr val="0066CC">
                            <a:alpha val="72000"/>
                          </a:srgbClr>
                        </a:gs>
                        <a:gs pos="100000">
                          <a:srgbClr val="0066CC">
                            <a:gamma/>
                            <a:tint val="29804"/>
                            <a:invGamma/>
                            <a:alpha val="71001"/>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rPr>
                        <a:t>Situation analysis</a:t>
                      </a: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rPr>
                        <a:t>Processes modeling</a:t>
                      </a:r>
                      <a:endPar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gradFill rotWithShape="1">
                      <a:gsLst>
                        <a:gs pos="0">
                          <a:srgbClr val="008080">
                            <a:alpha val="72000"/>
                          </a:srgbClr>
                        </a:gs>
                        <a:gs pos="100000">
                          <a:srgbClr val="008080">
                            <a:gamma/>
                            <a:tint val="29804"/>
                            <a:invGamma/>
                            <a:alpha val="71001"/>
                          </a:srgbClr>
                        </a:gs>
                      </a:gsLst>
                      <a:lin ang="5400000" scaled="1"/>
                    </a:gradFill>
                  </a:tcPr>
                </a:tc>
              </a:tr>
              <a:tr h="10260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1. </a:t>
                      </a:r>
                      <a:r>
                        <a:rPr kumimoji="0" lang="en-US"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Algorithms and programs of data collection</a:t>
                      </a:r>
                      <a:endPar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endParaRPr>
                    </a:p>
                  </a:txBody>
                  <a:tcPr horzOverflow="overflow">
                    <a:lnL w="12700" cap="flat" cmpd="sng" algn="ctr">
                      <a:solidFill>
                        <a:srgbClr val="0066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4.</a:t>
                      </a:r>
                      <a:r>
                        <a:rPr kumimoji="0" lang="en-US"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 Dangerous rendezvous ‘scenario</a:t>
                      </a:r>
                      <a:r>
                        <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 </a:t>
                      </a:r>
                      <a:r>
                        <a:rPr kumimoji="0" lang="en-US"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 modeling</a:t>
                      </a:r>
                      <a:endPar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tx1"/>
                    </a:solidFill>
                  </a:tcPr>
                </a:tc>
              </a:tr>
              <a:tr h="14381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2. </a:t>
                      </a:r>
                      <a:r>
                        <a:rPr kumimoji="0" lang="en-US"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Algorithms and programs of data processing</a:t>
                      </a:r>
                      <a:endPar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bg1"/>
                        </a:solidFill>
                        <a:effectLst>
                          <a:outerShdw blurRad="38100" dist="38100" dir="2700000" algn="tl">
                            <a:srgbClr val="C0C0C0"/>
                          </a:outerShdw>
                        </a:effectLst>
                        <a:latin typeface="Arial" charset="0"/>
                      </a:endParaRPr>
                    </a:p>
                  </a:txBody>
                  <a:tcPr horzOverflow="overflow">
                    <a:lnL w="12700" cap="flat" cmpd="sng" algn="ctr">
                      <a:solidFill>
                        <a:srgbClr val="0066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5.</a:t>
                      </a:r>
                      <a:r>
                        <a:rPr kumimoji="0" lang="en-US"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  Estimation of emergencies’ consequences</a:t>
                      </a:r>
                      <a:endPar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tx1"/>
                    </a:solidFill>
                  </a:tcPr>
                </a:tc>
              </a:tr>
              <a:tr h="13876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3. </a:t>
                      </a:r>
                      <a:r>
                        <a:rPr kumimoji="0" lang="en-US"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Algorithms and programs set of  trajectory’s evolution calculation</a:t>
                      </a:r>
                      <a:endParaRPr kumimoji="0" lang="ru-RU" sz="1200" b="0" i="0" u="none" strike="noStrike" cap="none" normalizeH="0" baseline="0" dirty="0" smtClean="0">
                        <a:ln>
                          <a:noFill/>
                        </a:ln>
                        <a:solidFill>
                          <a:schemeClr val="bg1"/>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bg1"/>
                        </a:solidFill>
                        <a:effectLst>
                          <a:outerShdw blurRad="38100" dist="38100" dir="2700000" algn="tl">
                            <a:srgbClr val="C0C0C0"/>
                          </a:outerShdw>
                        </a:effectLst>
                        <a:latin typeface="Arial" charset="0"/>
                      </a:endParaRPr>
                    </a:p>
                  </a:txBody>
                  <a:tcPr horzOverflow="overflow">
                    <a:lnL w="12700" cap="flat" cmpd="sng" algn="ctr">
                      <a:solidFill>
                        <a:srgbClr val="0066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6. </a:t>
                      </a:r>
                      <a:r>
                        <a:rPr kumimoji="0" lang="en-US" sz="1200" b="0" i="0" u="none" strike="noStrike" cap="none" normalizeH="0" baseline="0" dirty="0" smtClean="0">
                          <a:ln>
                            <a:noFill/>
                          </a:ln>
                          <a:solidFill>
                            <a:srgbClr val="008080"/>
                          </a:solidFill>
                          <a:effectLst>
                            <a:outerShdw blurRad="38100" dist="38100" dir="2700000" algn="tl">
                              <a:srgbClr val="C0C0C0"/>
                            </a:outerShdw>
                          </a:effectLst>
                          <a:latin typeface="Arial" charset="0"/>
                        </a:rPr>
                        <a:t>Results visualization</a:t>
                      </a:r>
                      <a:endParaRPr kumimoji="0" lang="ru-RU" sz="1200" b="0" i="0" u="none" strike="noStrike" cap="none" normalizeH="0" baseline="0" dirty="0" smtClean="0">
                        <a:ln>
                          <a:noFill/>
                        </a:ln>
                        <a:solidFill>
                          <a:srgbClr val="008080"/>
                        </a:solidFill>
                        <a:effectLst>
                          <a:outerShdw blurRad="38100" dist="38100" dir="2700000" algn="tl">
                            <a:srgbClr val="C0C0C0"/>
                          </a:outerShdw>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tx1"/>
                    </a:solidFill>
                  </a:tcPr>
                </a:tc>
              </a:tr>
            </a:tbl>
          </a:graphicData>
        </a:graphic>
      </p:graphicFrame>
      <p:pic>
        <p:nvPicPr>
          <p:cNvPr id="1029" name="Picture 5" descr="D:\Inasan\MCHS_2014\Секция_5_Конференция\сбор_ информации.jpg"/>
          <p:cNvPicPr>
            <a:picLocks noChangeAspect="1" noChangeArrowheads="1"/>
          </p:cNvPicPr>
          <p:nvPr/>
        </p:nvPicPr>
        <p:blipFill>
          <a:blip r:embed="rId2" cstate="print"/>
          <a:srcRect/>
          <a:stretch>
            <a:fillRect/>
          </a:stretch>
        </p:blipFill>
        <p:spPr bwMode="auto">
          <a:xfrm>
            <a:off x="1857356" y="2204864"/>
            <a:ext cx="928694" cy="770420"/>
          </a:xfrm>
          <a:prstGeom prst="rect">
            <a:avLst/>
          </a:prstGeom>
          <a:noFill/>
        </p:spPr>
      </p:pic>
      <p:pic>
        <p:nvPicPr>
          <p:cNvPr id="1032" name="Picture 8" descr="D:\Inasan\MCHS_2014\Секция_5_Конференция\опред_орбиты.jpg"/>
          <p:cNvPicPr>
            <a:picLocks noChangeAspect="1" noChangeArrowheads="1"/>
          </p:cNvPicPr>
          <p:nvPr/>
        </p:nvPicPr>
        <p:blipFill>
          <a:blip r:embed="rId3" cstate="print"/>
          <a:srcRect/>
          <a:stretch>
            <a:fillRect/>
          </a:stretch>
        </p:blipFill>
        <p:spPr bwMode="auto">
          <a:xfrm>
            <a:off x="1691679" y="3212976"/>
            <a:ext cx="1656185" cy="1116301"/>
          </a:xfrm>
          <a:prstGeom prst="rect">
            <a:avLst/>
          </a:prstGeom>
          <a:noFill/>
        </p:spPr>
      </p:pic>
      <p:pic>
        <p:nvPicPr>
          <p:cNvPr id="146" name="Picture 6" descr="torino_plot_big"/>
          <p:cNvPicPr>
            <a:picLocks noChangeAspect="1" noChangeArrowheads="1"/>
          </p:cNvPicPr>
          <p:nvPr/>
        </p:nvPicPr>
        <p:blipFill>
          <a:blip r:embed="rId4" cstate="print"/>
          <a:srcRect/>
          <a:stretch>
            <a:fillRect/>
          </a:stretch>
        </p:blipFill>
        <p:spPr bwMode="auto">
          <a:xfrm>
            <a:off x="5929322" y="3212976"/>
            <a:ext cx="1614932" cy="1130288"/>
          </a:xfrm>
          <a:prstGeom prst="rect">
            <a:avLst/>
          </a:prstGeom>
          <a:noFill/>
          <a:ln w="9525">
            <a:solidFill>
              <a:schemeClr val="tx2"/>
            </a:solidFill>
            <a:miter lim="800000"/>
            <a:headEnd/>
            <a:tailEnd/>
          </a:ln>
        </p:spPr>
      </p:pic>
      <p:pic>
        <p:nvPicPr>
          <p:cNvPr id="147" name="Picture 6" descr="D:\Inasan\MCHS_2014\Секция_5_Конференция\2014_AA.jpg"/>
          <p:cNvPicPr>
            <a:picLocks noChangeAspect="1" noChangeArrowheads="1"/>
          </p:cNvPicPr>
          <p:nvPr/>
        </p:nvPicPr>
        <p:blipFill>
          <a:blip r:embed="rId5" cstate="print"/>
          <a:srcRect/>
          <a:stretch>
            <a:fillRect/>
          </a:stretch>
        </p:blipFill>
        <p:spPr bwMode="auto">
          <a:xfrm>
            <a:off x="5715008" y="2182985"/>
            <a:ext cx="1928826" cy="741959"/>
          </a:xfrm>
          <a:prstGeom prst="rect">
            <a:avLst/>
          </a:prstGeom>
          <a:noFill/>
        </p:spPr>
      </p:pic>
      <p:graphicFrame>
        <p:nvGraphicFramePr>
          <p:cNvPr id="13" name="Таблица 12"/>
          <p:cNvGraphicFramePr>
            <a:graphicFrameLocks noGrp="1"/>
          </p:cNvGraphicFramePr>
          <p:nvPr/>
        </p:nvGraphicFramePr>
        <p:xfrm>
          <a:off x="611560" y="5733256"/>
          <a:ext cx="8172400" cy="788671"/>
        </p:xfrm>
        <a:graphic>
          <a:graphicData uri="http://schemas.openxmlformats.org/drawingml/2006/table">
            <a:tbl>
              <a:tblPr/>
              <a:tblGrid>
                <a:gridCol w="8172400"/>
              </a:tblGrid>
              <a:tr h="7886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7. </a:t>
                      </a:r>
                      <a:r>
                        <a:rPr kumimoji="0" lang="en-US" sz="1200" b="0" i="0" u="none" strike="noStrike" cap="none" normalizeH="0" baseline="0" dirty="0" smtClean="0">
                          <a:ln>
                            <a:noFill/>
                          </a:ln>
                          <a:solidFill>
                            <a:srgbClr val="003399"/>
                          </a:solidFill>
                          <a:effectLst>
                            <a:outerShdw blurRad="38100" dist="38100" dir="2700000" algn="tl">
                              <a:srgbClr val="C0C0C0"/>
                            </a:outerShdw>
                          </a:effectLst>
                          <a:latin typeface="Arial" charset="0"/>
                        </a:rPr>
                        <a:t>Recommendations and instructions for  emergencies consequences prevention </a:t>
                      </a:r>
                      <a:endParaRPr kumimoji="0" lang="ru-RU" sz="1200" b="0" i="0" u="none" strike="noStrike" cap="none" normalizeH="0" baseline="0" dirty="0" smtClean="0">
                        <a:ln>
                          <a:noFill/>
                        </a:ln>
                        <a:solidFill>
                          <a:srgbClr val="003399"/>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bg1"/>
                        </a:solidFill>
                        <a:effectLst>
                          <a:outerShdw blurRad="38100" dist="38100" dir="2700000" algn="tl">
                            <a:srgbClr val="C0C0C0"/>
                          </a:outerShdw>
                        </a:effectLst>
                        <a:latin typeface="Arial" charset="0"/>
                      </a:endParaRPr>
                    </a:p>
                  </a:txBody>
                  <a:tcPr horzOverflow="overflow">
                    <a:lnL w="12700" cap="flat" cmpd="sng" algn="ctr">
                      <a:solidFill>
                        <a:srgbClr val="0066CC"/>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solidFill>
                      <a:schemeClr val="tx1"/>
                    </a:solidFill>
                  </a:tcPr>
                </a:tc>
              </a:tr>
            </a:tbl>
          </a:graphicData>
        </a:graphic>
      </p:graphicFrame>
      <p:pic>
        <p:nvPicPr>
          <p:cNvPr id="1034" name="Picture 10" descr="D:\Inasan\MCHS_2014\Секция_5_Конференция\Range.jpg"/>
          <p:cNvPicPr>
            <a:picLocks noChangeAspect="1" noChangeArrowheads="1"/>
          </p:cNvPicPr>
          <p:nvPr/>
        </p:nvPicPr>
        <p:blipFill>
          <a:blip r:embed="rId6" cstate="print"/>
          <a:srcRect/>
          <a:stretch>
            <a:fillRect/>
          </a:stretch>
        </p:blipFill>
        <p:spPr bwMode="auto">
          <a:xfrm>
            <a:off x="1929935" y="4817859"/>
            <a:ext cx="1201905" cy="915397"/>
          </a:xfrm>
          <a:prstGeom prst="rect">
            <a:avLst/>
          </a:prstGeom>
          <a:noFill/>
        </p:spPr>
      </p:pic>
      <p:pic>
        <p:nvPicPr>
          <p:cNvPr id="145" name="Picture 246" descr="Image7"/>
          <p:cNvPicPr>
            <a:picLocks noChangeAspect="1" noChangeArrowheads="1"/>
          </p:cNvPicPr>
          <p:nvPr/>
        </p:nvPicPr>
        <p:blipFill>
          <a:blip r:embed="rId7" cstate="print"/>
          <a:srcRect t="5087" b="12534"/>
          <a:stretch>
            <a:fillRect/>
          </a:stretch>
        </p:blipFill>
        <p:spPr bwMode="auto">
          <a:xfrm>
            <a:off x="4793288" y="4797152"/>
            <a:ext cx="1650920" cy="936104"/>
          </a:xfrm>
          <a:prstGeom prst="rect">
            <a:avLst/>
          </a:prstGeom>
          <a:noFill/>
          <a:ln w="19050">
            <a:solidFill>
              <a:srgbClr val="000000"/>
            </a:solidFill>
            <a:miter lim="800000"/>
            <a:headEnd/>
            <a:tailEnd/>
          </a:ln>
        </p:spPr>
      </p:pic>
      <p:pic>
        <p:nvPicPr>
          <p:cNvPr id="144" name="Picture 245" descr="Image6"/>
          <p:cNvPicPr>
            <a:picLocks noChangeAspect="1" noChangeArrowheads="1"/>
          </p:cNvPicPr>
          <p:nvPr/>
        </p:nvPicPr>
        <p:blipFill>
          <a:blip r:embed="rId8" cstate="print"/>
          <a:srcRect l="3552" t="49744" r="2615" b="10472"/>
          <a:stretch>
            <a:fillRect/>
          </a:stretch>
        </p:blipFill>
        <p:spPr bwMode="auto">
          <a:xfrm>
            <a:off x="6514852" y="4797152"/>
            <a:ext cx="2233612" cy="862013"/>
          </a:xfrm>
          <a:prstGeom prst="rect">
            <a:avLst/>
          </a:prstGeom>
          <a:noFill/>
          <a:ln w="19050">
            <a:solidFill>
              <a:srgbClr val="000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30</a:t>
            </a:fld>
            <a:endParaRPr lang="ru-RU" dirty="0" smtClean="0"/>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9" name="Содержимое 8"/>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lgn="ctr">
              <a:buNone/>
            </a:pPr>
            <a:r>
              <a:rPr lang="en-US" dirty="0" smtClean="0">
                <a:latin typeface="Arial" pitchFamily="34" charset="0"/>
                <a:cs typeface="Arial" pitchFamily="34" charset="0"/>
              </a:rPr>
              <a:t>Thank you for attention</a:t>
            </a:r>
            <a:r>
              <a:rPr lang="ru-RU" dirty="0" smtClean="0">
                <a:latin typeface="Arial" pitchFamily="34" charset="0"/>
                <a:cs typeface="Arial" pitchFamily="34" charset="0"/>
              </a:rPr>
              <a:t>!</a:t>
            </a:r>
            <a:endParaRPr lang="ru-RU" dirty="0">
              <a:latin typeface="Arial" pitchFamily="34" charset="0"/>
              <a:cs typeface="Arial" pitchFamily="34" charset="0"/>
            </a:endParaRPr>
          </a:p>
        </p:txBody>
      </p:sp>
    </p:spTree>
    <p:extLst>
      <p:ext uri="{BB962C8B-B14F-4D97-AF65-F5344CB8AC3E}">
        <p14:creationId xmlns:p14="http://schemas.microsoft.com/office/powerpoint/2010/main" val="1943666518"/>
      </p:ext>
    </p:extLst>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4</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en-US" sz="2400" kern="1200" dirty="0" smtClean="0">
                <a:solidFill>
                  <a:srgbClr val="FFC000"/>
                </a:solidFill>
                <a:latin typeface="Arial" pitchFamily="34" charset="0"/>
                <a:ea typeface="+mn-ea"/>
                <a:cs typeface="Arial" pitchFamily="34" charset="0"/>
              </a:rPr>
              <a:t>IAS ACH structure</a:t>
            </a:r>
            <a:endParaRPr lang="ru-RU" sz="2400" kern="1200" dirty="0" smtClean="0">
              <a:solidFill>
                <a:srgbClr val="FFC000"/>
              </a:solidFill>
              <a:latin typeface="Arial" pitchFamily="34" charset="0"/>
              <a:ea typeface="+mn-ea"/>
              <a:cs typeface="Arial" pitchFamily="34" charset="0"/>
            </a:endParaRPr>
          </a:p>
        </p:txBody>
      </p:sp>
      <p:sp>
        <p:nvSpPr>
          <p:cNvPr id="88067" name="Rectangle 3"/>
          <p:cNvSpPr>
            <a:spLocks noGrp="1" noChangeArrowheads="1"/>
          </p:cNvSpPr>
          <p:nvPr>
            <p:ph type="body" idx="1"/>
          </p:nvPr>
        </p:nvSpPr>
        <p:spPr>
          <a:xfrm>
            <a:off x="468313" y="1700213"/>
            <a:ext cx="8496300" cy="3514737"/>
          </a:xfrm>
        </p:spPr>
        <p:txBody>
          <a:bodyPr/>
          <a:lstStyle/>
          <a:p>
            <a:pPr eaLnBrk="1" hangingPunct="1">
              <a:lnSpc>
                <a:spcPct val="80000"/>
              </a:lnSpc>
              <a:spcBef>
                <a:spcPct val="50000"/>
              </a:spcBef>
              <a:buClr>
                <a:srgbClr val="003366"/>
              </a:buClr>
              <a:buNone/>
              <a:defRPr/>
            </a:pPr>
            <a:r>
              <a:rPr lang="en-US" sz="2400" dirty="0" smtClean="0">
                <a:latin typeface="Arial" charset="0"/>
              </a:rPr>
              <a:t>IAS ACH subsystems</a:t>
            </a:r>
            <a:endParaRPr lang="ru-RU" sz="2400" dirty="0" smtClean="0">
              <a:latin typeface="Arial" charset="0"/>
            </a:endParaRPr>
          </a:p>
          <a:p>
            <a:pPr eaLnBrk="1" hangingPunct="1">
              <a:lnSpc>
                <a:spcPct val="80000"/>
              </a:lnSpc>
              <a:spcBef>
                <a:spcPct val="50000"/>
              </a:spcBef>
              <a:buClr>
                <a:srgbClr val="003366"/>
              </a:buClr>
              <a:buNone/>
              <a:defRPr/>
            </a:pPr>
            <a:r>
              <a:rPr lang="ru-RU" sz="2400" dirty="0" smtClean="0">
                <a:latin typeface="Arial" charset="0"/>
              </a:rPr>
              <a:t>	- </a:t>
            </a:r>
            <a:r>
              <a:rPr lang="en-US" sz="2400" dirty="0" smtClean="0">
                <a:latin typeface="Arial" charset="0"/>
              </a:rPr>
              <a:t>automated data collection subsystem</a:t>
            </a:r>
            <a:r>
              <a:rPr lang="ru-RU" sz="2400" dirty="0" smtClean="0">
                <a:latin typeface="Arial" charset="0"/>
              </a:rPr>
              <a:t>;</a:t>
            </a:r>
          </a:p>
          <a:p>
            <a:pPr eaLnBrk="1" hangingPunct="1">
              <a:lnSpc>
                <a:spcPct val="80000"/>
              </a:lnSpc>
              <a:spcBef>
                <a:spcPct val="50000"/>
              </a:spcBef>
              <a:buClr>
                <a:srgbClr val="003366"/>
              </a:buClr>
              <a:buNone/>
              <a:defRPr/>
            </a:pPr>
            <a:r>
              <a:rPr lang="ru-RU" sz="2400" dirty="0" smtClean="0">
                <a:latin typeface="Arial" charset="0"/>
              </a:rPr>
              <a:t>	- </a:t>
            </a:r>
            <a:r>
              <a:rPr lang="en-US" sz="2400" dirty="0" smtClean="0">
                <a:latin typeface="Arial" charset="0"/>
              </a:rPr>
              <a:t>predictive and analytical subsystem</a:t>
            </a:r>
            <a:r>
              <a:rPr lang="ru-RU" sz="2400" dirty="0" smtClean="0">
                <a:latin typeface="Arial" charset="0"/>
              </a:rPr>
              <a:t>;</a:t>
            </a:r>
          </a:p>
          <a:p>
            <a:pPr eaLnBrk="1" hangingPunct="1">
              <a:lnSpc>
                <a:spcPct val="80000"/>
              </a:lnSpc>
              <a:spcBef>
                <a:spcPct val="50000"/>
              </a:spcBef>
              <a:buClr>
                <a:srgbClr val="003366"/>
              </a:buClr>
              <a:buNone/>
              <a:defRPr/>
            </a:pPr>
            <a:r>
              <a:rPr lang="ru-RU" sz="2400" dirty="0" smtClean="0">
                <a:latin typeface="Arial" charset="0"/>
              </a:rPr>
              <a:t>	- </a:t>
            </a:r>
            <a:r>
              <a:rPr lang="en-US" sz="2400" dirty="0" smtClean="0">
                <a:latin typeface="Arial" charset="0"/>
              </a:rPr>
              <a:t>data visualization and publication subsystem</a:t>
            </a:r>
            <a:r>
              <a:rPr lang="ru-RU" sz="2400" dirty="0" smtClean="0">
                <a:latin typeface="Arial" charset="0"/>
              </a:rPr>
              <a:t>.</a:t>
            </a:r>
            <a:endParaRPr lang="en-US" sz="2400" dirty="0" smtClean="0">
              <a:latin typeface="Arial" charset="0"/>
            </a:endParaRPr>
          </a:p>
          <a:p>
            <a:pPr eaLnBrk="1" hangingPunct="1">
              <a:lnSpc>
                <a:spcPct val="80000"/>
              </a:lnSpc>
              <a:spcBef>
                <a:spcPct val="50000"/>
              </a:spcBef>
              <a:buClr>
                <a:srgbClr val="003366"/>
              </a:buClr>
              <a:buNone/>
              <a:defRPr/>
            </a:pPr>
            <a:endParaRPr lang="ru-RU" sz="2400" dirty="0" smtClean="0">
              <a:latin typeface="Arial" charset="0"/>
            </a:endParaRPr>
          </a:p>
          <a:p>
            <a:pPr eaLnBrk="1" hangingPunct="1">
              <a:lnSpc>
                <a:spcPct val="80000"/>
              </a:lnSpc>
              <a:spcBef>
                <a:spcPct val="50000"/>
              </a:spcBef>
              <a:buClr>
                <a:srgbClr val="003366"/>
              </a:buClr>
              <a:buNone/>
              <a:defRPr/>
            </a:pPr>
            <a:r>
              <a:rPr lang="en-US" sz="2400" dirty="0" smtClean="0">
                <a:latin typeface="Arial" charset="0"/>
              </a:rPr>
              <a:t>Data stores including</a:t>
            </a:r>
            <a:endParaRPr lang="ru-RU" sz="2400" dirty="0" smtClean="0">
              <a:latin typeface="Arial" charset="0"/>
            </a:endParaRPr>
          </a:p>
          <a:p>
            <a:pPr eaLnBrk="1" hangingPunct="1">
              <a:lnSpc>
                <a:spcPct val="80000"/>
              </a:lnSpc>
              <a:spcBef>
                <a:spcPct val="50000"/>
              </a:spcBef>
              <a:buClr>
                <a:srgbClr val="003366"/>
              </a:buClr>
              <a:buNone/>
              <a:defRPr/>
            </a:pPr>
            <a:r>
              <a:rPr lang="ru-RU" sz="2400" dirty="0" smtClean="0">
                <a:latin typeface="Arial" charset="0"/>
              </a:rPr>
              <a:t>	- </a:t>
            </a:r>
            <a:r>
              <a:rPr lang="en-US" sz="2400" dirty="0" smtClean="0">
                <a:latin typeface="Arial" charset="0"/>
              </a:rPr>
              <a:t>data base</a:t>
            </a:r>
            <a:r>
              <a:rPr lang="ru-RU" sz="2400" dirty="0" smtClean="0">
                <a:latin typeface="Arial" charset="0"/>
              </a:rPr>
              <a:t>;</a:t>
            </a:r>
          </a:p>
          <a:p>
            <a:pPr eaLnBrk="1" hangingPunct="1">
              <a:lnSpc>
                <a:spcPct val="80000"/>
              </a:lnSpc>
              <a:spcBef>
                <a:spcPct val="50000"/>
              </a:spcBef>
              <a:buClr>
                <a:srgbClr val="003366"/>
              </a:buClr>
              <a:buNone/>
              <a:defRPr/>
            </a:pPr>
            <a:r>
              <a:rPr lang="ru-RU" sz="2400" dirty="0" smtClean="0">
                <a:latin typeface="Arial" charset="0"/>
              </a:rPr>
              <a:t> 	- </a:t>
            </a:r>
            <a:r>
              <a:rPr lang="en-US" sz="2400" dirty="0" smtClean="0">
                <a:latin typeface="Arial" charset="0"/>
              </a:rPr>
              <a:t>data bank</a:t>
            </a:r>
            <a:r>
              <a:rPr lang="ru-RU" sz="2400" dirty="0" smtClean="0">
                <a:latin typeface="Arial" charset="0"/>
              </a:rPr>
              <a:t>.</a:t>
            </a: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1027" name="Rectangle 3"/>
          <p:cNvSpPr>
            <a:spLocks noChangeArrowheads="1"/>
          </p:cNvSpPr>
          <p:nvPr/>
        </p:nvSpPr>
        <p:spPr bwMode="auto">
          <a:xfrm>
            <a:off x="0" y="411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5</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en-US" sz="2400" kern="1200" dirty="0" smtClean="0">
                <a:solidFill>
                  <a:srgbClr val="FFC000"/>
                </a:solidFill>
                <a:latin typeface="Arial" pitchFamily="34" charset="0"/>
                <a:ea typeface="+mn-ea"/>
                <a:cs typeface="Arial" pitchFamily="34" charset="0"/>
              </a:rPr>
              <a:t>System’s modules application</a:t>
            </a:r>
            <a:endParaRPr lang="ru-RU" sz="2400" kern="1200" dirty="0" smtClean="0">
              <a:solidFill>
                <a:srgbClr val="FFC000"/>
              </a:solidFill>
              <a:latin typeface="Arial" pitchFamily="34" charset="0"/>
              <a:ea typeface="+mn-ea"/>
              <a:cs typeface="Arial" pitchFamily="34" charset="0"/>
            </a:endParaRPr>
          </a:p>
        </p:txBody>
      </p:sp>
      <p:sp>
        <p:nvSpPr>
          <p:cNvPr id="88067" name="Rectangle 3"/>
          <p:cNvSpPr>
            <a:spLocks noGrp="1" noChangeArrowheads="1"/>
          </p:cNvSpPr>
          <p:nvPr>
            <p:ph type="body" idx="1"/>
          </p:nvPr>
        </p:nvSpPr>
        <p:spPr>
          <a:xfrm>
            <a:off x="539552" y="1268760"/>
            <a:ext cx="8280920" cy="4896544"/>
          </a:xfrm>
        </p:spPr>
        <p:txBody>
          <a:bodyPr/>
          <a:lstStyle/>
          <a:p>
            <a:pPr algn="just" eaLnBrk="1" hangingPunct="1">
              <a:buClr>
                <a:schemeClr val="tx1"/>
              </a:buClr>
              <a:buSzPct val="150000"/>
              <a:buNone/>
              <a:defRPr/>
            </a:pPr>
            <a:endParaRPr lang="ru-RU" sz="1800" dirty="0" smtClean="0">
              <a:latin typeface="Arial" charset="0"/>
            </a:endParaRPr>
          </a:p>
          <a:p>
            <a:pPr indent="12700" algn="just">
              <a:lnSpc>
                <a:spcPct val="150000"/>
              </a:lnSpc>
              <a:buNone/>
            </a:pPr>
            <a:r>
              <a:rPr lang="en-US" sz="1800" b="1" dirty="0" smtClean="0">
                <a:solidFill>
                  <a:srgbClr val="FFC000"/>
                </a:solidFill>
                <a:latin typeface="Arial" pitchFamily="34" charset="0"/>
                <a:cs typeface="Arial" pitchFamily="34" charset="0"/>
              </a:rPr>
              <a:t>	Data stores </a:t>
            </a:r>
            <a:r>
              <a:rPr lang="en-US" sz="1800" dirty="0" smtClean="0">
                <a:latin typeface="Arial" pitchFamily="34" charset="0"/>
                <a:cs typeface="Arial" pitchFamily="34" charset="0"/>
              </a:rPr>
              <a:t>is </a:t>
            </a:r>
            <a:r>
              <a:rPr lang="en-US" sz="1800" dirty="0" smtClean="0">
                <a:latin typeface="Arial" charset="0"/>
              </a:rPr>
              <a:t>IAS ACH</a:t>
            </a:r>
            <a:r>
              <a:rPr lang="en-US" sz="1800" dirty="0" smtClean="0">
                <a:latin typeface="Arial" pitchFamily="34" charset="0"/>
                <a:cs typeface="Arial" pitchFamily="34" charset="0"/>
              </a:rPr>
              <a:t> </a:t>
            </a:r>
            <a:r>
              <a:rPr lang="en-GB" sz="1800" dirty="0" smtClean="0">
                <a:latin typeface="Arial" pitchFamily="34" charset="0"/>
                <a:cs typeface="Arial" pitchFamily="34" charset="0"/>
              </a:rPr>
              <a:t>integrated information resource </a:t>
            </a:r>
            <a:r>
              <a:rPr lang="en-US" sz="1800" dirty="0" smtClean="0">
                <a:latin typeface="Arial" pitchFamily="34" charset="0"/>
                <a:cs typeface="Arial" pitchFamily="34" charset="0"/>
              </a:rPr>
              <a:t>including </a:t>
            </a:r>
            <a:r>
              <a:rPr lang="en-US" sz="1800" i="1" dirty="0" smtClean="0">
                <a:solidFill>
                  <a:srgbClr val="FFC000"/>
                </a:solidFill>
                <a:latin typeface="Arial" pitchFamily="34" charset="0"/>
                <a:cs typeface="Arial" pitchFamily="34" charset="0"/>
              </a:rPr>
              <a:t>data base </a:t>
            </a:r>
            <a:r>
              <a:rPr lang="en-US" sz="1800" dirty="0" smtClean="0">
                <a:latin typeface="Arial" pitchFamily="34" charset="0"/>
                <a:cs typeface="Arial" pitchFamily="34" charset="0"/>
              </a:rPr>
              <a:t>and </a:t>
            </a:r>
            <a:r>
              <a:rPr lang="en-US" sz="1800" i="1" dirty="0" smtClean="0">
                <a:solidFill>
                  <a:srgbClr val="FFC000"/>
                </a:solidFill>
                <a:latin typeface="Arial" pitchFamily="34" charset="0"/>
                <a:cs typeface="Arial" pitchFamily="34" charset="0"/>
              </a:rPr>
              <a:t>data bank  </a:t>
            </a:r>
            <a:r>
              <a:rPr lang="en-US" sz="1800" dirty="0" smtClean="0">
                <a:latin typeface="Arial" pitchFamily="34" charset="0"/>
                <a:cs typeface="Arial" pitchFamily="34" charset="0"/>
              </a:rPr>
              <a:t>that provides efficient data storage and fast access to near-Earth space monitoring  data, as well as to the modeling, analysis and assessment  results of current situation .</a:t>
            </a:r>
          </a:p>
          <a:p>
            <a:pPr algn="just"/>
            <a:endParaRPr lang="ru-RU" sz="1600" dirty="0" smtClean="0">
              <a:latin typeface="Arial" pitchFamily="34" charset="0"/>
              <a:cs typeface="Arial" pitchFamily="34" charset="0"/>
            </a:endParaRPr>
          </a:p>
          <a:p>
            <a:pPr indent="12700" algn="just">
              <a:lnSpc>
                <a:spcPct val="150000"/>
              </a:lnSpc>
              <a:buNone/>
              <a:defRPr/>
            </a:pPr>
            <a:r>
              <a:rPr lang="en-US" sz="1800" dirty="0" smtClean="0">
                <a:latin typeface="Arial" pitchFamily="34" charset="0"/>
                <a:cs typeface="Arial" pitchFamily="34" charset="0"/>
              </a:rPr>
              <a:t>	</a:t>
            </a:r>
            <a:r>
              <a:rPr lang="en-US" sz="1600" dirty="0" smtClean="0">
                <a:latin typeface="Arial" pitchFamily="34" charset="0"/>
                <a:cs typeface="Arial" pitchFamily="34" charset="0"/>
              </a:rPr>
              <a:t>Data storage contains the observations data of research target, orbital</a:t>
            </a:r>
            <a:r>
              <a:rPr lang="ru-RU" sz="1600" dirty="0" smtClean="0">
                <a:latin typeface="Arial" pitchFamily="34" charset="0"/>
                <a:cs typeface="Arial" pitchFamily="34" charset="0"/>
              </a:rPr>
              <a:t> and physical-chemical characteristics, </a:t>
            </a:r>
            <a:r>
              <a:rPr lang="en-US" sz="1600" dirty="0" smtClean="0">
                <a:latin typeface="Arial" pitchFamily="34" charset="0"/>
                <a:cs typeface="Arial" pitchFamily="34" charset="0"/>
              </a:rPr>
              <a:t>trajectories’</a:t>
            </a:r>
            <a:r>
              <a:rPr lang="ru-RU" sz="1600" dirty="0" smtClean="0">
                <a:latin typeface="Arial" pitchFamily="34" charset="0"/>
                <a:cs typeface="Arial" pitchFamily="34" charset="0"/>
              </a:rPr>
              <a:t> evolution under different initial conditions, data for reproducing tasks solutions, associated guides, and full range of monitoring and analysis of hazardous celestial body parameters at all stages of its observations (up to the interaction moment with the atmosphere or </a:t>
            </a:r>
            <a:r>
              <a:rPr lang="en-US" sz="1600" dirty="0" smtClean="0">
                <a:latin typeface="Arial" pitchFamily="34" charset="0"/>
                <a:cs typeface="Arial" pitchFamily="34" charset="0"/>
              </a:rPr>
              <a:t> the </a:t>
            </a:r>
            <a:r>
              <a:rPr lang="ru-RU" sz="1600" dirty="0" smtClean="0">
                <a:latin typeface="Arial" pitchFamily="34" charset="0"/>
                <a:cs typeface="Arial" pitchFamily="34" charset="0"/>
              </a:rPr>
              <a:t>Earth’s surface).</a:t>
            </a:r>
            <a:endParaRPr lang="ru-RU" sz="1800" dirty="0" smtClean="0">
              <a:latin typeface="Arial" pitchFamily="34" charset="0"/>
              <a:cs typeface="Arial" pitchFamily="34" charset="0"/>
            </a:endParaRPr>
          </a:p>
          <a:p>
            <a:pPr eaLnBrk="1" hangingPunct="1">
              <a:lnSpc>
                <a:spcPct val="80000"/>
              </a:lnSpc>
              <a:spcBef>
                <a:spcPct val="50000"/>
              </a:spcBef>
              <a:buClr>
                <a:srgbClr val="003366"/>
              </a:buClr>
              <a:buFont typeface="Wingdings" pitchFamily="2" charset="2"/>
              <a:buChar char="q"/>
              <a:defRPr/>
            </a:pPr>
            <a:endParaRPr lang="ru-RU" sz="1500" dirty="0" smtClean="0">
              <a:latin typeface="Arial" pitchFamily="34" charset="0"/>
              <a:cs typeface="Arial"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5576" y="116632"/>
            <a:ext cx="8136904" cy="830997"/>
          </a:xfrm>
          <a:prstGeom prst="rect">
            <a:avLst/>
          </a:prstGeom>
          <a:noFill/>
        </p:spPr>
        <p:txBody>
          <a:bodyPr wrap="square" rtlCol="0">
            <a:spAutoFit/>
          </a:bodyPr>
          <a:lstStyle/>
          <a:p>
            <a:pPr algn="ctr"/>
            <a:r>
              <a:rPr lang="en-US" sz="2400" b="1" dirty="0" smtClean="0">
                <a:solidFill>
                  <a:srgbClr val="FFC000"/>
                </a:solidFill>
                <a:latin typeface="Arial" pitchFamily="34" charset="0"/>
                <a:cs typeface="Arial" pitchFamily="34" charset="0"/>
              </a:rPr>
              <a:t>Data bank of possible celestial bodies impact consequences on certain surface</a:t>
            </a:r>
            <a:endParaRPr lang="ru-RU" sz="2400" b="1" dirty="0">
              <a:solidFill>
                <a:srgbClr val="FFC000"/>
              </a:solidFill>
            </a:endParaRPr>
          </a:p>
        </p:txBody>
      </p:sp>
      <p:sp>
        <p:nvSpPr>
          <p:cNvPr id="10" name="TextBox 9"/>
          <p:cNvSpPr txBox="1"/>
          <p:nvPr/>
        </p:nvSpPr>
        <p:spPr>
          <a:xfrm>
            <a:off x="971600" y="1268760"/>
            <a:ext cx="3384376" cy="400110"/>
          </a:xfrm>
          <a:prstGeom prst="rect">
            <a:avLst/>
          </a:prstGeom>
          <a:noFill/>
        </p:spPr>
        <p:txBody>
          <a:bodyPr wrap="square" rtlCol="0">
            <a:spAutoFit/>
          </a:bodyPr>
          <a:lstStyle/>
          <a:p>
            <a:r>
              <a:rPr lang="en-US" sz="2000" b="1" dirty="0" smtClean="0">
                <a:latin typeface="Arial" pitchFamily="34" charset="0"/>
                <a:cs typeface="Arial" pitchFamily="34" charset="0"/>
              </a:rPr>
              <a:t>Data bank includes</a:t>
            </a:r>
            <a:endParaRPr lang="ru-RU" sz="2000" b="1" dirty="0">
              <a:latin typeface="Arial" pitchFamily="34" charset="0"/>
              <a:cs typeface="Arial" pitchFamily="34" charset="0"/>
            </a:endParaRPr>
          </a:p>
        </p:txBody>
      </p:sp>
      <p:sp>
        <p:nvSpPr>
          <p:cNvPr id="5" name="Прямоугольник 4"/>
          <p:cNvSpPr/>
          <p:nvPr/>
        </p:nvSpPr>
        <p:spPr>
          <a:xfrm>
            <a:off x="395536" y="1700808"/>
            <a:ext cx="8440615" cy="4524315"/>
          </a:xfrm>
          <a:prstGeom prst="rect">
            <a:avLst/>
          </a:prstGeom>
        </p:spPr>
        <p:txBody>
          <a:bodyPr wrap="square">
            <a:spAutoFit/>
          </a:bodyPr>
          <a:lstStyle/>
          <a:p>
            <a:pPr marL="355600" lvl="0" indent="-355600">
              <a:buFont typeface="Wingdings" pitchFamily="2" charset="2"/>
              <a:buChar char="q"/>
            </a:pPr>
            <a:endParaRPr lang="ru-RU" sz="1600" dirty="0" smtClean="0">
              <a:latin typeface="Arial" pitchFamily="34" charset="0"/>
              <a:cs typeface="Arial" pitchFamily="34" charset="0"/>
            </a:endParaRP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Catalog of hazardous celestial bodies and their parameters;</a:t>
            </a:r>
            <a:endParaRPr lang="ru-RU" sz="1600" dirty="0" smtClean="0">
              <a:latin typeface="Arial" pitchFamily="34" charset="0"/>
              <a:cs typeface="Arial" pitchFamily="34" charset="0"/>
            </a:endParaRP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Specified trajectories of celestial bodies motion; </a:t>
            </a:r>
            <a:endParaRPr lang="ru-RU" sz="1600" dirty="0" smtClean="0">
              <a:latin typeface="Arial" pitchFamily="34" charset="0"/>
              <a:cs typeface="Arial" pitchFamily="34" charset="0"/>
            </a:endParaRP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Characteristics’ impact of adverse factors and enclosed description;</a:t>
            </a: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Physical parameters describing quantitative characteristics of adverse factors</a:t>
            </a:r>
            <a:r>
              <a:rPr lang="ru-RU" sz="1600" dirty="0" smtClean="0">
                <a:latin typeface="Arial" pitchFamily="34" charset="0"/>
                <a:cs typeface="Arial" pitchFamily="34" charset="0"/>
              </a:rPr>
              <a:t>;</a:t>
            </a: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Area’s boundary of adverse factors impact and enclosed description</a:t>
            </a:r>
            <a:r>
              <a:rPr lang="ru-RU" sz="1600" dirty="0" smtClean="0">
                <a:latin typeface="Arial" pitchFamily="34" charset="0"/>
                <a:cs typeface="Arial" pitchFamily="34" charset="0"/>
              </a:rPr>
              <a:t>;</a:t>
            </a: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Electronic maps displaying interaction results</a:t>
            </a:r>
            <a:r>
              <a:rPr lang="ru-RU" sz="1600" dirty="0" smtClean="0">
                <a:latin typeface="Arial" pitchFamily="34" charset="0"/>
                <a:cs typeface="Arial" pitchFamily="34" charset="0"/>
              </a:rPr>
              <a:t>;</a:t>
            </a: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External observation results of celestial body interaction with atmosphere or the Earth's surface;</a:t>
            </a:r>
          </a:p>
          <a:p>
            <a:pPr marL="355600" lvl="0" indent="-355600" algn="just">
              <a:lnSpc>
                <a:spcPct val="150000"/>
              </a:lnSpc>
              <a:buFont typeface="Wingdings" pitchFamily="2" charset="2"/>
              <a:buChar char="q"/>
            </a:pPr>
            <a:r>
              <a:rPr lang="en-US" sz="1600" dirty="0" smtClean="0">
                <a:latin typeface="Arial" pitchFamily="34" charset="0"/>
                <a:cs typeface="Arial" pitchFamily="34" charset="0"/>
              </a:rPr>
              <a:t>Recommendations and guidelines for consequences prevention of emergency for the celestial body.</a:t>
            </a:r>
          </a:p>
          <a:p>
            <a:pPr marL="355600" lvl="0" indent="-355600"/>
            <a:endParaRPr lang="ru-RU" sz="1600" dirty="0" smtClean="0">
              <a:latin typeface="Arial" pitchFamily="34" charset="0"/>
              <a:cs typeface="Arial" pitchFamily="34" charset="0"/>
            </a:endParaRPr>
          </a:p>
          <a:p>
            <a:pPr marL="355600" lvl="0" indent="-355600"/>
            <a:endParaRPr lang="ru-RU" sz="1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7</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en-US" sz="3200" kern="1200" dirty="0" smtClean="0">
                <a:solidFill>
                  <a:srgbClr val="FFC000"/>
                </a:solidFill>
                <a:latin typeface="Arial" pitchFamily="34" charset="0"/>
                <a:cs typeface="Arial" pitchFamily="34" charset="0"/>
              </a:rPr>
              <a:t>System’s modules application</a:t>
            </a:r>
            <a:endParaRPr lang="ru-RU" sz="3200" dirty="0" smtClean="0">
              <a:latin typeface="Arial Narrow" pitchFamily="34" charset="0"/>
            </a:endParaRPr>
          </a:p>
        </p:txBody>
      </p:sp>
      <p:sp>
        <p:nvSpPr>
          <p:cNvPr id="88067" name="Rectangle 3"/>
          <p:cNvSpPr>
            <a:spLocks noGrp="1" noChangeArrowheads="1"/>
          </p:cNvSpPr>
          <p:nvPr>
            <p:ph type="body" idx="1"/>
          </p:nvPr>
        </p:nvSpPr>
        <p:spPr>
          <a:xfrm>
            <a:off x="251520" y="1772816"/>
            <a:ext cx="8496300" cy="4464496"/>
          </a:xfrm>
        </p:spPr>
        <p:txBody>
          <a:bodyPr/>
          <a:lstStyle/>
          <a:p>
            <a:pPr indent="12700" algn="just">
              <a:buNone/>
            </a:pPr>
            <a:r>
              <a:rPr lang="en-US" sz="2400" b="1" dirty="0" smtClean="0">
                <a:solidFill>
                  <a:srgbClr val="FFC000"/>
                </a:solidFill>
                <a:latin typeface="Arial" pitchFamily="34" charset="0"/>
                <a:cs typeface="Arial" pitchFamily="34" charset="0"/>
              </a:rPr>
              <a:t>Automated data collection subsystem </a:t>
            </a:r>
            <a:r>
              <a:rPr lang="en-US" sz="2400" dirty="0" smtClean="0">
                <a:latin typeface="Arial" pitchFamily="34" charset="0"/>
                <a:cs typeface="Arial" pitchFamily="34" charset="0"/>
              </a:rPr>
              <a:t>is a subsystem for data input from various information sources in both manual and automated modes. </a:t>
            </a:r>
          </a:p>
          <a:p>
            <a:pPr indent="12700" algn="just">
              <a:buNone/>
            </a:pPr>
            <a:endParaRPr lang="en-US" sz="2400" dirty="0" smtClean="0">
              <a:latin typeface="Arial" pitchFamily="34" charset="0"/>
              <a:cs typeface="Arial" pitchFamily="34" charset="0"/>
            </a:endParaRPr>
          </a:p>
          <a:p>
            <a:pPr indent="12700" algn="just">
              <a:buNone/>
            </a:pPr>
            <a:r>
              <a:rPr lang="en-US" sz="2400" dirty="0" smtClean="0">
                <a:latin typeface="Arial" pitchFamily="34" charset="0"/>
                <a:cs typeface="Arial" pitchFamily="34" charset="0"/>
              </a:rPr>
              <a:t>The subsystem provides control of the information received based on comparison with reference data generated by system administrator.</a:t>
            </a:r>
            <a:endParaRPr lang="ru-RU" sz="2400" dirty="0" smtClean="0">
              <a:latin typeface="Arial" pitchFamily="34" charset="0"/>
              <a:cs typeface="Arial" pitchFamily="34" charset="0"/>
            </a:endParaRPr>
          </a:p>
          <a:p>
            <a:pPr>
              <a:buNone/>
            </a:pPr>
            <a:endParaRPr lang="ru-RU" sz="1800" dirty="0" smtClean="0">
              <a:latin typeface="Arial" pitchFamily="34" charset="0"/>
              <a:cs typeface="Arial" pitchFamily="34" charset="0"/>
            </a:endParaRPr>
          </a:p>
          <a:p>
            <a:pPr algn="just">
              <a:buNone/>
            </a:pPr>
            <a:r>
              <a:rPr lang="ru-RU" sz="1800" dirty="0" smtClean="0">
                <a:latin typeface="Arial" pitchFamily="34" charset="0"/>
                <a:cs typeface="Arial" pitchFamily="34" charset="0"/>
              </a:rPr>
              <a:t> </a:t>
            </a:r>
          </a:p>
          <a:p>
            <a:pPr algn="just">
              <a:buFontTx/>
              <a:buChar char="-"/>
            </a:pPr>
            <a:endParaRPr lang="ru-RU" sz="1600" dirty="0" smtClean="0">
              <a:latin typeface="Arial" pitchFamily="34" charset="0"/>
              <a:cs typeface="Arial" pitchFamily="34" charset="0"/>
            </a:endParaRPr>
          </a:p>
          <a:p>
            <a:pPr algn="just">
              <a:buFontTx/>
              <a:buChar char="-"/>
            </a:pPr>
            <a:endParaRPr lang="ru-RU" sz="1600" dirty="0" smtClean="0">
              <a:latin typeface="Arial" pitchFamily="34" charset="0"/>
              <a:cs typeface="Arial" pitchFamily="34" charset="0"/>
            </a:endParaRPr>
          </a:p>
          <a:p>
            <a:pPr algn="just">
              <a:buFontTx/>
              <a:buChar char="-"/>
            </a:pPr>
            <a:endParaRPr lang="ru-RU" sz="1600" dirty="0" smtClean="0">
              <a:latin typeface="Arial" pitchFamily="34" charset="0"/>
              <a:cs typeface="Arial" pitchFamily="34" charset="0"/>
            </a:endParaRPr>
          </a:p>
          <a:p>
            <a:pPr algn="just">
              <a:buNone/>
            </a:pPr>
            <a:endParaRPr lang="ru-RU" sz="1600" dirty="0" smtClean="0">
              <a:latin typeface="Arial" pitchFamily="34" charset="0"/>
              <a:cs typeface="Arial" pitchFamily="34" charset="0"/>
            </a:endParaRPr>
          </a:p>
          <a:p>
            <a:pPr eaLnBrk="1" hangingPunct="1">
              <a:lnSpc>
                <a:spcPct val="80000"/>
              </a:lnSpc>
              <a:spcBef>
                <a:spcPct val="50000"/>
              </a:spcBef>
              <a:buClr>
                <a:srgbClr val="003366"/>
              </a:buClr>
              <a:buFont typeface="Wingdings" pitchFamily="2" charset="2"/>
              <a:buChar char="q"/>
              <a:defRPr/>
            </a:pPr>
            <a:endParaRPr lang="ru-RU" sz="1500" dirty="0" smtClean="0">
              <a:latin typeface="Arial"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8</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en-US" sz="2400" dirty="0" smtClean="0">
                <a:solidFill>
                  <a:srgbClr val="FFC000"/>
                </a:solidFill>
                <a:latin typeface="Arial" pitchFamily="34" charset="0"/>
                <a:cs typeface="Arial" pitchFamily="34" charset="0"/>
              </a:rPr>
              <a:t> Automated data collection system</a:t>
            </a:r>
            <a:r>
              <a:rPr lang="ru-RU" sz="2400" dirty="0" smtClean="0">
                <a:solidFill>
                  <a:srgbClr val="FFC000"/>
                </a:solidFill>
                <a:latin typeface="Arial" pitchFamily="34" charset="0"/>
                <a:cs typeface="Arial" pitchFamily="34" charset="0"/>
              </a:rPr>
              <a:t> </a:t>
            </a:r>
            <a:br>
              <a:rPr lang="ru-RU" sz="2400" dirty="0" smtClean="0">
                <a:solidFill>
                  <a:srgbClr val="FFC000"/>
                </a:solidFill>
                <a:latin typeface="Arial" pitchFamily="34" charset="0"/>
                <a:cs typeface="Arial" pitchFamily="34" charset="0"/>
              </a:rPr>
            </a:br>
            <a:endParaRPr lang="ru-RU" sz="2400" dirty="0" smtClean="0">
              <a:solidFill>
                <a:srgbClr val="FFC000"/>
              </a:solidFill>
              <a:latin typeface="Arial Narrow"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pic>
        <p:nvPicPr>
          <p:cNvPr id="46082" name="Рисунок 8"/>
          <p:cNvPicPr>
            <a:picLocks noChangeAspect="1" noChangeArrowheads="1"/>
          </p:cNvPicPr>
          <p:nvPr/>
        </p:nvPicPr>
        <p:blipFill>
          <a:blip r:embed="rId2" cstate="print"/>
          <a:srcRect/>
          <a:stretch>
            <a:fillRect/>
          </a:stretch>
        </p:blipFill>
        <p:spPr bwMode="auto">
          <a:xfrm>
            <a:off x="1547664" y="2348880"/>
            <a:ext cx="6554532" cy="4248472"/>
          </a:xfrm>
          <a:prstGeom prst="rect">
            <a:avLst/>
          </a:prstGeom>
          <a:noFill/>
          <a:ln w="9525">
            <a:noFill/>
            <a:miter lim="800000"/>
            <a:headEnd/>
            <a:tailEnd/>
          </a:ln>
        </p:spPr>
      </p:pic>
      <p:sp>
        <p:nvSpPr>
          <p:cNvPr id="7" name="TextBox 6"/>
          <p:cNvSpPr txBox="1"/>
          <p:nvPr/>
        </p:nvSpPr>
        <p:spPr>
          <a:xfrm>
            <a:off x="1043608" y="1412776"/>
            <a:ext cx="7560840" cy="646331"/>
          </a:xfrm>
          <a:prstGeom prst="rect">
            <a:avLst/>
          </a:prstGeom>
          <a:noFill/>
        </p:spPr>
        <p:txBody>
          <a:bodyPr wrap="square" rtlCol="0">
            <a:spAutoFit/>
          </a:bodyPr>
          <a:lstStyle/>
          <a:p>
            <a:r>
              <a:rPr lang="en-US" b="1" dirty="0" smtClean="0">
                <a:latin typeface="Arial" pitchFamily="34" charset="0"/>
                <a:cs typeface="Arial" pitchFamily="34" charset="0"/>
              </a:rPr>
              <a:t>General view of </a:t>
            </a:r>
            <a:r>
              <a:rPr lang="en-US" b="1" i="1" dirty="0" smtClean="0">
                <a:solidFill>
                  <a:srgbClr val="FFC000"/>
                </a:solidFill>
                <a:latin typeface="Arial" pitchFamily="34" charset="0"/>
                <a:cs typeface="Arial" pitchFamily="34" charset="0"/>
              </a:rPr>
              <a:t>data collecting module </a:t>
            </a:r>
            <a:r>
              <a:rPr lang="en-US" b="1" dirty="0" smtClean="0">
                <a:latin typeface="Arial" pitchFamily="34" charset="0"/>
                <a:cs typeface="Arial" pitchFamily="34" charset="0"/>
              </a:rPr>
              <a:t>on observations of near-Earth objects</a:t>
            </a:r>
          </a:p>
        </p:txBody>
      </p:sp>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4"/>
          <p:cNvSpPr>
            <a:spLocks noGrp="1"/>
          </p:cNvSpPr>
          <p:nvPr>
            <p:ph type="sldNum" sz="quarter" idx="11"/>
          </p:nvPr>
        </p:nvSpPr>
        <p:spPr>
          <a:noFill/>
        </p:spPr>
        <p:txBody>
          <a:bodyPr/>
          <a:lstStyle/>
          <a:p>
            <a:fld id="{E10B58A1-19BE-45C8-AE2B-1F0D6C5B1072}" type="slidenum">
              <a:rPr lang="ru-RU" smtClean="0"/>
              <a:pPr/>
              <a:t>9</a:t>
            </a:fld>
            <a:endParaRPr lang="ru-RU" dirty="0" smtClean="0"/>
          </a:p>
        </p:txBody>
      </p:sp>
      <p:sp>
        <p:nvSpPr>
          <p:cNvPr id="88066" name="Rectangle 2"/>
          <p:cNvSpPr>
            <a:spLocks noGrp="1" noRot="1" noChangeArrowheads="1"/>
          </p:cNvSpPr>
          <p:nvPr>
            <p:ph type="title"/>
          </p:nvPr>
        </p:nvSpPr>
        <p:spPr>
          <a:xfrm>
            <a:off x="467544" y="115888"/>
            <a:ext cx="8676456" cy="792162"/>
          </a:xfrm>
        </p:spPr>
        <p:txBody>
          <a:bodyPr/>
          <a:lstStyle/>
          <a:p>
            <a:pPr eaLnBrk="1" hangingPunct="1">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en-US" sz="2400" dirty="0" smtClean="0">
                <a:solidFill>
                  <a:srgbClr val="FFC000"/>
                </a:solidFill>
                <a:latin typeface="Arial" pitchFamily="34" charset="0"/>
                <a:cs typeface="Arial" pitchFamily="34" charset="0"/>
              </a:rPr>
              <a:t>Automated data collection system</a:t>
            </a:r>
            <a:r>
              <a:rPr lang="ru-RU" sz="2400" dirty="0" smtClean="0">
                <a:solidFill>
                  <a:srgbClr val="FFC000"/>
                </a:solidFill>
                <a:latin typeface="Arial" pitchFamily="34" charset="0"/>
                <a:cs typeface="Arial" pitchFamily="34" charset="0"/>
              </a:rPr>
              <a:t> </a:t>
            </a:r>
            <a:br>
              <a:rPr lang="ru-RU" sz="2400" dirty="0" smtClean="0">
                <a:solidFill>
                  <a:srgbClr val="FFC000"/>
                </a:solidFill>
                <a:latin typeface="Arial" pitchFamily="34" charset="0"/>
                <a:cs typeface="Arial" pitchFamily="34" charset="0"/>
              </a:rPr>
            </a:br>
            <a:endParaRPr lang="ru-RU" sz="2400" dirty="0" smtClean="0">
              <a:latin typeface="Arial Narrow" pitchFamily="34" charset="0"/>
            </a:endParaRPr>
          </a:p>
        </p:txBody>
      </p:sp>
      <p:sp>
        <p:nvSpPr>
          <p:cNvPr id="5" name="TextBox 4"/>
          <p:cNvSpPr txBox="1"/>
          <p:nvPr/>
        </p:nvSpPr>
        <p:spPr>
          <a:xfrm>
            <a:off x="642910" y="5572140"/>
            <a:ext cx="242374" cy="369332"/>
          </a:xfrm>
          <a:prstGeom prst="rect">
            <a:avLst/>
          </a:prstGeom>
          <a:noFill/>
        </p:spPr>
        <p:txBody>
          <a:bodyPr wrap="none" rtlCol="0">
            <a:spAutoFit/>
          </a:bodyPr>
          <a:lstStyle/>
          <a:p>
            <a:r>
              <a:rPr lang="en-US" dirty="0" smtClean="0"/>
              <a:t> </a:t>
            </a:r>
            <a:endParaRPr lang="ru-RU" dirty="0"/>
          </a:p>
        </p:txBody>
      </p:sp>
      <p:sp>
        <p:nvSpPr>
          <p:cNvPr id="7" name="TextBox 6"/>
          <p:cNvSpPr txBox="1"/>
          <p:nvPr/>
        </p:nvSpPr>
        <p:spPr>
          <a:xfrm>
            <a:off x="1043608" y="1412776"/>
            <a:ext cx="7560840" cy="646331"/>
          </a:xfrm>
          <a:prstGeom prst="rect">
            <a:avLst/>
          </a:prstGeom>
          <a:noFill/>
        </p:spPr>
        <p:txBody>
          <a:bodyPr wrap="square" rtlCol="0">
            <a:spAutoFit/>
          </a:bodyPr>
          <a:lstStyle/>
          <a:p>
            <a:r>
              <a:rPr lang="en-US" b="1" dirty="0" smtClean="0">
                <a:latin typeface="Arial" pitchFamily="34" charset="0"/>
                <a:cs typeface="Arial" pitchFamily="34" charset="0"/>
              </a:rPr>
              <a:t>General view of </a:t>
            </a:r>
            <a:r>
              <a:rPr lang="en-US" b="1" i="1" dirty="0" smtClean="0">
                <a:solidFill>
                  <a:srgbClr val="FFC000"/>
                </a:solidFill>
                <a:latin typeface="Arial" pitchFamily="34" charset="0"/>
                <a:cs typeface="Arial" pitchFamily="34" charset="0"/>
              </a:rPr>
              <a:t>data processing module </a:t>
            </a:r>
            <a:r>
              <a:rPr lang="en-US" b="1" dirty="0" smtClean="0">
                <a:latin typeface="Arial" pitchFamily="34" charset="0"/>
                <a:cs typeface="Arial" pitchFamily="34" charset="0"/>
              </a:rPr>
              <a:t>on observations of near-Earth objects</a:t>
            </a:r>
            <a:endParaRPr lang="ru-RU" b="1" dirty="0" smtClean="0">
              <a:latin typeface="Arial" pitchFamily="34" charset="0"/>
              <a:cs typeface="Arial" pitchFamily="34" charset="0"/>
            </a:endParaRPr>
          </a:p>
        </p:txBody>
      </p:sp>
      <p:pic>
        <p:nvPicPr>
          <p:cNvPr id="47106" name="Рисунок 9"/>
          <p:cNvPicPr>
            <a:picLocks noChangeAspect="1" noChangeArrowheads="1"/>
          </p:cNvPicPr>
          <p:nvPr/>
        </p:nvPicPr>
        <p:blipFill>
          <a:blip r:embed="rId2" cstate="print"/>
          <a:srcRect/>
          <a:stretch>
            <a:fillRect/>
          </a:stretch>
        </p:blipFill>
        <p:spPr bwMode="auto">
          <a:xfrm>
            <a:off x="2051720" y="2132856"/>
            <a:ext cx="5334868" cy="44644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000">
        <p14:reveal/>
      </p:transition>
    </mc:Choice>
    <mc:Fallback xmlns="">
      <p:transition spd="slow" advTm="5000">
        <p:fade/>
      </p:transition>
    </mc:Fallback>
  </mc:AlternateContent>
  <p:timing>
    <p:tnLst>
      <p:par>
        <p:cTn id="1" dur="indefinite" restart="never" nodeType="tmRoot"/>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7539</TotalTime>
  <Words>1254</Words>
  <Application>Microsoft Office PowerPoint</Application>
  <PresentationFormat>Экран (4:3)</PresentationFormat>
  <Paragraphs>265</Paragraphs>
  <Slides>30</Slides>
  <Notes>5</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Течение</vt:lpstr>
      <vt:lpstr>Plot</vt:lpstr>
      <vt:lpstr>Informational and analytical system of dangerous celestial bodies monitoring, and asteroid and comet hazard counteraction planning      </vt:lpstr>
      <vt:lpstr>System application</vt:lpstr>
      <vt:lpstr>IAS ACH capability</vt:lpstr>
      <vt:lpstr>IAS ACH structure</vt:lpstr>
      <vt:lpstr>System’s modules application</vt:lpstr>
      <vt:lpstr>Презентация PowerPoint</vt:lpstr>
      <vt:lpstr>System’s modules application</vt:lpstr>
      <vt:lpstr>  Automated data collection system  </vt:lpstr>
      <vt:lpstr> Automated data collection system  </vt:lpstr>
      <vt:lpstr>System’s modules application</vt:lpstr>
      <vt:lpstr> </vt:lpstr>
      <vt:lpstr>  Software for study of trajectories evolution of hazardous celestial bodies</vt:lpstr>
      <vt:lpstr> </vt:lpstr>
      <vt:lpstr>  Estimation module of collision consequences of hazardous body with atmosphere or the Earth’s surface </vt:lpstr>
      <vt:lpstr>  Estimation module of collision consequences of hazardous body with atmosphere or the Earth’s surface </vt:lpstr>
      <vt:lpstr>  Estimation module of collision consequences of hazardous body with atmosphere or the Earth’s surface </vt:lpstr>
      <vt:lpstr>  Possible impact scenario depending on size/ material and trajectory’s angle  :   </vt:lpstr>
      <vt:lpstr>   </vt:lpstr>
      <vt:lpstr>Презентация PowerPoint</vt:lpstr>
      <vt:lpstr>Презентация PowerPoint</vt:lpstr>
      <vt:lpstr>Презентация PowerPoint</vt:lpstr>
      <vt:lpstr>Презентация PowerPoint</vt:lpstr>
      <vt:lpstr>System’s modules application</vt:lpstr>
      <vt:lpstr>Data visualization and results publication subsystem  </vt:lpstr>
      <vt:lpstr>Data visualization and results publication subsystem </vt:lpstr>
      <vt:lpstr>Data visualization and results publication subsystem  </vt:lpstr>
      <vt:lpstr>IAS ACH future developments</vt:lpstr>
      <vt:lpstr>IAS ACH future developments</vt:lpstr>
      <vt:lpstr>Презентация PowerPoint</vt:lpstr>
      <vt:lpstr>Презентация PowerPoint</vt:lpstr>
    </vt:vector>
  </TitlesOfParts>
  <Company>IOT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С.Н.</dc:creator>
  <cp:lastModifiedBy>Stanislav Bober</cp:lastModifiedBy>
  <cp:revision>355</cp:revision>
  <cp:lastPrinted>2015-02-24T08:32:43Z</cp:lastPrinted>
  <dcterms:created xsi:type="dcterms:W3CDTF">2009-03-25T13:01:33Z</dcterms:created>
  <dcterms:modified xsi:type="dcterms:W3CDTF">2015-06-03T08:55:11Z</dcterms:modified>
</cp:coreProperties>
</file>