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272" r:id="rId6"/>
    <p:sldId id="287" r:id="rId7"/>
    <p:sldId id="288" r:id="rId8"/>
    <p:sldId id="290" r:id="rId9"/>
    <p:sldId id="289" r:id="rId10"/>
    <p:sldId id="292" r:id="rId11"/>
    <p:sldId id="291" r:id="rId12"/>
    <p:sldId id="293" r:id="rId13"/>
    <p:sldId id="294" r:id="rId14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A9B"/>
    <a:srgbClr val="96628C"/>
    <a:srgbClr val="0E2D69"/>
    <a:srgbClr val="E61F3D"/>
    <a:srgbClr val="EB681F"/>
    <a:srgbClr val="D9D9D9"/>
    <a:srgbClr val="029C63"/>
    <a:srgbClr val="11A0D7"/>
    <a:srgbClr val="FFD746"/>
    <a:srgbClr val="CD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3"/>
    <p:restoredTop sz="94722"/>
  </p:normalViewPr>
  <p:slideViewPr>
    <p:cSldViewPr snapToGrid="0" snapToObjects="1">
      <p:cViewPr varScale="1">
        <p:scale>
          <a:sx n="111" d="100"/>
          <a:sy n="111" d="100"/>
        </p:scale>
        <p:origin x="-828" y="-78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&#1082;&#1089;&#1077;&#1085;&#1086;&#1074;\AppData\Local\Microsoft\Windows\INetCache\Content.Outlook\E79LPV2F\&#1060;&#1040;&#1056;%20(XLSX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40;&#1082;&#1089;&#1077;&#1085;&#1086;&#1074;\Dropbox\&#1052;&#1048;&#1069;&#1052;%20&#1085;&#1072;&#1091;&#1082;&#1072;\&#1053;&#1072;&#1091;&#1095;&#1085;&#1072;&#1103;%20&#1082;&#1086;&#1084;&#1080;&#1089;&#1089;&#1080;&#1103;\2022\&#1086;&#1090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TDSheet!$C$48:$C$53</c:f>
              <c:numCache>
                <c:formatCode>#,##0.00</c:formatCode>
                <c:ptCount val="6"/>
                <c:pt idx="0">
                  <c:v>876774.14</c:v>
                </c:pt>
                <c:pt idx="1">
                  <c:v>1224334.6000000001</c:v>
                </c:pt>
                <c:pt idx="2">
                  <c:v>922700</c:v>
                </c:pt>
                <c:pt idx="3">
                  <c:v>2039500</c:v>
                </c:pt>
                <c:pt idx="4">
                  <c:v>503982.43</c:v>
                </c:pt>
                <c:pt idx="5">
                  <c:v>420765.37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Лист1!$M$2:$N$19</c:f>
              <c:multiLvlStrCache>
                <c:ptCount val="18"/>
                <c:lvl>
                  <c:pt idx="0">
                    <c:v>онлайн</c:v>
                  </c:pt>
                  <c:pt idx="1">
                    <c:v>Россия, Сочи</c:v>
                  </c:pt>
                  <c:pt idx="2">
                    <c:v>Россия, Санкт-Петербург</c:v>
                  </c:pt>
                  <c:pt idx="3">
                    <c:v>Россия, Казань</c:v>
                  </c:pt>
                  <c:pt idx="4">
                    <c:v>Россия, Магнитогорск</c:v>
                  </c:pt>
                  <c:pt idx="5">
                    <c:v>Россия, Уфа</c:v>
                  </c:pt>
                  <c:pt idx="6">
                    <c:v>Россия, Ялта</c:v>
                  </c:pt>
                  <c:pt idx="7">
                    <c:v>Германия, Апольда</c:v>
                  </c:pt>
                  <c:pt idx="8">
                    <c:v>Россия, Архангельск</c:v>
                  </c:pt>
                  <c:pt idx="9">
                    <c:v>Россия, Дубна</c:v>
                  </c:pt>
                  <c:pt idx="10">
                    <c:v>Россия, Екатеренбург</c:v>
                  </c:pt>
                  <c:pt idx="11">
                    <c:v>Россия, Екатеринбург</c:v>
                  </c:pt>
                  <c:pt idx="12">
                    <c:v>Россия, Кыштым</c:v>
                  </c:pt>
                  <c:pt idx="13">
                    <c:v>Россия, Листвянка</c:v>
                  </c:pt>
                  <c:pt idx="14">
                    <c:v>Россия, Переславль-Залесский</c:v>
                  </c:pt>
                  <c:pt idx="15">
                    <c:v>Россия, Солнечногорск</c:v>
                  </c:pt>
                  <c:pt idx="16">
                    <c:v>Россия, Хабаровск</c:v>
                  </c:pt>
                  <c:pt idx="17">
                    <c:v>Турция, Бодрум</c:v>
                  </c:pt>
                </c:lvl>
                <c:lvl>
                  <c:pt idx="0">
                    <c:v>12</c:v>
                  </c:pt>
                  <c:pt idx="1">
                    <c:v>8</c:v>
                  </c:pt>
                  <c:pt idx="2">
                    <c:v>5</c:v>
                  </c:pt>
                  <c:pt idx="3">
                    <c:v>3</c:v>
                  </c:pt>
                  <c:pt idx="4">
                    <c:v>3</c:v>
                  </c:pt>
                  <c:pt idx="5">
                    <c:v>2</c:v>
                  </c:pt>
                  <c:pt idx="6">
                    <c:v>2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</c:lvl>
              </c:multiLvlStrCache>
            </c:multiLvlStrRef>
          </c:cat>
          <c:val>
            <c:numRef>
              <c:f>Лист1!$M$2:$M$19</c:f>
              <c:numCache>
                <c:formatCode>General</c:formatCode>
                <c:ptCount val="1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25759690098839"/>
          <c:y val="0.14035310708683685"/>
          <c:w val="0.32241509812096603"/>
          <c:h val="0.76683528097779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06.12.2022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=""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=""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=""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=""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=""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=""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=""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=""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=""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=""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=""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=""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=""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=""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=""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=""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=""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=""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=""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=""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=""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=""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=""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=""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=""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=""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=""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=""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=""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=""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=""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=""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=""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=""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=""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=""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=""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=""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=""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=""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=""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=""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=""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=""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=""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=""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=""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=""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=""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=""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=""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=""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=""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=""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=""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=""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=""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=""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=""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=""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=""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=""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=""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=""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=""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=""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=""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06.12.2022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о работе </a:t>
            </a:r>
            <a:br>
              <a:rPr lang="ru-RU" dirty="0" smtClean="0"/>
            </a:br>
            <a:r>
              <a:rPr lang="ru-RU" dirty="0" smtClean="0"/>
              <a:t>Научной комиссии </a:t>
            </a:r>
            <a:br>
              <a:rPr lang="ru-RU" dirty="0" smtClean="0"/>
            </a:br>
            <a:r>
              <a:rPr lang="ru-RU" dirty="0" smtClean="0"/>
              <a:t>МИЭМ НИУ ВШЭ в 2022 году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Московский институт электроники и математики им А.Н. Тихонова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Заседание </a:t>
            </a:r>
            <a:br>
              <a:rPr lang="ru-RU" dirty="0" smtClean="0"/>
            </a:br>
            <a:r>
              <a:rPr lang="ru-RU" dirty="0" smtClean="0"/>
              <a:t>Ученого совета МИЭМ НИУ ВШЭ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06.12.2022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Аксенов Сергей Алексеевич, к.т.н., </a:t>
            </a:r>
            <a:br>
              <a:rPr lang="ru-RU" dirty="0" smtClean="0"/>
            </a:br>
            <a:r>
              <a:rPr lang="ru-RU" dirty="0" smtClean="0"/>
              <a:t>заместитель директора по научной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решения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Одобрить деятельность </a:t>
            </a:r>
            <a:br>
              <a:rPr lang="ru-RU" dirty="0" smtClean="0"/>
            </a:br>
            <a:r>
              <a:rPr lang="ru-RU" dirty="0" smtClean="0"/>
              <a:t>Научной </a:t>
            </a:r>
            <a:r>
              <a:rPr lang="ru-RU" dirty="0"/>
              <a:t>комиссии МИЭМ НИУ ВШЭ в </a:t>
            </a:r>
            <a:r>
              <a:rPr lang="ru-RU" dirty="0" smtClean="0"/>
              <a:t>2022 </a:t>
            </a:r>
            <a:r>
              <a:rPr lang="ru-RU" dirty="0"/>
              <a:t>году.</a:t>
            </a:r>
            <a:endParaRPr lang="ru-RU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Утвердить отчет о работе </a:t>
            </a:r>
            <a:br>
              <a:rPr lang="ru-RU" dirty="0" smtClean="0"/>
            </a:br>
            <a:r>
              <a:rPr lang="ru-RU" dirty="0" smtClean="0"/>
              <a:t>Научной комиссии МИЭМ НИУ ВШЭ в 2022 году.</a:t>
            </a:r>
            <a:endParaRPr lang="ru-RU" b="1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6042660" y="3368030"/>
            <a:ext cx="59893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Благодарю за внимание!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167" y="6225539"/>
            <a:ext cx="7704553" cy="605459"/>
          </a:xfrm>
        </p:spPr>
        <p:txBody>
          <a:bodyPr/>
          <a:lstStyle/>
          <a:p>
            <a:pPr algn="r"/>
            <a:r>
              <a:rPr lang="ru-RU" sz="1200" dirty="0" smtClean="0"/>
              <a:t>Аксенов Сергей Алексеевич, к.т.н., </a:t>
            </a:r>
            <a:br>
              <a:rPr lang="ru-RU" sz="1200" dirty="0" smtClean="0"/>
            </a:br>
            <a:r>
              <a:rPr lang="ru-RU" sz="1200" dirty="0" smtClean="0"/>
              <a:t>заместитель директора по научной работе</a:t>
            </a:r>
            <a:endParaRPr lang="ru-RU" sz="1200" dirty="0"/>
          </a:p>
        </p:txBody>
      </p:sp>
      <p:pic>
        <p:nvPicPr>
          <p:cNvPr id="8197" name="Picture 5" descr="Где и как задать вопрос администрации сайта?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4203173"/>
            <a:ext cx="2148850" cy="14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комиссия МИЭМ НИУ ВШЭ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Крук Евгений </a:t>
            </a:r>
            <a:r>
              <a:rPr lang="ru-RU" b="1" dirty="0" smtClean="0"/>
              <a:t>Аврамович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1100" dirty="0" smtClean="0"/>
              <a:t>Председатель комиссии, научный руководитель, </a:t>
            </a:r>
            <a:r>
              <a:rPr lang="ru-RU" sz="1100" dirty="0" err="1" smtClean="0"/>
              <a:t>и.о.директора</a:t>
            </a:r>
            <a:r>
              <a:rPr lang="ru-RU" sz="1100" dirty="0" smtClean="0"/>
              <a:t> МИЭМ НИУ ВШЭ</a:t>
            </a:r>
            <a:endParaRPr lang="ru-RU" sz="1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Аксенов </a:t>
            </a:r>
            <a:r>
              <a:rPr lang="ru-RU" b="1" dirty="0"/>
              <a:t>Сергей </a:t>
            </a:r>
            <a:r>
              <a:rPr lang="ru-RU" b="1" dirty="0" smtClean="0"/>
              <a:t>Алексеевич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1100" dirty="0" smtClean="0"/>
              <a:t>Ответственный секретарь комиссии, </a:t>
            </a:r>
            <a:r>
              <a:rPr lang="ru-RU" sz="1100" dirty="0" err="1" smtClean="0"/>
              <a:t>зам.директора</a:t>
            </a:r>
            <a:r>
              <a:rPr lang="ru-RU" sz="1100" dirty="0" smtClean="0"/>
              <a:t> МИЭМ НИУ ВШЭ</a:t>
            </a:r>
            <a:endParaRPr lang="ru-RU" sz="1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Афанасьев </a:t>
            </a:r>
            <a:r>
              <a:rPr lang="ru-RU" b="1" dirty="0"/>
              <a:t>Валерий </a:t>
            </a:r>
            <a:r>
              <a:rPr lang="ru-RU" b="1" dirty="0" smtClean="0"/>
              <a:t>Николаевич</a:t>
            </a:r>
            <a:r>
              <a:rPr lang="ru-RU" dirty="0" smtClean="0"/>
              <a:t>, профессор-исследователь ДПМ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Бондаренко Геннадий </a:t>
            </a:r>
            <a:r>
              <a:rPr lang="ru-RU" b="1" dirty="0" smtClean="0"/>
              <a:t>Германович</a:t>
            </a:r>
            <a:r>
              <a:rPr lang="ru-RU" dirty="0" smtClean="0"/>
              <a:t>, профессор ДЭИ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Будков Юрий </a:t>
            </a:r>
            <a:r>
              <a:rPr lang="ru-RU" b="1" dirty="0" smtClean="0"/>
              <a:t>Алексеевич</a:t>
            </a:r>
            <a:r>
              <a:rPr lang="ru-RU" dirty="0" smtClean="0"/>
              <a:t>, профессор ДПМ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Васенко Андрей </a:t>
            </a:r>
            <a:r>
              <a:rPr lang="ru-RU" b="1" dirty="0" smtClean="0"/>
              <a:t>Сергеевич</a:t>
            </a:r>
            <a:r>
              <a:rPr lang="ru-RU" dirty="0" smtClean="0"/>
              <a:t>, профессор ДЭИ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Данилов Владимир </a:t>
            </a:r>
            <a:r>
              <a:rPr lang="ru-RU" b="1" dirty="0" smtClean="0"/>
              <a:t>Григорьевич</a:t>
            </a:r>
            <a:r>
              <a:rPr lang="ru-RU" dirty="0" smtClean="0"/>
              <a:t>, профессор-исследователь ДПМ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Евсютин Олег </a:t>
            </a:r>
            <a:r>
              <a:rPr lang="ru-RU" b="1" dirty="0" smtClean="0"/>
              <a:t>Олегович</a:t>
            </a:r>
            <a:r>
              <a:rPr lang="ru-RU" dirty="0" smtClean="0"/>
              <a:t>, доцент ДЭИ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Каперко Алексей </a:t>
            </a:r>
            <a:r>
              <a:rPr lang="ru-RU" b="1" dirty="0" smtClean="0"/>
              <a:t>Федорович</a:t>
            </a:r>
            <a:r>
              <a:rPr lang="ru-RU" dirty="0" smtClean="0"/>
              <a:t>, профессор ДЭИ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Романов </a:t>
            </a:r>
            <a:r>
              <a:rPr lang="ru-RU" b="1" dirty="0"/>
              <a:t>Александр </a:t>
            </a:r>
            <a:r>
              <a:rPr lang="ru-RU" b="1" dirty="0" smtClean="0"/>
              <a:t>Юрьевич</a:t>
            </a:r>
            <a:r>
              <a:rPr lang="ru-RU" dirty="0" smtClean="0"/>
              <a:t>, доцент ДКИ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Самбурский Лев </a:t>
            </a:r>
            <a:r>
              <a:rPr lang="ru-RU" b="1" dirty="0" smtClean="0"/>
              <a:t>Михайлович</a:t>
            </a:r>
            <a:r>
              <a:rPr lang="ru-RU" dirty="0" smtClean="0"/>
              <a:t>, доцент ДЭИ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Сергеев Антон </a:t>
            </a:r>
            <a:r>
              <a:rPr lang="ru-RU" b="1" dirty="0" smtClean="0"/>
              <a:t>Валерьевич</a:t>
            </a:r>
            <a:r>
              <a:rPr lang="ru-RU" dirty="0" smtClean="0"/>
              <a:t>, советник МИЭМ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90082"/>
              </p:ext>
            </p:extLst>
          </p:nvPr>
        </p:nvGraphicFramePr>
        <p:xfrm>
          <a:off x="6903527" y="1445773"/>
          <a:ext cx="4914914" cy="403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4" imgW="15441120" imgH="12698280" progId="">
                  <p:embed/>
                </p:oleObj>
              </mc:Choice>
              <mc:Fallback>
                <p:oleObj r:id="rId4" imgW="15441120" imgH="1269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3527" y="1445773"/>
                        <a:ext cx="4914914" cy="4035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005320" y="4122420"/>
            <a:ext cx="2346960" cy="1320800"/>
          </a:xfrm>
          <a:prstGeom prst="roundRect">
            <a:avLst>
              <a:gd name="adj" fmla="val 3590"/>
            </a:avLst>
          </a:prstGeom>
          <a:noFill/>
          <a:ln>
            <a:solidFill>
              <a:srgbClr val="EB681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3097" y="5566848"/>
            <a:ext cx="6775023" cy="995997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EB681F"/>
                </a:solidFill>
              </a:rPr>
              <a:t>Научная комиссия Московского института электроники и математики им. А.Н. Тихонова занимается планированием и координацией научной деятельности, обеспечением эффективного расходования средств на научные мероприятия и иными вопросами, относящимися к развитию научных исследований в МИЭМ НИУ ВШЭ</a:t>
            </a:r>
            <a:r>
              <a:rPr lang="ru-RU" dirty="0" smtClean="0">
                <a:solidFill>
                  <a:srgbClr val="EB681F"/>
                </a:solidFill>
              </a:rPr>
              <a:t>.</a:t>
            </a:r>
          </a:p>
          <a:p>
            <a:pPr algn="r"/>
            <a:endParaRPr lang="ru-RU" dirty="0">
              <a:solidFill>
                <a:srgbClr val="EB68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Вопросы, рассматриваемые</a:t>
            </a:r>
            <a:br>
              <a:rPr lang="ru-RU" dirty="0" smtClean="0"/>
            </a:br>
            <a:r>
              <a:rPr lang="ru-RU" dirty="0" smtClean="0"/>
              <a:t>Научной комиссией МИЭМ: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научных </a:t>
            </a:r>
            <a:r>
              <a:rPr lang="ru-RU" dirty="0"/>
              <a:t>конференций и семинаров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летних и зимних школ</a:t>
            </a:r>
            <a:endParaRPr lang="ru-RU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квалификации </a:t>
            </a:r>
            <a:r>
              <a:rPr lang="ru-RU" dirty="0" smtClean="0"/>
              <a:t>НПР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Трэвел-гранты научно-педагогических сотрудников, аспирантов </a:t>
            </a:r>
            <a:r>
              <a:rPr lang="ru-RU" dirty="0"/>
              <a:t>и </a:t>
            </a:r>
            <a:r>
              <a:rPr lang="ru-RU" dirty="0" smtClean="0"/>
              <a:t>студентов </a:t>
            </a:r>
            <a:r>
              <a:rPr lang="ru-RU" dirty="0"/>
              <a:t>для участия в научных конференциях и семинарах в России и за рубежом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краткосрочных визитов международных специалистов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Отбор заявок и мониторинг деятельности </a:t>
            </a:r>
            <a:r>
              <a:rPr lang="ru-RU" dirty="0"/>
              <a:t>проектных </a:t>
            </a:r>
            <a:r>
              <a:rPr lang="ru-RU" dirty="0" smtClean="0"/>
              <a:t>групп МИЭМ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Рассмотрение отчетов о деятельности зеркальных лабораторий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Предварительное рассмотрение заявок на конкурс НУГ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2022 году было проведено 18 собраний НК МИЭМ НИУ ВШЭ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Вопросы, рассматриваемые</a:t>
            </a:r>
            <a:br>
              <a:rPr lang="ru-RU" dirty="0" smtClean="0"/>
            </a:br>
            <a:r>
              <a:rPr lang="ru-RU" dirty="0" smtClean="0"/>
              <a:t>Научной комиссией МИЭМ: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Трэвел-гранты научно-педагогических сотрудников, аспирантов и студентов для участия в научных конференциях и семинарах в России и за рубежом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2 039 500 р.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Организация летних школ </a:t>
            </a:r>
            <a:r>
              <a:rPr lang="ru-RU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>
                <a:solidFill>
                  <a:srgbClr val="966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503 982 р</a:t>
            </a:r>
            <a:r>
              <a:rPr lang="ru-RU" dirty="0"/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Организация зимних школ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>
                <a:solidFill>
                  <a:srgbClr val="966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420 765 р</a:t>
            </a:r>
            <a:r>
              <a:rPr lang="ru-RU" dirty="0"/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Повышение квалификации НПР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>
                <a:solidFill>
                  <a:srgbClr val="EB6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876 774 р. </a:t>
            </a:r>
            <a:endParaRPr lang="ru-RU" b="1" dirty="0">
              <a:solidFill>
                <a:srgbClr val="EB6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научных конференций и </a:t>
            </a:r>
            <a:r>
              <a:rPr lang="ru-RU" dirty="0" smtClean="0"/>
              <a:t>семинаров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E61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● </a:t>
            </a:r>
            <a:r>
              <a:rPr lang="ru-RU" dirty="0"/>
              <a:t> </a:t>
            </a:r>
            <a:r>
              <a:rPr lang="ru-RU" b="1" dirty="0" smtClean="0"/>
              <a:t>1 </a:t>
            </a:r>
            <a:r>
              <a:rPr lang="ru-RU" b="1" dirty="0"/>
              <a:t>224 334 р.</a:t>
            </a:r>
            <a:endParaRPr lang="ru-RU" b="1" dirty="0" smtClean="0">
              <a:solidFill>
                <a:srgbClr val="E61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краткосрочных визитов международных </a:t>
            </a:r>
            <a:r>
              <a:rPr lang="ru-RU" dirty="0" smtClean="0"/>
              <a:t>специалистов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 smtClean="0">
                <a:solidFill>
                  <a:srgbClr val="234A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 </a:t>
            </a:r>
            <a:r>
              <a:rPr lang="ru-RU" b="1" dirty="0" smtClean="0"/>
              <a:t>922 </a:t>
            </a:r>
            <a:r>
              <a:rPr lang="ru-RU" b="1" dirty="0"/>
              <a:t>700 р.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Отбор заявок и мониторинг деятельности </a:t>
            </a:r>
            <a:r>
              <a:rPr lang="ru-RU" dirty="0"/>
              <a:t>проектных </a:t>
            </a:r>
            <a:r>
              <a:rPr lang="ru-RU" dirty="0" smtClean="0"/>
              <a:t>групп МИЭМ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Рассмотрение отчетов о деятельности зеркальных лабораторий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Предварительное рассмотрение заявок на конкурс НУГ </a:t>
            </a:r>
            <a:r>
              <a:rPr lang="ru-RU" dirty="0" smtClean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Предварительное рассмотрение заявок на </a:t>
            </a:r>
            <a:r>
              <a:rPr lang="ru-RU" dirty="0" smtClean="0"/>
              <a:t>надбавку </a:t>
            </a:r>
            <a:r>
              <a:rPr lang="en-US" dirty="0" smtClean="0"/>
              <a:t>2 </a:t>
            </a:r>
            <a:r>
              <a:rPr lang="ru-RU" dirty="0" smtClean="0"/>
              <a:t>уровня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4820" y="2285999"/>
            <a:ext cx="5509260" cy="2318197"/>
          </a:xfrm>
          <a:prstGeom prst="roundRect">
            <a:avLst>
              <a:gd name="adj" fmla="val 359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6303072" y="2184230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1600" dirty="0"/>
              <a:t>Объем </a:t>
            </a:r>
            <a:r>
              <a:rPr lang="ru-RU" sz="1600" dirty="0" smtClean="0"/>
              <a:t>средств ФАР МИЭМ, выделенных на научные программы составил в 2022 году </a:t>
            </a:r>
            <a:r>
              <a:rPr lang="ru-RU" sz="1600" b="1" dirty="0" smtClean="0"/>
              <a:t>5 988 056 </a:t>
            </a:r>
            <a:r>
              <a:rPr lang="ru-RU" sz="1600" dirty="0" smtClean="0"/>
              <a:t>рублей</a:t>
            </a:r>
            <a:endParaRPr lang="ru-RU" sz="16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201692"/>
              </p:ext>
            </p:extLst>
          </p:nvPr>
        </p:nvGraphicFramePr>
        <p:xfrm>
          <a:off x="6774106" y="2833352"/>
          <a:ext cx="3915360" cy="349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научных конференций и семинаров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dirty="0"/>
              <a:t>Выделено </a:t>
            </a:r>
            <a:r>
              <a:rPr lang="ru-RU" sz="1600" b="1" dirty="0" smtClean="0"/>
              <a:t>751 500 </a:t>
            </a:r>
            <a:r>
              <a:rPr lang="ru-RU" sz="1600" b="1" dirty="0"/>
              <a:t>р</a:t>
            </a:r>
            <a:r>
              <a:rPr lang="ru-RU" sz="1600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Moscow </a:t>
            </a:r>
            <a:r>
              <a:rPr lang="en-US" sz="1600" b="1" dirty="0"/>
              <a:t>Workshop on Electronic and Networking Technologies (MWENT-2022</a:t>
            </a:r>
            <a:r>
              <a:rPr lang="en-US" sz="1600" b="1" dirty="0" smtClean="0"/>
              <a:t>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09</a:t>
            </a:r>
            <a:r>
              <a:rPr lang="en-US" sz="1600" dirty="0" smtClean="0"/>
              <a:t>–</a:t>
            </a:r>
            <a:r>
              <a:rPr lang="ru-RU" sz="1600" dirty="0" smtClean="0"/>
              <a:t>11</a:t>
            </a:r>
            <a:r>
              <a:rPr lang="en-US" sz="1600" dirty="0"/>
              <a:t> </a:t>
            </a:r>
            <a:r>
              <a:rPr lang="ru-RU" sz="1600" dirty="0" smtClean="0"/>
              <a:t>июня</a:t>
            </a:r>
            <a:r>
              <a:rPr lang="en-US" sz="1600" dirty="0" smtClean="0"/>
              <a:t> 202</a:t>
            </a:r>
            <a:r>
              <a:rPr lang="ru-RU" sz="1600" dirty="0" smtClean="0"/>
              <a:t>2 г.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IV </a:t>
            </a:r>
            <a:r>
              <a:rPr lang="ru-RU" sz="1600" b="1" dirty="0" smtClean="0"/>
              <a:t>Международный форум </a:t>
            </a:r>
            <a:r>
              <a:rPr lang="en-US" sz="1600" b="1" dirty="0" smtClean="0"/>
              <a:t>FIT-M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dirty="0" smtClean="0"/>
              <a:t>7</a:t>
            </a:r>
            <a:r>
              <a:rPr lang="ru-RU" sz="1600" dirty="0" smtClean="0"/>
              <a:t>–</a:t>
            </a:r>
            <a:r>
              <a:rPr lang="en-US" sz="1600" dirty="0" smtClean="0"/>
              <a:t>9</a:t>
            </a:r>
            <a:r>
              <a:rPr lang="ru-RU" sz="1600" dirty="0" smtClean="0"/>
              <a:t> декабря 202</a:t>
            </a:r>
            <a:r>
              <a:rPr lang="en-US" sz="1600" dirty="0" smtClean="0"/>
              <a:t>2 </a:t>
            </a:r>
            <a:r>
              <a:rPr lang="ru-RU" sz="1600" dirty="0" smtClean="0"/>
              <a:t>г. 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pic>
        <p:nvPicPr>
          <p:cNvPr id="14" name="Picture 11" descr="FIT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4" y="4789306"/>
            <a:ext cx="2692666" cy="11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ceedings of 2022 IEEE Moscow Workshop on Electronic and Networking Technologies (MWEN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77" y="2427668"/>
            <a:ext cx="5734738" cy="27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летних </a:t>
            </a:r>
            <a:r>
              <a:rPr lang="ru-RU" dirty="0" smtClean="0"/>
              <a:t>школ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dirty="0"/>
              <a:t>В</a:t>
            </a:r>
            <a:r>
              <a:rPr lang="ru-RU" sz="1600" dirty="0" smtClean="0"/>
              <a:t>ыделено </a:t>
            </a:r>
            <a:r>
              <a:rPr lang="ru-RU" sz="1600" b="1" dirty="0" smtClean="0"/>
              <a:t>499 989 </a:t>
            </a:r>
            <a:r>
              <a:rPr lang="ru-RU" sz="1600" b="1" dirty="0"/>
              <a:t>р</a:t>
            </a:r>
            <a:r>
              <a:rPr lang="ru-RU" sz="1600" dirty="0"/>
              <a:t>.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/>
              <a:t>Поддержано </a:t>
            </a:r>
            <a:r>
              <a:rPr lang="ru-RU" sz="1600" b="1" dirty="0" smtClean="0"/>
              <a:t>3</a:t>
            </a:r>
            <a:r>
              <a:rPr lang="ru-RU" sz="1600" dirty="0" smtClean="0"/>
              <a:t> заявки на организацию летних школ в онлайн формате: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Суперкомпьютерное моделирование и системы управления в инженерии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04-07 июля 2022 г.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Электроника, </a:t>
            </a:r>
            <a:r>
              <a:rPr lang="ru-RU" sz="1600" b="1" dirty="0" err="1"/>
              <a:t>фотоника</a:t>
            </a:r>
            <a:r>
              <a:rPr lang="ru-RU" sz="1600" b="1" dirty="0"/>
              <a:t> и интернет вещей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11-13 </a:t>
            </a:r>
            <a:r>
              <a:rPr lang="ru-RU" sz="1600" dirty="0"/>
              <a:t>июля 2022 г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err="1"/>
              <a:t>DevOps</a:t>
            </a:r>
            <a:r>
              <a:rPr lang="ru-RU" sz="1600" b="1" dirty="0"/>
              <a:t>. Технологии контейнеризации и CI/CD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22-30 </a:t>
            </a:r>
            <a:r>
              <a:rPr lang="ru-RU" sz="1600" dirty="0"/>
              <a:t>августа </a:t>
            </a:r>
            <a:r>
              <a:rPr lang="ru-RU" sz="1600" dirty="0" smtClean="0"/>
              <a:t>2022 г.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pic>
        <p:nvPicPr>
          <p:cNvPr id="5135" name="Picture 15" descr="Для талантливой студенческой молодежи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25" y="3365398"/>
            <a:ext cx="4182894" cy="27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Повышение квалификации НПР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dirty="0"/>
              <a:t>Выделено </a:t>
            </a:r>
            <a:r>
              <a:rPr lang="ru-RU" sz="1600" b="1" dirty="0" smtClean="0"/>
              <a:t>99 000 р</a:t>
            </a:r>
            <a:r>
              <a:rPr lang="ru-RU" sz="1600" dirty="0" smtClean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Курсы </a:t>
            </a:r>
            <a:r>
              <a:rPr lang="ru-RU" sz="1600" b="1" dirty="0"/>
              <a:t>повышения квалификации в авторизованных учебных центрах Базальт </a:t>
            </a:r>
            <a:r>
              <a:rPr lang="ru-RU" sz="1600" b="1" dirty="0" smtClean="0"/>
              <a:t>СПО</a:t>
            </a:r>
            <a:br>
              <a:rPr lang="ru-RU" sz="1600" b="1" dirty="0" smtClean="0"/>
            </a:br>
            <a:r>
              <a:rPr lang="ru-RU" sz="1600" dirty="0" smtClean="0"/>
              <a:t>онлайн, 24-30 марта 2022 г.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Некрасов Глеб </a:t>
            </a:r>
            <a:r>
              <a:rPr lang="ru-RU" sz="1600" dirty="0" smtClean="0"/>
              <a:t>Александрович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Прокофьева Екатерина </a:t>
            </a:r>
            <a:r>
              <a:rPr lang="ru-RU" sz="1600" dirty="0" smtClean="0"/>
              <a:t>Николаевна</a:t>
            </a: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Курсы повышения квалификации </a:t>
            </a:r>
            <a:r>
              <a:rPr lang="ru-RU" sz="1600" b="1" dirty="0" smtClean="0"/>
              <a:t>ООО </a:t>
            </a:r>
            <a:r>
              <a:rPr lang="ru-RU" sz="1600" b="1" dirty="0"/>
              <a:t>"НАУЧНО-ПРОИЗВОДСТВЕННОЕ ОБЪЕДИНЕНИЕ "ВОЕНЭЛЕКТРОНСЕРТ"</a:t>
            </a:r>
            <a:br>
              <a:rPr lang="ru-RU" sz="1600" b="1" dirty="0"/>
            </a:br>
            <a:r>
              <a:rPr lang="ru-RU" sz="1600" dirty="0" smtClean="0"/>
              <a:t>Москва, 23-24 мая </a:t>
            </a:r>
            <a:r>
              <a:rPr lang="ru-RU" sz="1600" dirty="0"/>
              <a:t>2022 г.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Полесский Сергей Николаевич</a:t>
            </a:r>
            <a:endParaRPr lang="ru-RU" sz="1600" dirty="0"/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3276" y="3223522"/>
            <a:ext cx="4623487" cy="27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Трэвел-гранты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dirty="0"/>
              <a:t>Выделено </a:t>
            </a:r>
            <a:r>
              <a:rPr lang="ru-RU" sz="1600" b="1" dirty="0"/>
              <a:t>1 682 828 р.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Поддержано </a:t>
            </a:r>
            <a:r>
              <a:rPr lang="ru-RU" sz="1600" b="1" dirty="0" smtClean="0"/>
              <a:t>46 заявок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8</a:t>
            </a:r>
            <a:r>
              <a:rPr lang="ru-RU" sz="1600" dirty="0" smtClean="0"/>
              <a:t> заявок </a:t>
            </a:r>
            <a:r>
              <a:rPr lang="ru-RU" sz="1600" b="1" dirty="0" smtClean="0"/>
              <a:t>аспирантов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15 заявок </a:t>
            </a:r>
            <a:r>
              <a:rPr lang="ru-RU" sz="1600" b="1" dirty="0" smtClean="0"/>
              <a:t>студентов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23 заявки </a:t>
            </a:r>
            <a:r>
              <a:rPr lang="ru-RU" sz="1600" b="1" dirty="0" smtClean="0"/>
              <a:t>сотрудников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16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374464"/>
              </p:ext>
            </p:extLst>
          </p:nvPr>
        </p:nvGraphicFramePr>
        <p:xfrm>
          <a:off x="3825026" y="2096026"/>
          <a:ext cx="7823914" cy="454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Отчет о работе </a:t>
            </a:r>
            <a:br>
              <a:rPr lang="ru-RU" dirty="0"/>
            </a:br>
            <a:r>
              <a:rPr lang="ru-RU" dirty="0"/>
              <a:t>Научной комиссии </a:t>
            </a:r>
            <a:br>
              <a:rPr lang="ru-RU" dirty="0"/>
            </a:br>
            <a:r>
              <a:rPr lang="ru-RU" dirty="0"/>
              <a:t>МИЭМ НИУ ВШЭ в </a:t>
            </a:r>
            <a:r>
              <a:rPr lang="ru-RU" dirty="0" smtClean="0"/>
              <a:t>2022 году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/>
          <a:lstStyle/>
          <a:p>
            <a:r>
              <a:rPr lang="ru-RU" dirty="0" smtClean="0"/>
              <a:t>Конкурс проектных групп</a:t>
            </a:r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79191"/>
            <a:ext cx="11057971" cy="4656459"/>
          </a:xfrm>
        </p:spPr>
        <p:txBody>
          <a:bodyPr numCol="2">
            <a:noAutofit/>
          </a:bodyPr>
          <a:lstStyle/>
          <a:p>
            <a:r>
              <a:rPr lang="ru-RU" b="1" dirty="0" smtClean="0"/>
              <a:t>Завершена </a:t>
            </a:r>
            <a:r>
              <a:rPr lang="ru-RU" b="1" dirty="0"/>
              <a:t>работа 9 </a:t>
            </a:r>
            <a:r>
              <a:rPr lang="ru-RU" b="1" dirty="0" smtClean="0"/>
              <a:t>двухлетних </a:t>
            </a:r>
            <a:r>
              <a:rPr lang="ru-RU" b="1" dirty="0"/>
              <a:t>проектов, поддержанных в  2020 г</a:t>
            </a:r>
            <a:r>
              <a:rPr lang="ru-RU" dirty="0" smtClean="0"/>
              <a:t>.:</a:t>
            </a:r>
            <a:br>
              <a:rPr lang="ru-RU" dirty="0" smtClean="0"/>
            </a:br>
            <a:endParaRPr lang="ru-RU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Статистическая механика сложных систем, </a:t>
            </a:r>
            <a:r>
              <a:rPr lang="ru-RU" sz="1100" dirty="0" smtClean="0"/>
              <a:t>Буровский </a:t>
            </a:r>
            <a:r>
              <a:rPr lang="ru-RU" sz="1100" dirty="0"/>
              <a:t>Е.А.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Асимптотические методы в задачах моделирования физических процессов, Данилов В.Г.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Создание программного комплекса обеспечения надежности электронных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средств </a:t>
            </a:r>
            <a:r>
              <a:rPr lang="ru-RU" sz="1100" dirty="0"/>
              <a:t>в рамках современного подхода сквозного проектирования, </a:t>
            </a:r>
            <a:r>
              <a:rPr lang="ru-RU" sz="1100" dirty="0" smtClean="0"/>
              <a:t>Полесский </a:t>
            </a:r>
            <a:r>
              <a:rPr lang="ru-RU" sz="1100" dirty="0"/>
              <a:t>С.Н.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Цифровой след, </a:t>
            </a:r>
            <a:r>
              <a:rPr lang="ru-RU" sz="1100" dirty="0" smtClean="0"/>
              <a:t>Сластников </a:t>
            </a:r>
            <a:r>
              <a:rPr lang="ru-RU" sz="1100" dirty="0"/>
              <a:t>С.А.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Исследование методов и устройств эффективной беспроводной передачи и приема электромагнитной энергии для высокоскоростных мобильных и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нательных </a:t>
            </a:r>
            <a:r>
              <a:rPr lang="ru-RU" sz="1100" dirty="0"/>
              <a:t>устройств Интернета вещей (</a:t>
            </a:r>
            <a:r>
              <a:rPr lang="ru-RU" sz="1100" dirty="0" err="1"/>
              <a:t>IoT</a:t>
            </a:r>
            <a:r>
              <a:rPr lang="ru-RU" sz="1100" dirty="0"/>
              <a:t>/</a:t>
            </a:r>
            <a:r>
              <a:rPr lang="ru-RU" sz="1100" dirty="0" err="1"/>
              <a:t>IIoT</a:t>
            </a:r>
            <a:r>
              <a:rPr lang="ru-RU" sz="1100" dirty="0"/>
              <a:t>) и киберфизических систем, Елизаров А.А.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Цифровые инфраструктурные сервисы поддержки проектной модели обучения, Башун В.В.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Программно-аппаратный комплекс для исследования характеристик и определения параметров SPICE-моделей полупроводниковых приборов и компонентов БИС, работающих в условиях воздействия внешних факторов, Петросянц К.О.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Аппаратно-программный комплекс для обучения в режиме удаленного доступа к лабораторному оборудованию, Старых В.А.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Виртуальная лаборатория, Юрин А.И.</a:t>
            </a:r>
          </a:p>
          <a:p>
            <a:r>
              <a:rPr lang="ru-RU" b="1" dirty="0"/>
              <a:t>В 2023 году продолжит работу 5 проектных групп </a:t>
            </a:r>
            <a:br>
              <a:rPr lang="ru-RU" b="1" dirty="0"/>
            </a:br>
            <a:r>
              <a:rPr lang="ru-RU" b="1" dirty="0"/>
              <a:t>из 6, поддержанных в 2021 году: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Статистическая </a:t>
            </a:r>
            <a:r>
              <a:rPr lang="ru-RU" sz="1100" dirty="0"/>
              <a:t>механика классических и квантовых конденсированных сред. Руководитель: </a:t>
            </a:r>
            <a:r>
              <a:rPr lang="ru-RU" sz="1100" dirty="0" err="1"/>
              <a:t>Будков</a:t>
            </a:r>
            <a:r>
              <a:rPr lang="ru-RU" sz="1100" dirty="0"/>
              <a:t> Юрий Алексеевич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Эксплуатация </a:t>
            </a:r>
            <a:r>
              <a:rPr lang="ru-RU" sz="1100" dirty="0"/>
              <a:t>и поддержка </a:t>
            </a:r>
            <a:r>
              <a:rPr lang="ru-RU" sz="1100" dirty="0" err="1"/>
              <a:t>Медиацентра</a:t>
            </a:r>
            <a:r>
              <a:rPr lang="ru-RU" sz="1100" dirty="0"/>
              <a:t> МИЭМ. Руководитель: Королев Денис Александрович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Развитие творческого объединения «</a:t>
            </a:r>
            <a:r>
              <a:rPr lang="ru-RU" sz="1100" dirty="0" err="1"/>
              <a:t>Медиацентр</a:t>
            </a:r>
            <a:r>
              <a:rPr lang="ru-RU" sz="1100" dirty="0"/>
              <a:t> МИЭМ». Руководитель: </a:t>
            </a:r>
            <a:r>
              <a:rPr lang="ru-RU" sz="1100" dirty="0" err="1"/>
              <a:t>Мыслюк</a:t>
            </a:r>
            <a:r>
              <a:rPr lang="ru-RU" sz="1100" dirty="0"/>
              <a:t> Олег Викторович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Масштабируемая система видеоконференций для корпоративного использования. Руководитель: Сергеев Антон Валерьевич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Разработка и анализ алгоритмов для классических и квантовых </a:t>
            </a:r>
            <a:r>
              <a:rPr lang="ru-RU" sz="1100" dirty="0" smtClean="0"/>
              <a:t>вычислений</a:t>
            </a:r>
            <a:r>
              <a:rPr lang="ru-RU" sz="1100" dirty="0"/>
              <a:t>. </a:t>
            </a:r>
            <a:r>
              <a:rPr lang="ru-RU" sz="1100" dirty="0" smtClean="0"/>
              <a:t>Руководитель: </a:t>
            </a:r>
            <a:r>
              <a:rPr lang="ru-RU" sz="1100" dirty="0"/>
              <a:t>Щур Лев </a:t>
            </a:r>
            <a:r>
              <a:rPr lang="ru-RU" sz="1100" dirty="0" smtClean="0"/>
              <a:t>Николаевич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0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9875bd71-cde8-496c-a136-433f55d5e6d0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96afe77-3acb-4328-97fc-408e1bde3ec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475</Words>
  <Application>Microsoft Office PowerPoint</Application>
  <PresentationFormat>Произвольный</PresentationFormat>
  <Paragraphs>111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Отчет о работе  Научной комиссии  МИЭМ НИУ ВШЭ в 2022 году</vt:lpstr>
      <vt:lpstr>Научная комиссия МИЭМ НИУ ВШЭ</vt:lpstr>
      <vt:lpstr>Вопросы, рассматриваемые Научной комиссией МИЭМ:</vt:lpstr>
      <vt:lpstr>Вопросы, рассматриваемые Научной комиссией МИЭМ:</vt:lpstr>
      <vt:lpstr>Организация научных конференций и семинаров</vt:lpstr>
      <vt:lpstr>Организация летних школ </vt:lpstr>
      <vt:lpstr>Повышение квалификации НПР </vt:lpstr>
      <vt:lpstr>Трэвел-гранты </vt:lpstr>
      <vt:lpstr>Конкурс проектных групп</vt:lpstr>
      <vt:lpstr>Проект решения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 Windows</cp:lastModifiedBy>
  <cp:revision>52</cp:revision>
  <cp:lastPrinted>2021-12-14T10:15:04Z</cp:lastPrinted>
  <dcterms:created xsi:type="dcterms:W3CDTF">2021-11-11T08:52:47Z</dcterms:created>
  <dcterms:modified xsi:type="dcterms:W3CDTF">2022-12-06T14:23:55Z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