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8" r:id="rId6"/>
    <p:sldId id="259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7" r:id="rId22"/>
    <p:sldId id="286" r:id="rId2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2D69"/>
    <a:srgbClr val="96628C"/>
    <a:srgbClr val="CD5A5A"/>
    <a:srgbClr val="EB681F"/>
    <a:srgbClr val="029C63"/>
    <a:srgbClr val="FFD746"/>
    <a:srgbClr val="11A0D7"/>
    <a:srgbClr val="E61F3D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824" y="4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4;&#1073;&#1097;&#1080;&#1077;%20&#1076;&#1080;&#1089;&#1082;&#1080;\&#1059;&#1063;&#1045;&#1041;&#1053;&#1067;&#1049;%20&#1054;&#1060;&#1048;&#1057;\&#1048;&#1059;&#1055;&#1097;&#1080;&#1082;&#1080;\2020%202021\&#1044;&#1080;&#1089;&#1090;&#1072;&#1085;&#1094;&#1080;&#1086;&#1085;&#1085;&#1086;&#1077;%20&#1086;&#1073;&#1091;&#1095;&#1077;&#1085;&#1080;&#1077;_&#1048;&#1059;&#1055;\&#1057;&#1087;&#1080;&#1089;&#1082;&#1080;%20&#1085;&#1077;%20&#1075;&#1088;&#1072;&#1078;&#1076;&#1072;&#1085;%20&#1056;&#1060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1">
                <a:solidFill>
                  <a:srgbClr val="757575"/>
                </a:solidFill>
                <a:latin typeface="Arial"/>
              </a:defRPr>
            </a:pPr>
            <a:r>
              <a:rPr lang="ru-RU" sz="1400" dirty="0"/>
              <a:t>Выпускники 2021, чел.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F81BD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B2A6-415C-838C-34AB0C6CDAE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 lvl="0">
                    <a:defRPr sz="1800" b="1" i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2A6-415C-838C-34AB0C6CD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8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диаграммы!$B$13:$B$15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диаграммы!$C$13:$C$15</c:f>
              <c:numCache>
                <c:formatCode>General</c:formatCode>
                <c:ptCount val="3"/>
                <c:pt idx="0">
                  <c:v>293</c:v>
                </c:pt>
                <c:pt idx="1">
                  <c:v>25</c:v>
                </c:pt>
                <c:pt idx="2">
                  <c:v>149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2A6-415C-838C-34AB0C6CD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8425258"/>
        <c:axId val="719945784"/>
      </c:barChart>
      <c:catAx>
        <c:axId val="180842525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719945784"/>
        <c:crosses val="autoZero"/>
        <c:auto val="1"/>
        <c:lblAlgn val="ctr"/>
        <c:lblOffset val="100"/>
        <c:noMultiLvlLbl val="1"/>
      </c:catAx>
      <c:valAx>
        <c:axId val="719945784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180842525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HSE Sans Black" panose="02000000000000000000" pitchFamily="50" charset="0"/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/>
              <a:t>2020/2021 уч.г.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диаграммы!$J$156</c:f>
              <c:strCache>
                <c:ptCount val="1"/>
                <c:pt idx="0">
                  <c:v>2020/2021 уч.г.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2E-449B-8148-8CBE1A30C2A9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2E-449B-8148-8CBE1A30C2A9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2E-449B-8148-8CBE1A30C2A9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2E-449B-8148-8CBE1A30C2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диаграммы!$B$157:$B$160</c:f>
              <c:strCache>
                <c:ptCount val="4"/>
                <c:pt idx="0">
                  <c:v>по собственному желанию</c:v>
                </c:pt>
                <c:pt idx="1">
                  <c:v>перевод в другой вуз</c:v>
                </c:pt>
                <c:pt idx="2">
                  <c:v>отчислены за академическую неуспеваемость</c:v>
                </c:pt>
                <c:pt idx="3">
                  <c:v>отчислены по другим основаниям</c:v>
                </c:pt>
              </c:strCache>
            </c:strRef>
          </c:cat>
          <c:val>
            <c:numRef>
              <c:f>диаграммы!$J$157:$J$160</c:f>
              <c:numCache>
                <c:formatCode>0.00%</c:formatCode>
                <c:ptCount val="4"/>
                <c:pt idx="0">
                  <c:v>0.2857142857142857</c:v>
                </c:pt>
                <c:pt idx="1">
                  <c:v>0.10714285714285714</c:v>
                </c:pt>
                <c:pt idx="2">
                  <c:v>0.5401785714285714</c:v>
                </c:pt>
                <c:pt idx="3">
                  <c:v>6.6964285714285712E-2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2E-449B-8148-8CBE1A30C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50" charset="-52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tx1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/>
              <a:t>Статистика перевода на бюджет </a:t>
            </a:r>
          </a:p>
        </c:rich>
      </c:tx>
      <c:layout>
        <c:manualLayout>
          <c:xMode val="edge"/>
          <c:yMode val="edge"/>
          <c:x val="0.13862068965517241"/>
          <c:y val="2.875112309074573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диаграммы!$C$174</c:f>
              <c:strCache>
                <c:ptCount val="1"/>
                <c:pt idx="0">
                  <c:v>подано заявлений</c:v>
                </c:pt>
              </c:strCache>
            </c:strRef>
          </c:tx>
          <c:spPr>
            <a:solidFill>
              <a:srgbClr val="93A9CF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диаграммы!$B$176:$B$179</c:f>
              <c:strCache>
                <c:ptCount val="4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</c:strCache>
            </c:strRef>
          </c:cat>
          <c:val>
            <c:numRef>
              <c:f>диаграммы!$C$176:$C$179</c:f>
              <c:numCache>
                <c:formatCode>General</c:formatCode>
                <c:ptCount val="4"/>
                <c:pt idx="0">
                  <c:v>57</c:v>
                </c:pt>
                <c:pt idx="1">
                  <c:v>61</c:v>
                </c:pt>
                <c:pt idx="2">
                  <c:v>107</c:v>
                </c:pt>
                <c:pt idx="3">
                  <c:v>108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EA7-4671-BCC8-D252154E1B32}"/>
            </c:ext>
          </c:extLst>
        </c:ser>
        <c:ser>
          <c:idx val="1"/>
          <c:order val="1"/>
          <c:tx>
            <c:strRef>
              <c:f>диаграммы!$D$174</c:f>
              <c:strCache>
                <c:ptCount val="1"/>
                <c:pt idx="0">
                  <c:v>переведено на бюджет</c:v>
                </c:pt>
              </c:strCache>
            </c:strRef>
          </c:tx>
          <c:spPr>
            <a:solidFill>
              <a:srgbClr val="4572A7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диаграммы!$B$176:$B$179</c:f>
              <c:strCache>
                <c:ptCount val="4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</c:strCache>
            </c:strRef>
          </c:cat>
          <c:val>
            <c:numRef>
              <c:f>диаграммы!$D$176:$D$179</c:f>
              <c:numCache>
                <c:formatCode>General</c:formatCode>
                <c:ptCount val="4"/>
                <c:pt idx="0">
                  <c:v>29</c:v>
                </c:pt>
                <c:pt idx="1">
                  <c:v>46</c:v>
                </c:pt>
                <c:pt idx="2">
                  <c:v>64</c:v>
                </c:pt>
                <c:pt idx="3">
                  <c:v>79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9EA7-4671-BCC8-D252154E1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943591"/>
        <c:axId val="332605107"/>
      </c:barChart>
      <c:catAx>
        <c:axId val="3229435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r>
                  <a:rPr lang="ru-RU"/>
                  <a:t>учебный 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332605107"/>
        <c:crosses val="autoZero"/>
        <c:auto val="1"/>
        <c:lblAlgn val="ctr"/>
        <c:lblOffset val="100"/>
        <c:noMultiLvlLbl val="1"/>
      </c:catAx>
      <c:valAx>
        <c:axId val="3326051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B7B7B7"/>
              </a:solidFill>
              <a:prstDash val="solid"/>
              <a:round/>
            </a:ln>
            <a:effectLst/>
          </c:spPr>
        </c:majorGridlines>
        <c:minorGridlines>
          <c:spPr>
            <a:ln w="6350" cap="flat" cmpd="sng" algn="ctr">
              <a:solidFill>
                <a:srgbClr val="CCCCCC">
                  <a:alpha val="0"/>
                </a:srgbClr>
              </a:solidFill>
              <a:prstDash val="solid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476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322943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 sz="1100"/>
              <a:t>Кол-во студентов, обучающихся на договорной основе (без учета "квази") относительно параметра "учебный год"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диаграммы!$G$174</c:f>
              <c:strCache>
                <c:ptCount val="1"/>
                <c:pt idx="0">
                  <c:v>кол-во студентов, обучающихся на договорной основе (без учета "квази")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002-4665-A828-F8B16EB4031F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002-4665-A828-F8B16EB4031F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002-4665-A828-F8B16EB4031F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002-4665-A828-F8B16EB403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диаграммы!$F$176:$F$179</c:f>
              <c:strCache>
                <c:ptCount val="4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</c:strCache>
            </c:strRef>
          </c:cat>
          <c:val>
            <c:numRef>
              <c:f>диаграммы!$G$176:$G$179</c:f>
              <c:numCache>
                <c:formatCode>General</c:formatCode>
                <c:ptCount val="4"/>
                <c:pt idx="0">
                  <c:v>357</c:v>
                </c:pt>
                <c:pt idx="1">
                  <c:v>461</c:v>
                </c:pt>
                <c:pt idx="2">
                  <c:v>524</c:v>
                </c:pt>
                <c:pt idx="3">
                  <c:v>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02-4665-A828-F8B16EB40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7390401"/>
        <c:axId val="2058676987"/>
        <c:axId val="0"/>
      </c:bar3DChart>
      <c:catAx>
        <c:axId val="82739040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r>
                  <a:rPr lang="ru-RU"/>
                  <a:t>учебный 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HSE Sans" panose="02000000000000000000" pitchFamily="50" charset="-52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cross"/>
        <c:minorTickMark val="cross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2058676987"/>
        <c:crosses val="autoZero"/>
        <c:auto val="1"/>
        <c:lblAlgn val="ctr"/>
        <c:lblOffset val="100"/>
        <c:noMultiLvlLbl val="1"/>
      </c:catAx>
      <c:valAx>
        <c:axId val="205867698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B7B7B7"/>
              </a:solidFill>
              <a:prstDash val="solid"/>
              <a:round/>
            </a:ln>
            <a:effectLst/>
          </c:spPr>
        </c:majorGridlines>
        <c:minorGridlines>
          <c:spPr>
            <a:ln w="6350" cap="flat" cmpd="sng" algn="ctr">
              <a:solidFill>
                <a:srgbClr val="CCCCCC">
                  <a:alpha val="0"/>
                </a:srgbClr>
              </a:solidFill>
              <a:prstDash val="solid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HSE Sans" panose="02000000000000000000" pitchFamily="50" charset="-52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cross"/>
        <c:minorTickMark val="cross"/>
        <c:tickLblPos val="nextTo"/>
        <c:spPr>
          <a:noFill/>
          <a:ln w="476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82739040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HSE Sans" panose="02000000000000000000" pitchFamily="50" charset="-52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strRef>
          <c:f>диаграммы!$B$203</c:f>
          <c:strCache>
            <c:ptCount val="1"/>
            <c:pt idx="0">
              <c:v>Динамика контингента иностранных студентов за период с 01.09.2016 по 10.01.2020г. </c:v>
            </c:pt>
          </c:strCache>
        </c:strRef>
      </c:tx>
      <c:layout>
        <c:manualLayout>
          <c:xMode val="edge"/>
          <c:yMode val="edge"/>
          <c:x val="0.12561735588448009"/>
          <c:y val="1.6597510373443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0067692562994337"/>
          <c:y val="0.11020873778035004"/>
          <c:w val="0.48704410137738086"/>
          <c:h val="0.779096708911217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диаграммы!$B$206</c:f>
              <c:strCache>
                <c:ptCount val="1"/>
                <c:pt idx="0">
                  <c:v>по состоянию на 01.10.2020</c:v>
                </c:pt>
              </c:strCache>
            </c:strRef>
          </c:tx>
          <c:spPr>
            <a:solidFill>
              <a:schemeClr val="accent5">
                <a:shade val="58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диаграммы!$C$205:$N$205</c:f>
              <c:strCache>
                <c:ptCount val="12"/>
                <c:pt idx="0">
                  <c:v> - Инфокоммуникационные технологии и системы связи</c:v>
                </c:pt>
                <c:pt idx="1">
                  <c:v> - Информатика и вычислительная техника</c:v>
                </c:pt>
                <c:pt idx="2">
                  <c:v> - Прикладная математика</c:v>
                </c:pt>
                <c:pt idx="3">
                  <c:v>- Информационная безопасность (первый набор в 2019)</c:v>
                </c:pt>
                <c:pt idx="4">
                  <c:v> - Компьютерная безопасность</c:v>
                </c:pt>
                <c:pt idx="5">
                  <c:v> - Математические методы моделирования и компьютерные технологии</c:v>
                </c:pt>
                <c:pt idx="6">
                  <c:v> - Системы управления и обработки информации в инженерии</c:v>
                </c:pt>
                <c:pt idx="7">
                  <c:v> - Компьютерные системы и сети</c:v>
                </c:pt>
                <c:pt idx="8">
                  <c:v> - Инжиниринг в электронике</c:v>
                </c:pt>
                <c:pt idx="9">
                  <c:v> - Материалы. Приборы. Нанотехнологии (первый набор 2017)</c:v>
                </c:pt>
                <c:pt idx="10">
                  <c:v> - Суперкомпьютерное моделирование в науке и инженерии (первый набор 2018)</c:v>
                </c:pt>
                <c:pt idx="11">
                  <c:v> - Интернет вещей и киберфизические системы (первый набор в 2018)</c:v>
                </c:pt>
              </c:strCache>
            </c:strRef>
          </c:cat>
          <c:val>
            <c:numRef>
              <c:f>диаграммы!$C$206:$N$206</c:f>
              <c:numCache>
                <c:formatCode>General</c:formatCode>
                <c:ptCount val="12"/>
                <c:pt idx="0">
                  <c:v>9</c:v>
                </c:pt>
                <c:pt idx="1">
                  <c:v>37</c:v>
                </c:pt>
                <c:pt idx="2">
                  <c:v>13</c:v>
                </c:pt>
                <c:pt idx="3">
                  <c:v>14</c:v>
                </c:pt>
                <c:pt idx="4">
                  <c:v>17</c:v>
                </c:pt>
                <c:pt idx="5">
                  <c:v>3</c:v>
                </c:pt>
                <c:pt idx="6">
                  <c:v>6</c:v>
                </c:pt>
                <c:pt idx="7">
                  <c:v>9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1-4589-89A3-637753752D5A}"/>
            </c:ext>
          </c:extLst>
        </c:ser>
        <c:ser>
          <c:idx val="1"/>
          <c:order val="1"/>
          <c:tx>
            <c:strRef>
              <c:f>диаграммы!$B$207</c:f>
              <c:strCache>
                <c:ptCount val="1"/>
                <c:pt idx="0">
                  <c:v>по состоянию на 01.10.2019</c:v>
                </c:pt>
              </c:strCache>
            </c:strRef>
          </c:tx>
          <c:spPr>
            <a:solidFill>
              <a:schemeClr val="accent5">
                <a:shade val="8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диаграммы!$C$205:$N$205</c:f>
              <c:strCache>
                <c:ptCount val="12"/>
                <c:pt idx="0">
                  <c:v> - Инфокоммуникационные технологии и системы связи</c:v>
                </c:pt>
                <c:pt idx="1">
                  <c:v> - Информатика и вычислительная техника</c:v>
                </c:pt>
                <c:pt idx="2">
                  <c:v> - Прикладная математика</c:v>
                </c:pt>
                <c:pt idx="3">
                  <c:v>- Информационная безопасность (первый набор в 2019)</c:v>
                </c:pt>
                <c:pt idx="4">
                  <c:v> - Компьютерная безопасность</c:v>
                </c:pt>
                <c:pt idx="5">
                  <c:v> - Математические методы моделирования и компьютерные технологии</c:v>
                </c:pt>
                <c:pt idx="6">
                  <c:v> - Системы управления и обработки информации в инженерии</c:v>
                </c:pt>
                <c:pt idx="7">
                  <c:v> - Компьютерные системы и сети</c:v>
                </c:pt>
                <c:pt idx="8">
                  <c:v> - Инжиниринг в электронике</c:v>
                </c:pt>
                <c:pt idx="9">
                  <c:v> - Материалы. Приборы. Нанотехнологии (первый набор 2017)</c:v>
                </c:pt>
                <c:pt idx="10">
                  <c:v> - Суперкомпьютерное моделирование в науке и инженерии (первый набор 2018)</c:v>
                </c:pt>
                <c:pt idx="11">
                  <c:v> - Интернет вещей и киберфизические системы (первый набор в 2018)</c:v>
                </c:pt>
              </c:strCache>
            </c:strRef>
          </c:cat>
          <c:val>
            <c:numRef>
              <c:f>диаграммы!$C$207:$N$207</c:f>
              <c:numCache>
                <c:formatCode>General</c:formatCode>
                <c:ptCount val="12"/>
                <c:pt idx="0">
                  <c:v>12</c:v>
                </c:pt>
                <c:pt idx="1">
                  <c:v>36</c:v>
                </c:pt>
                <c:pt idx="2">
                  <c:v>18</c:v>
                </c:pt>
                <c:pt idx="3">
                  <c:v>7</c:v>
                </c:pt>
                <c:pt idx="4">
                  <c:v>13</c:v>
                </c:pt>
                <c:pt idx="5">
                  <c:v>4</c:v>
                </c:pt>
                <c:pt idx="6">
                  <c:v>4</c:v>
                </c:pt>
                <c:pt idx="7">
                  <c:v>6</c:v>
                </c:pt>
                <c:pt idx="8">
                  <c:v>5</c:v>
                </c:pt>
                <c:pt idx="9">
                  <c:v>7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1-4589-89A3-637753752D5A}"/>
            </c:ext>
          </c:extLst>
        </c:ser>
        <c:ser>
          <c:idx val="2"/>
          <c:order val="2"/>
          <c:tx>
            <c:strRef>
              <c:f>диаграммы!$B$208</c:f>
              <c:strCache>
                <c:ptCount val="1"/>
                <c:pt idx="0">
                  <c:v>по состоянию на 01.10.2018</c:v>
                </c:pt>
              </c:strCache>
            </c:strRef>
          </c:tx>
          <c:spPr>
            <a:solidFill>
              <a:schemeClr val="accent5">
                <a:tint val="8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диаграммы!$C$205:$N$205</c:f>
              <c:strCache>
                <c:ptCount val="12"/>
                <c:pt idx="0">
                  <c:v> - Инфокоммуникационные технологии и системы связи</c:v>
                </c:pt>
                <c:pt idx="1">
                  <c:v> - Информатика и вычислительная техника</c:v>
                </c:pt>
                <c:pt idx="2">
                  <c:v> - Прикладная математика</c:v>
                </c:pt>
                <c:pt idx="3">
                  <c:v>- Информационная безопасность (первый набор в 2019)</c:v>
                </c:pt>
                <c:pt idx="4">
                  <c:v> - Компьютерная безопасность</c:v>
                </c:pt>
                <c:pt idx="5">
                  <c:v> - Математические методы моделирования и компьютерные технологии</c:v>
                </c:pt>
                <c:pt idx="6">
                  <c:v> - Системы управления и обработки информации в инженерии</c:v>
                </c:pt>
                <c:pt idx="7">
                  <c:v> - Компьютерные системы и сети</c:v>
                </c:pt>
                <c:pt idx="8">
                  <c:v> - Инжиниринг в электронике</c:v>
                </c:pt>
                <c:pt idx="9">
                  <c:v> - Материалы. Приборы. Нанотехнологии (первый набор 2017)</c:v>
                </c:pt>
                <c:pt idx="10">
                  <c:v> - Суперкомпьютерное моделирование в науке и инженерии (первый набор 2018)</c:v>
                </c:pt>
                <c:pt idx="11">
                  <c:v> - Интернет вещей и киберфизические системы (первый набор в 2018)</c:v>
                </c:pt>
              </c:strCache>
            </c:strRef>
          </c:cat>
          <c:val>
            <c:numRef>
              <c:f>диаграммы!$C$208:$N$208</c:f>
              <c:numCache>
                <c:formatCode>General</c:formatCode>
                <c:ptCount val="12"/>
                <c:pt idx="0">
                  <c:v>16</c:v>
                </c:pt>
                <c:pt idx="1">
                  <c:v>25</c:v>
                </c:pt>
                <c:pt idx="2">
                  <c:v>15</c:v>
                </c:pt>
                <c:pt idx="4">
                  <c:v>11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B1-4589-89A3-637753752D5A}"/>
            </c:ext>
          </c:extLst>
        </c:ser>
        <c:ser>
          <c:idx val="3"/>
          <c:order val="3"/>
          <c:tx>
            <c:strRef>
              <c:f>диаграммы!$B$209</c:f>
              <c:strCache>
                <c:ptCount val="1"/>
                <c:pt idx="0">
                  <c:v>по состоянию на 01.10.2017</c:v>
                </c:pt>
              </c:strCache>
            </c:strRef>
          </c:tx>
          <c:spPr>
            <a:solidFill>
              <a:schemeClr val="accent5">
                <a:tint val="58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диаграммы!$C$205:$N$205</c:f>
              <c:strCache>
                <c:ptCount val="12"/>
                <c:pt idx="0">
                  <c:v> - Инфокоммуникационные технологии и системы связи</c:v>
                </c:pt>
                <c:pt idx="1">
                  <c:v> - Информатика и вычислительная техника</c:v>
                </c:pt>
                <c:pt idx="2">
                  <c:v> - Прикладная математика</c:v>
                </c:pt>
                <c:pt idx="3">
                  <c:v>- Информационная безопасность (первый набор в 2019)</c:v>
                </c:pt>
                <c:pt idx="4">
                  <c:v> - Компьютерная безопасность</c:v>
                </c:pt>
                <c:pt idx="5">
                  <c:v> - Математические методы моделирования и компьютерные технологии</c:v>
                </c:pt>
                <c:pt idx="6">
                  <c:v> - Системы управления и обработки информации в инженерии</c:v>
                </c:pt>
                <c:pt idx="7">
                  <c:v> - Компьютерные системы и сети</c:v>
                </c:pt>
                <c:pt idx="8">
                  <c:v> - Инжиниринг в электронике</c:v>
                </c:pt>
                <c:pt idx="9">
                  <c:v> - Материалы. Приборы. Нанотехнологии (первый набор 2017)</c:v>
                </c:pt>
                <c:pt idx="10">
                  <c:v> - Суперкомпьютерное моделирование в науке и инженерии (первый набор 2018)</c:v>
                </c:pt>
                <c:pt idx="11">
                  <c:v> - Интернет вещей и киберфизические системы (первый набор в 2018)</c:v>
                </c:pt>
              </c:strCache>
            </c:strRef>
          </c:cat>
          <c:val>
            <c:numRef>
              <c:f>диаграммы!$C$209:$N$209</c:f>
              <c:numCache>
                <c:formatCode>General</c:formatCode>
                <c:ptCount val="12"/>
                <c:pt idx="0">
                  <c:v>16</c:v>
                </c:pt>
                <c:pt idx="1">
                  <c:v>24</c:v>
                </c:pt>
                <c:pt idx="2">
                  <c:v>17</c:v>
                </c:pt>
                <c:pt idx="4">
                  <c:v>12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B1-4589-89A3-637753752D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89554239"/>
        <c:axId val="1889556319"/>
      </c:barChart>
      <c:catAx>
        <c:axId val="1889554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1889556319"/>
        <c:crosses val="autoZero"/>
        <c:auto val="1"/>
        <c:lblAlgn val="ctr"/>
        <c:lblOffset val="100"/>
        <c:noMultiLvlLbl val="0"/>
      </c:catAx>
      <c:valAx>
        <c:axId val="1889556319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89554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>
          <a:latin typeface="HSE Sans" panose="02000000000000000000" pitchFamily="50" charset="-52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 dirty="0" smtClean="0"/>
              <a:t>Количество </a:t>
            </a:r>
            <a:r>
              <a:rPr lang="ru-RU" dirty="0"/>
              <a:t>ИС по годам набора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количество ИС</c:v>
          </c:tx>
          <c:invertIfNegative val="1"/>
          <c:dPt>
            <c:idx val="0"/>
            <c:invertIfNegative val="1"/>
            <c:bubble3D val="0"/>
            <c:spPr>
              <a:solidFill>
                <a:schemeClr val="accent5">
                  <a:shade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7E-4F8A-8299-FFF5AA20179D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5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E-4F8A-8299-FFF5AA20179D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5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57E-4F8A-8299-FFF5AA20179D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5">
                  <a:tint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E-4F8A-8299-FFF5AA20179D}"/>
              </c:ext>
            </c:extLst>
          </c:dPt>
          <c:dPt>
            <c:idx val="4"/>
            <c:invertIfNegative val="1"/>
            <c:bubble3D val="0"/>
            <c:spPr>
              <a:solidFill>
                <a:schemeClr val="accent5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57E-4F8A-8299-FFF5AA20179D}"/>
              </c:ext>
            </c:extLst>
          </c:dPt>
          <c:dPt>
            <c:idx val="5"/>
            <c:invertIfNegative val="1"/>
            <c:bubble3D val="0"/>
            <c:spPr>
              <a:solidFill>
                <a:schemeClr val="accent5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7E-4F8A-8299-FFF5AA2017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'к отчету'!$B$53:$B$58</c:f>
              <c:numCache>
                <c:formatCode>General</c:formatCode>
                <c:ptCount val="6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</c:numCache>
            </c:numRef>
          </c:cat>
          <c:val>
            <c:numRef>
              <c:f>'к отчету'!$C$53:$C$58</c:f>
              <c:numCache>
                <c:formatCode>General</c:formatCode>
                <c:ptCount val="6"/>
                <c:pt idx="0">
                  <c:v>45</c:v>
                </c:pt>
                <c:pt idx="1">
                  <c:v>37</c:v>
                </c:pt>
                <c:pt idx="2">
                  <c:v>20</c:v>
                </c:pt>
                <c:pt idx="3">
                  <c:v>15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7E-4F8A-8299-FFF5AA201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5564872"/>
        <c:axId val="1265843641"/>
      </c:barChart>
      <c:catAx>
        <c:axId val="2005564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HSE Sans" panose="02000000000000000000" pitchFamily="50" charset="-52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1265843641"/>
        <c:crosses val="autoZero"/>
        <c:auto val="1"/>
        <c:lblAlgn val="ctr"/>
        <c:lblOffset val="100"/>
        <c:noMultiLvlLbl val="1"/>
      </c:catAx>
      <c:valAx>
        <c:axId val="126584364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B7B7B7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HSE Sans" panose="02000000000000000000" pitchFamily="50" charset="-52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200556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>
          <a:latin typeface="HSE Sans" panose="02000000000000000000" pitchFamily="50" charset="-52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диаграммы!$C$276</c:f>
              <c:strCache>
                <c:ptCount val="1"/>
                <c:pt idx="0">
                  <c:v>ИТСС</c:v>
                </c:pt>
              </c:strCache>
            </c:strRef>
          </c:tx>
          <c:spPr>
            <a:solidFill>
              <a:srgbClr val="748C41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диаграммы!$B$277:$B$280</c:f>
              <c:strCache>
                <c:ptCount val="4"/>
                <c:pt idx="0">
                  <c:v>1 год изучения 2017</c:v>
                </c:pt>
                <c:pt idx="1">
                  <c:v>1 год изучения 2018</c:v>
                </c:pt>
                <c:pt idx="2">
                  <c:v>1 год изучения 2019</c:v>
                </c:pt>
                <c:pt idx="3">
                  <c:v>1 год изучения 2020</c:v>
                </c:pt>
              </c:strCache>
            </c:strRef>
          </c:cat>
          <c:val>
            <c:numRef>
              <c:f>диаграммы!$C$277:$C$280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C0C-43BE-A03D-D67300018601}"/>
            </c:ext>
          </c:extLst>
        </c:ser>
        <c:ser>
          <c:idx val="1"/>
          <c:order val="1"/>
          <c:tx>
            <c:strRef>
              <c:f>диаграммы!$D$276</c:f>
              <c:strCache>
                <c:ptCount val="1"/>
                <c:pt idx="0">
                  <c:v>ИВТ</c:v>
                </c:pt>
              </c:strCache>
            </c:strRef>
          </c:tx>
          <c:spPr>
            <a:solidFill>
              <a:srgbClr val="89A54E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диаграммы!$B$277:$B$280</c:f>
              <c:strCache>
                <c:ptCount val="4"/>
                <c:pt idx="0">
                  <c:v>1 год изучения 2017</c:v>
                </c:pt>
                <c:pt idx="1">
                  <c:v>1 год изучения 2018</c:v>
                </c:pt>
                <c:pt idx="2">
                  <c:v>1 год изучения 2019</c:v>
                </c:pt>
                <c:pt idx="3">
                  <c:v>1 год изучения 2020</c:v>
                </c:pt>
              </c:strCache>
            </c:strRef>
          </c:cat>
          <c:val>
            <c:numRef>
              <c:f>диаграммы!$D$277:$D$280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AC0C-43BE-A03D-D67300018601}"/>
            </c:ext>
          </c:extLst>
        </c:ser>
        <c:ser>
          <c:idx val="2"/>
          <c:order val="2"/>
          <c:tx>
            <c:strRef>
              <c:f>диаграммы!$E$276</c:f>
              <c:strCache>
                <c:ptCount val="1"/>
                <c:pt idx="0">
                  <c:v>ИБ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диаграммы!$B$277:$B$280</c:f>
              <c:strCache>
                <c:ptCount val="4"/>
                <c:pt idx="0">
                  <c:v>1 год изучения 2017</c:v>
                </c:pt>
                <c:pt idx="1">
                  <c:v>1 год изучения 2018</c:v>
                </c:pt>
                <c:pt idx="2">
                  <c:v>1 год изучения 2019</c:v>
                </c:pt>
                <c:pt idx="3">
                  <c:v>1 год изучения 2020</c:v>
                </c:pt>
              </c:strCache>
            </c:strRef>
          </c:cat>
          <c:val>
            <c:numRef>
              <c:f>диаграммы!$E$277:$E$280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AC0C-43BE-A03D-D67300018601}"/>
            </c:ext>
          </c:extLst>
        </c:ser>
        <c:ser>
          <c:idx val="3"/>
          <c:order val="3"/>
          <c:tx>
            <c:strRef>
              <c:f>диаграммы!$F$276</c:f>
              <c:strCache>
                <c:ptCount val="1"/>
                <c:pt idx="0">
                  <c:v>ПМ</c:v>
                </c:pt>
              </c:strCache>
            </c:strRef>
          </c:tx>
          <c:spPr>
            <a:solidFill>
              <a:srgbClr val="B9CD96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диаграммы!$B$277:$B$280</c:f>
              <c:strCache>
                <c:ptCount val="4"/>
                <c:pt idx="0">
                  <c:v>1 год изучения 2017</c:v>
                </c:pt>
                <c:pt idx="1">
                  <c:v>1 год изучения 2018</c:v>
                </c:pt>
                <c:pt idx="2">
                  <c:v>1 год изучения 2019</c:v>
                </c:pt>
                <c:pt idx="3">
                  <c:v>1 год изучения 2020</c:v>
                </c:pt>
              </c:strCache>
            </c:strRef>
          </c:cat>
          <c:val>
            <c:numRef>
              <c:f>диаграммы!$F$277:$F$280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AC0C-43BE-A03D-D67300018601}"/>
            </c:ext>
          </c:extLst>
        </c:ser>
        <c:ser>
          <c:idx val="4"/>
          <c:order val="4"/>
          <c:tx>
            <c:strRef>
              <c:f>диаграммы!$G$276</c:f>
              <c:strCache>
                <c:ptCount val="1"/>
                <c:pt idx="0">
                  <c:v>КБ</c:v>
                </c:pt>
              </c:strCache>
            </c:strRef>
          </c:tx>
          <c:spPr>
            <a:solidFill>
              <a:schemeClr val="accent3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диаграммы!$B$277:$B$280</c:f>
              <c:strCache>
                <c:ptCount val="4"/>
                <c:pt idx="0">
                  <c:v>1 год изучения 2017</c:v>
                </c:pt>
                <c:pt idx="1">
                  <c:v>1 год изучения 2018</c:v>
                </c:pt>
                <c:pt idx="2">
                  <c:v>1 год изучения 2019</c:v>
                </c:pt>
                <c:pt idx="3">
                  <c:v>1 год изучения 2020</c:v>
                </c:pt>
              </c:strCache>
            </c:strRef>
          </c:cat>
          <c:val>
            <c:numRef>
              <c:f>диаграммы!$G$277:$G$280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0C-43BE-A03D-D67300018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4515671"/>
        <c:axId val="699526096"/>
      </c:barChart>
      <c:catAx>
        <c:axId val="994515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lvl="0"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9526096"/>
        <c:crosses val="autoZero"/>
        <c:auto val="1"/>
        <c:lblAlgn val="ctr"/>
        <c:lblOffset val="100"/>
        <c:noMultiLvlLbl val="1"/>
      </c:catAx>
      <c:valAx>
        <c:axId val="6995260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B7B7B7"/>
              </a:solidFill>
              <a:prstDash val="solid"/>
              <a:round/>
            </a:ln>
            <a:effectLst/>
          </c:spPr>
        </c:majorGridlines>
        <c:minorGridlines>
          <c:spPr>
            <a:ln w="6350" cap="flat" cmpd="sng" algn="ctr">
              <a:solidFill>
                <a:srgbClr val="CCCCCC">
                  <a:alpha val="0"/>
                </a:srgbClr>
              </a:solidFill>
              <a:prstDash val="solid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476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lvl="0"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4515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0">
            <a:defRPr sz="1000" b="0" i="0" u="none" strike="noStrike" kern="1200" baseline="0">
              <a:solidFill>
                <a:srgbClr val="1A1A1A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диаграммы!$C$281</c:f>
              <c:strCache>
                <c:ptCount val="1"/>
                <c:pt idx="0">
                  <c:v>ИТСС</c:v>
                </c:pt>
              </c:strCache>
            </c:strRef>
          </c:tx>
          <c:spPr>
            <a:solidFill>
              <a:srgbClr val="368195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диаграммы!$B$282:$B$285</c:f>
              <c:strCache>
                <c:ptCount val="4"/>
                <c:pt idx="0">
                  <c:v>ВЭ 2017</c:v>
                </c:pt>
                <c:pt idx="1">
                  <c:v>ВЭ 2018</c:v>
                </c:pt>
                <c:pt idx="2">
                  <c:v>ВЭ 2019</c:v>
                </c:pt>
                <c:pt idx="3">
                  <c:v>ВЭ 2020</c:v>
                </c:pt>
              </c:strCache>
            </c:strRef>
          </c:cat>
          <c:val>
            <c:numRef>
              <c:f>диаграммы!$C$282:$C$285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760-4155-B22C-64CAFB432EB9}"/>
            </c:ext>
          </c:extLst>
        </c:ser>
        <c:ser>
          <c:idx val="1"/>
          <c:order val="1"/>
          <c:tx>
            <c:strRef>
              <c:f>диаграммы!$D$281</c:f>
              <c:strCache>
                <c:ptCount val="1"/>
                <c:pt idx="0">
                  <c:v>ИВТ</c:v>
                </c:pt>
              </c:strCache>
            </c:strRef>
          </c:tx>
          <c:spPr>
            <a:solidFill>
              <a:srgbClr val="4198AF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диаграммы!$B$282:$B$285</c:f>
              <c:strCache>
                <c:ptCount val="4"/>
                <c:pt idx="0">
                  <c:v>ВЭ 2017</c:v>
                </c:pt>
                <c:pt idx="1">
                  <c:v>ВЭ 2018</c:v>
                </c:pt>
                <c:pt idx="2">
                  <c:v>ВЭ 2019</c:v>
                </c:pt>
                <c:pt idx="3">
                  <c:v>ВЭ 2020</c:v>
                </c:pt>
              </c:strCache>
            </c:strRef>
          </c:cat>
          <c:val>
            <c:numRef>
              <c:f>диаграммы!$D$282:$D$285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C760-4155-B22C-64CAFB432EB9}"/>
            </c:ext>
          </c:extLst>
        </c:ser>
        <c:ser>
          <c:idx val="2"/>
          <c:order val="2"/>
          <c:tx>
            <c:strRef>
              <c:f>диаграммы!$E$281</c:f>
              <c:strCache>
                <c:ptCount val="1"/>
                <c:pt idx="0">
                  <c:v>ИБ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диаграммы!$B$282:$B$285</c:f>
              <c:strCache>
                <c:ptCount val="4"/>
                <c:pt idx="0">
                  <c:v>ВЭ 2017</c:v>
                </c:pt>
                <c:pt idx="1">
                  <c:v>ВЭ 2018</c:v>
                </c:pt>
                <c:pt idx="2">
                  <c:v>ВЭ 2019</c:v>
                </c:pt>
                <c:pt idx="3">
                  <c:v>ВЭ 2020</c:v>
                </c:pt>
              </c:strCache>
            </c:strRef>
          </c:cat>
          <c:val>
            <c:numRef>
              <c:f>диаграммы!$E$282:$E$285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C760-4155-B22C-64CAFB432EB9}"/>
            </c:ext>
          </c:extLst>
        </c:ser>
        <c:ser>
          <c:idx val="3"/>
          <c:order val="3"/>
          <c:tx>
            <c:strRef>
              <c:f>диаграммы!$F$281</c:f>
              <c:strCache>
                <c:ptCount val="1"/>
                <c:pt idx="0">
                  <c:v>ПМ</c:v>
                </c:pt>
              </c:strCache>
            </c:strRef>
          </c:tx>
          <c:spPr>
            <a:solidFill>
              <a:srgbClr val="91C3D5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диаграммы!$B$282:$B$285</c:f>
              <c:strCache>
                <c:ptCount val="4"/>
                <c:pt idx="0">
                  <c:v>ВЭ 2017</c:v>
                </c:pt>
                <c:pt idx="1">
                  <c:v>ВЭ 2018</c:v>
                </c:pt>
                <c:pt idx="2">
                  <c:v>ВЭ 2019</c:v>
                </c:pt>
                <c:pt idx="3">
                  <c:v>ВЭ 2020</c:v>
                </c:pt>
              </c:strCache>
            </c:strRef>
          </c:cat>
          <c:val>
            <c:numRef>
              <c:f>диаграммы!$F$282:$F$285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C760-4155-B22C-64CAFB432EB9}"/>
            </c:ext>
          </c:extLst>
        </c:ser>
        <c:ser>
          <c:idx val="4"/>
          <c:order val="4"/>
          <c:tx>
            <c:strRef>
              <c:f>диаграммы!$G$281</c:f>
              <c:strCache>
                <c:ptCount val="1"/>
                <c:pt idx="0">
                  <c:v>КБ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диаграммы!$B$282:$B$285</c:f>
              <c:strCache>
                <c:ptCount val="4"/>
                <c:pt idx="0">
                  <c:v>ВЭ 2017</c:v>
                </c:pt>
                <c:pt idx="1">
                  <c:v>ВЭ 2018</c:v>
                </c:pt>
                <c:pt idx="2">
                  <c:v>ВЭ 2019</c:v>
                </c:pt>
                <c:pt idx="3">
                  <c:v>ВЭ 2020</c:v>
                </c:pt>
              </c:strCache>
            </c:strRef>
          </c:cat>
          <c:val>
            <c:numRef>
              <c:f>диаграммы!$G$282:$G$285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60-4155-B22C-64CAFB432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000843"/>
        <c:axId val="569107966"/>
      </c:barChart>
      <c:catAx>
        <c:axId val="10530008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lvl="0"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9107966"/>
        <c:crosses val="autoZero"/>
        <c:auto val="1"/>
        <c:lblAlgn val="ctr"/>
        <c:lblOffset val="100"/>
        <c:noMultiLvlLbl val="1"/>
      </c:catAx>
      <c:valAx>
        <c:axId val="56910796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B7B7B7"/>
              </a:solidFill>
              <a:prstDash val="solid"/>
              <a:round/>
            </a:ln>
            <a:effectLst/>
          </c:spPr>
        </c:majorGridlines>
        <c:minorGridlines>
          <c:spPr>
            <a:ln w="6350" cap="flat" cmpd="sng" algn="ctr">
              <a:solidFill>
                <a:srgbClr val="CCCCCC">
                  <a:alpha val="0"/>
                </a:srgbClr>
              </a:solidFill>
              <a:prstDash val="solid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476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lvl="0"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30008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0">
            <a:defRPr sz="1000" b="0" i="0" u="none" strike="noStrike" kern="1200" baseline="0">
              <a:solidFill>
                <a:srgbClr val="1A1A1A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диаграммы!$C$286</c:f>
              <c:strCache>
                <c:ptCount val="1"/>
                <c:pt idx="0">
                  <c:v>ИТСС</c:v>
                </c:pt>
              </c:strCache>
            </c:strRef>
          </c:tx>
          <c:spPr>
            <a:solidFill>
              <a:srgbClr val="39608E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диаграммы!$B$287:$B$289</c:f>
              <c:strCache>
                <c:ptCount val="3"/>
                <c:pt idx="0">
                  <c:v>2 год изучения 2017</c:v>
                </c:pt>
                <c:pt idx="1">
                  <c:v>2 год изучения 2018</c:v>
                </c:pt>
                <c:pt idx="2">
                  <c:v>2 год изучения 2019</c:v>
                </c:pt>
              </c:strCache>
            </c:strRef>
          </c:cat>
          <c:val>
            <c:numRef>
              <c:f>диаграммы!$C$287:$C$289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4F7-4ECB-BE19-7E1D1375E33A}"/>
            </c:ext>
          </c:extLst>
        </c:ser>
        <c:ser>
          <c:idx val="1"/>
          <c:order val="1"/>
          <c:tx>
            <c:strRef>
              <c:f>диаграммы!$D$286</c:f>
              <c:strCache>
                <c:ptCount val="1"/>
                <c:pt idx="0">
                  <c:v>ИВТ</c:v>
                </c:pt>
              </c:strCache>
            </c:strRef>
          </c:tx>
          <c:spPr>
            <a:solidFill>
              <a:srgbClr val="4572A7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диаграммы!$B$287:$B$289</c:f>
              <c:strCache>
                <c:ptCount val="3"/>
                <c:pt idx="0">
                  <c:v>2 год изучения 2017</c:v>
                </c:pt>
                <c:pt idx="1">
                  <c:v>2 год изучения 2018</c:v>
                </c:pt>
                <c:pt idx="2">
                  <c:v>2 год изучения 2019</c:v>
                </c:pt>
              </c:strCache>
            </c:strRef>
          </c:cat>
          <c:val>
            <c:numRef>
              <c:f>диаграммы!$D$287:$D$289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14F7-4ECB-BE19-7E1D1375E33A}"/>
            </c:ext>
          </c:extLst>
        </c:ser>
        <c:ser>
          <c:idx val="2"/>
          <c:order val="2"/>
          <c:tx>
            <c:strRef>
              <c:f>диаграммы!$E$286</c:f>
              <c:strCache>
                <c:ptCount val="1"/>
                <c:pt idx="0">
                  <c:v>ИБ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диаграммы!$B$287:$B$289</c:f>
              <c:strCache>
                <c:ptCount val="3"/>
                <c:pt idx="0">
                  <c:v>2 год изучения 2017</c:v>
                </c:pt>
                <c:pt idx="1">
                  <c:v>2 год изучения 2018</c:v>
                </c:pt>
                <c:pt idx="2">
                  <c:v>2 год изучения 2019</c:v>
                </c:pt>
              </c:strCache>
            </c:strRef>
          </c:cat>
          <c:val>
            <c:numRef>
              <c:f>диаграммы!$E$287:$E$289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14F7-4ECB-BE19-7E1D1375E33A}"/>
            </c:ext>
          </c:extLst>
        </c:ser>
        <c:ser>
          <c:idx val="3"/>
          <c:order val="3"/>
          <c:tx>
            <c:strRef>
              <c:f>диаграммы!$F$286</c:f>
              <c:strCache>
                <c:ptCount val="1"/>
                <c:pt idx="0">
                  <c:v>ПМ</c:v>
                </c:pt>
              </c:strCache>
            </c:strRef>
          </c:tx>
          <c:spPr>
            <a:solidFill>
              <a:srgbClr val="93A9CF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диаграммы!$B$287:$B$289</c:f>
              <c:strCache>
                <c:ptCount val="3"/>
                <c:pt idx="0">
                  <c:v>2 год изучения 2017</c:v>
                </c:pt>
                <c:pt idx="1">
                  <c:v>2 год изучения 2018</c:v>
                </c:pt>
                <c:pt idx="2">
                  <c:v>2 год изучения 2019</c:v>
                </c:pt>
              </c:strCache>
            </c:strRef>
          </c:cat>
          <c:val>
            <c:numRef>
              <c:f>диаграммы!$F$287:$F$289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14F7-4ECB-BE19-7E1D1375E33A}"/>
            </c:ext>
          </c:extLst>
        </c:ser>
        <c:ser>
          <c:idx val="4"/>
          <c:order val="4"/>
          <c:tx>
            <c:strRef>
              <c:f>диаграммы!$G$286</c:f>
              <c:strCache>
                <c:ptCount val="1"/>
                <c:pt idx="0">
                  <c:v>КБ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диаграммы!$B$287:$B$289</c:f>
              <c:strCache>
                <c:ptCount val="3"/>
                <c:pt idx="0">
                  <c:v>2 год изучения 2017</c:v>
                </c:pt>
                <c:pt idx="1">
                  <c:v>2 год изучения 2018</c:v>
                </c:pt>
                <c:pt idx="2">
                  <c:v>2 год изучения 2019</c:v>
                </c:pt>
              </c:strCache>
            </c:strRef>
          </c:cat>
          <c:val>
            <c:numRef>
              <c:f>диаграммы!$G$287:$G$289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F7-4ECB-BE19-7E1D1375E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6861781"/>
        <c:axId val="1913524673"/>
      </c:barChart>
      <c:catAx>
        <c:axId val="141686178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lvl="0"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3524673"/>
        <c:crosses val="autoZero"/>
        <c:auto val="1"/>
        <c:lblAlgn val="ctr"/>
        <c:lblOffset val="100"/>
        <c:noMultiLvlLbl val="1"/>
      </c:catAx>
      <c:valAx>
        <c:axId val="1913524673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B7B7B7"/>
              </a:solidFill>
              <a:prstDash val="solid"/>
              <a:round/>
            </a:ln>
            <a:effectLst/>
          </c:spPr>
        </c:majorGridlines>
        <c:minorGridlines>
          <c:spPr>
            <a:ln w="6350" cap="flat" cmpd="sng" algn="ctr">
              <a:solidFill>
                <a:srgbClr val="CCCCCC">
                  <a:alpha val="0"/>
                </a:srgbClr>
              </a:solidFill>
              <a:prstDash val="solid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476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lvl="0"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686178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0">
            <a:defRPr sz="1000" b="0" i="0" u="none" strike="noStrike" kern="1200" baseline="0">
              <a:solidFill>
                <a:srgbClr val="1A1A1A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диаграммы!$C$290</c:f>
              <c:strCache>
                <c:ptCount val="1"/>
                <c:pt idx="0">
                  <c:v>ИТСС</c:v>
                </c:pt>
              </c:strCache>
            </c:strRef>
          </c:tx>
          <c:spPr>
            <a:solidFill>
              <a:srgbClr val="5F4979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диаграммы!$B$291:$B$293</c:f>
              <c:strCache>
                <c:ptCount val="3"/>
                <c:pt idx="0">
                  <c:v>НЭ 2017</c:v>
                </c:pt>
                <c:pt idx="1">
                  <c:v>НЭ 2018</c:v>
                </c:pt>
                <c:pt idx="2">
                  <c:v>НЭ 2019</c:v>
                </c:pt>
              </c:strCache>
            </c:strRef>
          </c:cat>
          <c:val>
            <c:numRef>
              <c:f>диаграммы!$C$291:$C$293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0DF-497F-9F90-6DA2F5AF4136}"/>
            </c:ext>
          </c:extLst>
        </c:ser>
        <c:ser>
          <c:idx val="1"/>
          <c:order val="1"/>
          <c:tx>
            <c:strRef>
              <c:f>диаграммы!$D$290</c:f>
              <c:strCache>
                <c:ptCount val="1"/>
                <c:pt idx="0">
                  <c:v>ИВТ</c:v>
                </c:pt>
              </c:strCache>
            </c:strRef>
          </c:tx>
          <c:spPr>
            <a:solidFill>
              <a:srgbClr val="71588F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диаграммы!$B$291:$B$293</c:f>
              <c:strCache>
                <c:ptCount val="3"/>
                <c:pt idx="0">
                  <c:v>НЭ 2017</c:v>
                </c:pt>
                <c:pt idx="1">
                  <c:v>НЭ 2018</c:v>
                </c:pt>
                <c:pt idx="2">
                  <c:v>НЭ 2019</c:v>
                </c:pt>
              </c:strCache>
            </c:strRef>
          </c:cat>
          <c:val>
            <c:numRef>
              <c:f>диаграммы!$D$291:$D$293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30DF-497F-9F90-6DA2F5AF4136}"/>
            </c:ext>
          </c:extLst>
        </c:ser>
        <c:ser>
          <c:idx val="2"/>
          <c:order val="2"/>
          <c:tx>
            <c:strRef>
              <c:f>диаграммы!$E$290</c:f>
              <c:strCache>
                <c:ptCount val="1"/>
                <c:pt idx="0">
                  <c:v>ИБ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диаграммы!$B$291:$B$293</c:f>
              <c:strCache>
                <c:ptCount val="3"/>
                <c:pt idx="0">
                  <c:v>НЭ 2017</c:v>
                </c:pt>
                <c:pt idx="1">
                  <c:v>НЭ 2018</c:v>
                </c:pt>
                <c:pt idx="2">
                  <c:v>НЭ 2019</c:v>
                </c:pt>
              </c:strCache>
            </c:strRef>
          </c:cat>
          <c:val>
            <c:numRef>
              <c:f>диаграммы!$E$291:$E$293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30DF-497F-9F90-6DA2F5AF4136}"/>
            </c:ext>
          </c:extLst>
        </c:ser>
        <c:ser>
          <c:idx val="3"/>
          <c:order val="3"/>
          <c:tx>
            <c:strRef>
              <c:f>диаграммы!$F$290</c:f>
              <c:strCache>
                <c:ptCount val="1"/>
                <c:pt idx="0">
                  <c:v>ПМ</c:v>
                </c:pt>
              </c:strCache>
            </c:strRef>
          </c:tx>
          <c:spPr>
            <a:solidFill>
              <a:srgbClr val="A99BB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диаграммы!$B$291:$B$293</c:f>
              <c:strCache>
                <c:ptCount val="3"/>
                <c:pt idx="0">
                  <c:v>НЭ 2017</c:v>
                </c:pt>
                <c:pt idx="1">
                  <c:v>НЭ 2018</c:v>
                </c:pt>
                <c:pt idx="2">
                  <c:v>НЭ 2019</c:v>
                </c:pt>
              </c:strCache>
            </c:strRef>
          </c:cat>
          <c:val>
            <c:numRef>
              <c:f>диаграммы!$F$291:$F$293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30DF-497F-9F90-6DA2F5AF4136}"/>
            </c:ext>
          </c:extLst>
        </c:ser>
        <c:ser>
          <c:idx val="4"/>
          <c:order val="4"/>
          <c:tx>
            <c:strRef>
              <c:f>диаграммы!$G$290</c:f>
              <c:strCache>
                <c:ptCount val="1"/>
                <c:pt idx="0">
                  <c:v>КБ</c:v>
                </c:pt>
              </c:strCache>
            </c:strRef>
          </c:tx>
          <c:spPr>
            <a:solidFill>
              <a:schemeClr val="accent4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диаграммы!$B$291:$B$293</c:f>
              <c:strCache>
                <c:ptCount val="3"/>
                <c:pt idx="0">
                  <c:v>НЭ 2017</c:v>
                </c:pt>
                <c:pt idx="1">
                  <c:v>НЭ 2018</c:v>
                </c:pt>
                <c:pt idx="2">
                  <c:v>НЭ 2019</c:v>
                </c:pt>
              </c:strCache>
            </c:strRef>
          </c:cat>
          <c:val>
            <c:numRef>
              <c:f>диаграммы!$G$291:$G$293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DF-497F-9F90-6DA2F5AF4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1575548"/>
        <c:axId val="770123995"/>
      </c:barChart>
      <c:catAx>
        <c:axId val="19215755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lvl="0"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0123995"/>
        <c:crosses val="autoZero"/>
        <c:auto val="1"/>
        <c:lblAlgn val="ctr"/>
        <c:lblOffset val="100"/>
        <c:noMultiLvlLbl val="1"/>
      </c:catAx>
      <c:valAx>
        <c:axId val="770123995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B7B7B7"/>
              </a:solidFill>
              <a:prstDash val="solid"/>
              <a:round/>
            </a:ln>
            <a:effectLst/>
          </c:spPr>
        </c:majorGridlines>
        <c:minorGridlines>
          <c:spPr>
            <a:ln w="6350" cap="flat" cmpd="sng" algn="ctr">
              <a:solidFill>
                <a:srgbClr val="CCCCCC">
                  <a:alpha val="0"/>
                </a:srgbClr>
              </a:solidFill>
              <a:prstDash val="solid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476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lvl="0"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15755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0">
            <a:defRPr sz="1000" b="0" i="0" u="none" strike="noStrike" kern="1200" baseline="0">
              <a:solidFill>
                <a:srgbClr val="1A1A1A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1" i="1" u="none" strike="noStrike" kern="1200" baseline="0" dirty="0" smtClean="0">
                <a:solidFill>
                  <a:srgbClr val="757575"/>
                </a:solidFill>
                <a:latin typeface="Arial"/>
                <a:ea typeface="+mn-ea"/>
                <a:cs typeface="+mn-cs"/>
              </a:rPr>
              <a:t>Численность контингента, чел.</a:t>
            </a:r>
            <a:endParaRPr lang="ru-RU" sz="1400" b="1" i="1" u="none" strike="noStrike" kern="1200" baseline="0" dirty="0">
              <a:solidFill>
                <a:srgbClr val="757575"/>
              </a:solidFill>
              <a:latin typeface="Arial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0751718025099877"/>
          <c:y val="2.1454094319631543E-2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2F5597"/>
            </a:solidFill>
          </c:spPr>
          <c:invertIfNegative val="1"/>
          <c:dLbls>
            <c:dLbl>
              <c:idx val="0"/>
              <c:layout>
                <c:manualLayout>
                  <c:x val="0.11387659359900629"/>
                  <c:y val="0.11118221181914502"/>
                </c:manualLayout>
              </c:layout>
              <c:tx>
                <c:rich>
                  <a:bodyPr/>
                  <a:lstStyle/>
                  <a:p>
                    <a:fld id="{5C93C7A1-7A12-4D7D-93EE-AC66FF9EB0EB}" type="VALUE">
                      <a:rPr lang="en-US" sz="1800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286-4876-A54E-2AFCDB8FA684}"/>
                </c:ext>
              </c:extLst>
            </c:dLbl>
            <c:dLbl>
              <c:idx val="1"/>
              <c:layout>
                <c:manualLayout>
                  <c:x val="0.12894575331594826"/>
                  <c:y val="0.15099780120872705"/>
                </c:manualLayout>
              </c:layout>
              <c:tx>
                <c:rich>
                  <a:bodyPr/>
                  <a:lstStyle/>
                  <a:p>
                    <a:fld id="{FD2EB5B0-4EA9-4F58-9B20-CC90093E6030}" type="VALUE">
                      <a:rPr lang="en-US" sz="1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81454126089537"/>
                      <c:h val="0.132786991588643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86-4876-A54E-2AFCDB8FA6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36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диаграммы!$H$5:$H$6</c:f>
              <c:strCache>
                <c:ptCount val="2"/>
                <c:pt idx="0">
                  <c:v>по состоянию на 01.09.2020</c:v>
                </c:pt>
                <c:pt idx="1">
                  <c:v>по состоянию на 30.06.2021</c:v>
                </c:pt>
              </c:strCache>
            </c:strRef>
          </c:cat>
          <c:val>
            <c:numRef>
              <c:f>диаграммы!$I$5:$I$6</c:f>
              <c:numCache>
                <c:formatCode>General</c:formatCode>
                <c:ptCount val="2"/>
                <c:pt idx="0">
                  <c:v>1939</c:v>
                </c:pt>
                <c:pt idx="1">
                  <c:v>2065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B286-4876-A54E-2AFCDB8FA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7236981"/>
        <c:axId val="1552945933"/>
      </c:barChart>
      <c:catAx>
        <c:axId val="159723698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1552945933"/>
        <c:crosses val="autoZero"/>
        <c:auto val="1"/>
        <c:lblAlgn val="ctr"/>
        <c:lblOffset val="100"/>
        <c:noMultiLvlLbl val="1"/>
      </c:catAx>
      <c:valAx>
        <c:axId val="1552945933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1597236981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HSE Sans Black" panose="02000000000000000000" pitchFamily="50" charset="0"/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1" i="1">
                <a:solidFill>
                  <a:srgbClr val="666666"/>
                </a:solidFill>
                <a:latin typeface="Arial"/>
              </a:defRPr>
            </a:pPr>
            <a:r>
              <a:rPr lang="ru-RU" sz="1400" dirty="0"/>
              <a:t>Принято на 1 курс в </a:t>
            </a:r>
            <a:r>
              <a:rPr lang="ru-RU" sz="1400" dirty="0" smtClean="0"/>
              <a:t>2021, </a:t>
            </a:r>
            <a:r>
              <a:rPr lang="ru-RU" sz="1400" dirty="0"/>
              <a:t>чел.</a:t>
            </a:r>
          </a:p>
        </c:rich>
      </c:tx>
      <c:layout/>
      <c:overlay val="0"/>
      <c:spPr>
        <a:ln w="9525">
          <a:solidFill>
            <a:srgbClr val="CCCCCC"/>
          </a:solidFill>
        </a:ln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8FAADC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8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диаграммы!$B$26:$B$28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диаграммы!$C$26:$C$28</c:f>
              <c:numCache>
                <c:formatCode>General</c:formatCode>
                <c:ptCount val="3"/>
                <c:pt idx="0">
                  <c:v>579</c:v>
                </c:pt>
                <c:pt idx="1">
                  <c:v>96</c:v>
                </c:pt>
                <c:pt idx="2">
                  <c:v>196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A732-42EA-8823-E603746C5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393511"/>
        <c:axId val="234326845"/>
      </c:barChart>
      <c:catAx>
        <c:axId val="125239351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234326845"/>
        <c:crosses val="autoZero"/>
        <c:auto val="1"/>
        <c:lblAlgn val="ctr"/>
        <c:lblOffset val="100"/>
        <c:noMultiLvlLbl val="1"/>
      </c:catAx>
      <c:valAx>
        <c:axId val="234326845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1252393511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HSE Sans Black" panose="02000000000000000000" pitchFamily="50" charset="0"/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 dirty="0">
                <a:latin typeface="HSE Sans" panose="02000000000000000000" pitchFamily="50" charset="-52"/>
              </a:rPr>
              <a:t>Студенты, отклонившиеся</a:t>
            </a:r>
            <a:r>
              <a:rPr lang="ru-RU" baseline="0" dirty="0">
                <a:latin typeface="HSE Sans" panose="02000000000000000000" pitchFamily="50" charset="-52"/>
              </a:rPr>
              <a:t> от типовой траектории, % от общего числа студентов ОП</a:t>
            </a:r>
            <a:endParaRPr lang="ru-RU" dirty="0">
              <a:latin typeface="HSE Sans" panose="020000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диаграммы!$B$93</c:f>
              <c:strCache>
                <c:ptCount val="1"/>
                <c:pt idx="0">
                  <c:v>30.06.2021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диаграммы!$C$91:$G$92</c:f>
              <c:strCache>
                <c:ptCount val="5"/>
                <c:pt idx="0">
                  <c:v>ИТСС</c:v>
                </c:pt>
                <c:pt idx="1">
                  <c:v>ИБ</c:v>
                </c:pt>
                <c:pt idx="2">
                  <c:v>ИВТ</c:v>
                </c:pt>
                <c:pt idx="3">
                  <c:v>ПМ</c:v>
                </c:pt>
                <c:pt idx="4">
                  <c:v>КБ</c:v>
                </c:pt>
              </c:strCache>
            </c:strRef>
          </c:cat>
          <c:val>
            <c:numRef>
              <c:f>диаграммы!$C$93:$G$93</c:f>
              <c:numCache>
                <c:formatCode>0</c:formatCode>
                <c:ptCount val="5"/>
                <c:pt idx="0">
                  <c:v>12</c:v>
                </c:pt>
                <c:pt idx="1">
                  <c:v>19</c:v>
                </c:pt>
                <c:pt idx="2">
                  <c:v>19</c:v>
                </c:pt>
                <c:pt idx="3">
                  <c:v>24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D9-4F5F-932F-30CD1A591ECF}"/>
            </c:ext>
          </c:extLst>
        </c:ser>
        <c:ser>
          <c:idx val="1"/>
          <c:order val="1"/>
          <c:tx>
            <c:strRef>
              <c:f>диаграммы!$B$94</c:f>
              <c:strCache>
                <c:ptCount val="1"/>
                <c:pt idx="0">
                  <c:v>справочно 30.06.2019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диаграммы!$C$91:$G$92</c:f>
              <c:strCache>
                <c:ptCount val="5"/>
                <c:pt idx="0">
                  <c:v>ИТСС</c:v>
                </c:pt>
                <c:pt idx="1">
                  <c:v>ИБ</c:v>
                </c:pt>
                <c:pt idx="2">
                  <c:v>ИВТ</c:v>
                </c:pt>
                <c:pt idx="3">
                  <c:v>ПМ</c:v>
                </c:pt>
                <c:pt idx="4">
                  <c:v>КБ</c:v>
                </c:pt>
              </c:strCache>
            </c:strRef>
          </c:cat>
          <c:val>
            <c:numRef>
              <c:f>диаграммы!$C$94:$G$94</c:f>
              <c:numCache>
                <c:formatCode>General</c:formatCode>
                <c:ptCount val="5"/>
                <c:pt idx="0">
                  <c:v>20</c:v>
                </c:pt>
                <c:pt idx="2">
                  <c:v>20</c:v>
                </c:pt>
                <c:pt idx="3">
                  <c:v>8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D9-4F5F-932F-30CD1A591ECF}"/>
            </c:ext>
          </c:extLst>
        </c:ser>
        <c:ser>
          <c:idx val="2"/>
          <c:order val="2"/>
          <c:tx>
            <c:strRef>
              <c:f>диаграммы!$B$95</c:f>
              <c:strCache>
                <c:ptCount val="1"/>
                <c:pt idx="0">
                  <c:v>справочно 30.06.2017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диаграммы!$C$91:$G$92</c:f>
              <c:strCache>
                <c:ptCount val="5"/>
                <c:pt idx="0">
                  <c:v>ИТСС</c:v>
                </c:pt>
                <c:pt idx="1">
                  <c:v>ИБ</c:v>
                </c:pt>
                <c:pt idx="2">
                  <c:v>ИВТ</c:v>
                </c:pt>
                <c:pt idx="3">
                  <c:v>ПМ</c:v>
                </c:pt>
                <c:pt idx="4">
                  <c:v>КБ</c:v>
                </c:pt>
              </c:strCache>
            </c:strRef>
          </c:cat>
          <c:val>
            <c:numRef>
              <c:f>диаграммы!$C$95:$G$95</c:f>
              <c:numCache>
                <c:formatCode>General</c:formatCode>
                <c:ptCount val="5"/>
                <c:pt idx="0">
                  <c:v>15</c:v>
                </c:pt>
                <c:pt idx="2">
                  <c:v>19</c:v>
                </c:pt>
                <c:pt idx="3">
                  <c:v>24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D9-4F5F-932F-30CD1A591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4294960"/>
        <c:axId val="1754297040"/>
      </c:barChart>
      <c:catAx>
        <c:axId val="175429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1754297040"/>
        <c:crosses val="autoZero"/>
        <c:auto val="1"/>
        <c:lblAlgn val="ctr"/>
        <c:lblOffset val="100"/>
        <c:noMultiLvlLbl val="0"/>
      </c:catAx>
      <c:valAx>
        <c:axId val="175429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429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</a:t>
            </a:r>
            <a:r>
              <a:rPr lang="ru-RU" baseline="0"/>
              <a:t> и</a:t>
            </a:r>
            <a:r>
              <a:rPr lang="ru-RU"/>
              <a:t>тогов пересдач по 1 и 2 полугодию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диаграммы!$C$101</c:f>
              <c:strCache>
                <c:ptCount val="1"/>
                <c:pt idx="0">
                  <c:v>1-2 модуль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диаграммы!$B$104:$B$106</c:f>
              <c:strCache>
                <c:ptCount val="3"/>
                <c:pt idx="0">
                  <c:v>всего допущено к пересдачам 
(15% / 19%)</c:v>
                </c:pt>
                <c:pt idx="1">
                  <c:v>предоставлен ИУП  
(14% / 12%)</c:v>
                </c:pt>
                <c:pt idx="2">
                  <c:v>отчислены после пересдач 
(14% / 17%)</c:v>
                </c:pt>
              </c:strCache>
            </c:strRef>
          </c:cat>
          <c:val>
            <c:numRef>
              <c:f>диаграммы!$C$104:$C$106</c:f>
              <c:numCache>
                <c:formatCode>General</c:formatCode>
                <c:ptCount val="3"/>
                <c:pt idx="0">
                  <c:v>275</c:v>
                </c:pt>
                <c:pt idx="1">
                  <c:v>39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B-4357-B6E1-D780C3AE5A0F}"/>
            </c:ext>
          </c:extLst>
        </c:ser>
        <c:ser>
          <c:idx val="1"/>
          <c:order val="1"/>
          <c:tx>
            <c:strRef>
              <c:f>диаграммы!$D$101</c:f>
              <c:strCache>
                <c:ptCount val="1"/>
                <c:pt idx="0">
                  <c:v>3-4 модуль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диаграммы!$B$104:$B$106</c:f>
              <c:strCache>
                <c:ptCount val="3"/>
                <c:pt idx="0">
                  <c:v>всего допущено к пересдачам 
(15% / 19%)</c:v>
                </c:pt>
                <c:pt idx="1">
                  <c:v>предоставлен ИУП  
(14% / 12%)</c:v>
                </c:pt>
                <c:pt idx="2">
                  <c:v>отчислены после пересдач 
(14% / 17%)</c:v>
                </c:pt>
              </c:strCache>
            </c:strRef>
          </c:cat>
          <c:val>
            <c:numRef>
              <c:f>диаграммы!$D$104:$D$106</c:f>
              <c:numCache>
                <c:formatCode>General</c:formatCode>
                <c:ptCount val="3"/>
                <c:pt idx="0">
                  <c:v>338</c:v>
                </c:pt>
                <c:pt idx="1">
                  <c:v>41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B-4357-B6E1-D780C3AE5A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4184672"/>
        <c:axId val="2014182176"/>
      </c:barChart>
      <c:catAx>
        <c:axId val="201418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4182176"/>
        <c:crosses val="autoZero"/>
        <c:auto val="1"/>
        <c:lblAlgn val="ctr"/>
        <c:lblOffset val="100"/>
        <c:noMultiLvlLbl val="0"/>
      </c:catAx>
      <c:valAx>
        <c:axId val="201418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418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диаграммы!$B$117</c:f>
              <c:strCache>
                <c:ptCount val="1"/>
                <c:pt idx="0">
                  <c:v>1 курс</c:v>
                </c:pt>
              </c:strCache>
            </c:strRef>
          </c:tx>
          <c:spPr>
            <a:solidFill>
              <a:srgbClr val="4F81BD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диаграммы!$C$116:$H$116</c:f>
              <c:strCache>
                <c:ptCount val="6"/>
                <c:pt idx="0">
                  <c:v> Инфокоммуникационные технологии и системы связи</c:v>
                </c:pt>
                <c:pt idx="1">
                  <c:v>Информационная безопасность</c:v>
                </c:pt>
                <c:pt idx="2">
                  <c:v>Информатика и вычислительная техника</c:v>
                </c:pt>
                <c:pt idx="3">
                  <c:v>Прикладная математика</c:v>
                </c:pt>
                <c:pt idx="4">
                  <c:v> Компьютерная безопасность</c:v>
                </c:pt>
                <c:pt idx="5">
                  <c:v>ОП магистратуры</c:v>
                </c:pt>
              </c:strCache>
            </c:strRef>
          </c:cat>
          <c:val>
            <c:numRef>
              <c:f>диаграммы!$C$117:$H$117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19</c:v>
                </c:pt>
                <c:pt idx="3">
                  <c:v>22</c:v>
                </c:pt>
                <c:pt idx="4">
                  <c:v>28</c:v>
                </c:pt>
                <c:pt idx="5">
                  <c:v>45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D624-45DA-89EA-638376A41925}"/>
            </c:ext>
          </c:extLst>
        </c:ser>
        <c:ser>
          <c:idx val="1"/>
          <c:order val="1"/>
          <c:tx>
            <c:strRef>
              <c:f>диаграммы!$B$118</c:f>
              <c:strCache>
                <c:ptCount val="1"/>
                <c:pt idx="0">
                  <c:v>2 курс</c:v>
                </c:pt>
              </c:strCache>
            </c:strRef>
          </c:tx>
          <c:spPr>
            <a:solidFill>
              <a:srgbClr val="C0504D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диаграммы!$C$116:$H$116</c:f>
              <c:strCache>
                <c:ptCount val="6"/>
                <c:pt idx="0">
                  <c:v> Инфокоммуникационные технологии и системы связи</c:v>
                </c:pt>
                <c:pt idx="1">
                  <c:v>Информационная безопасность</c:v>
                </c:pt>
                <c:pt idx="2">
                  <c:v>Информатика и вычислительная техника</c:v>
                </c:pt>
                <c:pt idx="3">
                  <c:v>Прикладная математика</c:v>
                </c:pt>
                <c:pt idx="4">
                  <c:v> Компьютерная безопасность</c:v>
                </c:pt>
                <c:pt idx="5">
                  <c:v>ОП магистратуры</c:v>
                </c:pt>
              </c:strCache>
            </c:strRef>
          </c:cat>
          <c:val>
            <c:numRef>
              <c:f>диаграммы!$C$118:$H$118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7</c:v>
                </c:pt>
                <c:pt idx="3">
                  <c:v>17</c:v>
                </c:pt>
                <c:pt idx="4">
                  <c:v>16</c:v>
                </c:pt>
                <c:pt idx="5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D624-45DA-89EA-638376A41925}"/>
            </c:ext>
          </c:extLst>
        </c:ser>
        <c:ser>
          <c:idx val="2"/>
          <c:order val="2"/>
          <c:tx>
            <c:strRef>
              <c:f>диаграммы!$B$119</c:f>
              <c:strCache>
                <c:ptCount val="1"/>
                <c:pt idx="0">
                  <c:v>3 курс</c:v>
                </c:pt>
              </c:strCache>
            </c:strRef>
          </c:tx>
          <c:spPr>
            <a:solidFill>
              <a:srgbClr val="9BBB59"/>
            </a:solidFill>
          </c:spPr>
          <c:invertIfNegative val="1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24-45DA-89EA-638376A4192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24-45DA-89EA-638376A419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диаграммы!$C$116:$H$116</c:f>
              <c:strCache>
                <c:ptCount val="6"/>
                <c:pt idx="0">
                  <c:v> Инфокоммуникационные технологии и системы связи</c:v>
                </c:pt>
                <c:pt idx="1">
                  <c:v>Информационная безопасность</c:v>
                </c:pt>
                <c:pt idx="2">
                  <c:v>Информатика и вычислительная техника</c:v>
                </c:pt>
                <c:pt idx="3">
                  <c:v>Прикладная математика</c:v>
                </c:pt>
                <c:pt idx="4">
                  <c:v> Компьютерная безопасность</c:v>
                </c:pt>
                <c:pt idx="5">
                  <c:v>ОП магистратуры</c:v>
                </c:pt>
              </c:strCache>
            </c:strRef>
          </c:cat>
          <c:val>
            <c:numRef>
              <c:f>диаграммы!$C$119:$H$119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8</c:v>
                </c:pt>
                <c:pt idx="3">
                  <c:v>4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D624-45DA-89EA-638376A41925}"/>
            </c:ext>
          </c:extLst>
        </c:ser>
        <c:ser>
          <c:idx val="3"/>
          <c:order val="3"/>
          <c:tx>
            <c:strRef>
              <c:f>диаграммы!$B$120</c:f>
              <c:strCache>
                <c:ptCount val="1"/>
                <c:pt idx="0">
                  <c:v>4 курс</c:v>
                </c:pt>
              </c:strCache>
            </c:strRef>
          </c:tx>
          <c:spPr>
            <a:solidFill>
              <a:srgbClr val="8064A2"/>
            </a:solidFill>
          </c:spPr>
          <c:invertIfNegative val="1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24-45DA-89EA-638376A4192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24-45DA-89EA-638376A419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диаграммы!$C$116:$H$116</c:f>
              <c:strCache>
                <c:ptCount val="6"/>
                <c:pt idx="0">
                  <c:v> Инфокоммуникационные технологии и системы связи</c:v>
                </c:pt>
                <c:pt idx="1">
                  <c:v>Информационная безопасность</c:v>
                </c:pt>
                <c:pt idx="2">
                  <c:v>Информатика и вычислительная техника</c:v>
                </c:pt>
                <c:pt idx="3">
                  <c:v>Прикладная математика</c:v>
                </c:pt>
                <c:pt idx="4">
                  <c:v> Компьютерная безопасность</c:v>
                </c:pt>
                <c:pt idx="5">
                  <c:v>ОП магистратуры</c:v>
                </c:pt>
              </c:strCache>
            </c:strRef>
          </c:cat>
          <c:val>
            <c:numRef>
              <c:f>диаграммы!$C$120:$H$120</c:f>
              <c:numCache>
                <c:formatCode>General</c:formatCode>
                <c:ptCount val="6"/>
                <c:pt idx="0">
                  <c:v>4</c:v>
                </c:pt>
                <c:pt idx="1">
                  <c:v>0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D624-45DA-89EA-638376A41925}"/>
            </c:ext>
          </c:extLst>
        </c:ser>
        <c:ser>
          <c:idx val="4"/>
          <c:order val="4"/>
          <c:tx>
            <c:strRef>
              <c:f>диаграммы!$B$121</c:f>
              <c:strCache>
                <c:ptCount val="1"/>
                <c:pt idx="0">
                  <c:v>5 курс</c:v>
                </c:pt>
              </c:strCache>
            </c:strRef>
          </c:tx>
          <c:spPr>
            <a:solidFill>
              <a:srgbClr val="4BACC6"/>
            </a:solidFill>
          </c:spPr>
          <c:invertIfNegative val="1"/>
          <c:cat>
            <c:strRef>
              <c:f>диаграммы!$C$116:$H$116</c:f>
              <c:strCache>
                <c:ptCount val="6"/>
                <c:pt idx="0">
                  <c:v> Инфокоммуникационные технологии и системы связи</c:v>
                </c:pt>
                <c:pt idx="1">
                  <c:v>Информационная безопасность</c:v>
                </c:pt>
                <c:pt idx="2">
                  <c:v>Информатика и вычислительная техника</c:v>
                </c:pt>
                <c:pt idx="3">
                  <c:v>Прикладная математика</c:v>
                </c:pt>
                <c:pt idx="4">
                  <c:v> Компьютерная безопасность</c:v>
                </c:pt>
                <c:pt idx="5">
                  <c:v>ОП магистратуры</c:v>
                </c:pt>
              </c:strCache>
            </c:strRef>
          </c:cat>
          <c:val>
            <c:numRef>
              <c:f>диаграммы!$C$121:$H$121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D624-45DA-89EA-638376A41925}"/>
            </c:ext>
          </c:extLst>
        </c:ser>
        <c:ser>
          <c:idx val="5"/>
          <c:order val="5"/>
          <c:tx>
            <c:strRef>
              <c:f>диаграммы!$B$122</c:f>
              <c:strCache>
                <c:ptCount val="1"/>
                <c:pt idx="0">
                  <c:v>6 курс</c:v>
                </c:pt>
              </c:strCache>
            </c:strRef>
          </c:tx>
          <c:spPr>
            <a:solidFill>
              <a:srgbClr val="F79646"/>
            </a:solidFill>
          </c:spPr>
          <c:invertIfNegative val="1"/>
          <c:cat>
            <c:strRef>
              <c:f>диаграммы!$C$116:$H$116</c:f>
              <c:strCache>
                <c:ptCount val="6"/>
                <c:pt idx="0">
                  <c:v> Инфокоммуникационные технологии и системы связи</c:v>
                </c:pt>
                <c:pt idx="1">
                  <c:v>Информационная безопасность</c:v>
                </c:pt>
                <c:pt idx="2">
                  <c:v>Информатика и вычислительная техника</c:v>
                </c:pt>
                <c:pt idx="3">
                  <c:v>Прикладная математика</c:v>
                </c:pt>
                <c:pt idx="4">
                  <c:v> Компьютерная безопасность</c:v>
                </c:pt>
                <c:pt idx="5">
                  <c:v>ОП магистратуры</c:v>
                </c:pt>
              </c:strCache>
            </c:strRef>
          </c:cat>
          <c:val>
            <c:numRef>
              <c:f>диаграммы!$C$122:$H$122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D624-45DA-89EA-638376A41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2"/>
        <c:overlap val="-37"/>
        <c:axId val="529329182"/>
        <c:axId val="1837781494"/>
      </c:barChart>
      <c:catAx>
        <c:axId val="529329182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crossAx val="1837781494"/>
        <c:crosses val="autoZero"/>
        <c:auto val="1"/>
        <c:lblAlgn val="ctr"/>
        <c:lblOffset val="100"/>
        <c:noMultiLvlLbl val="1"/>
      </c:catAx>
      <c:valAx>
        <c:axId val="1837781494"/>
        <c:scaling>
          <c:orientation val="minMax"/>
        </c:scaling>
        <c:delete val="0"/>
        <c:axPos val="b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crossAx val="529329182"/>
        <c:crosses val="max"/>
        <c:crossBetween val="between"/>
      </c:valAx>
    </c:plotArea>
    <c:legend>
      <c:legendPos val="t"/>
      <c:layout/>
      <c:overlay val="0"/>
    </c:legend>
    <c:plotVisOnly val="1"/>
    <c:dispBlanksAs val="zero"/>
    <c:showDLblsOverMax val="1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диаграммы!$D$156</c:f>
              <c:strCache>
                <c:ptCount val="1"/>
                <c:pt idx="0">
                  <c:v>2017/2018 уч.г.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2B-45C6-BE8F-0623E2256BBC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2B-45C6-BE8F-0623E2256BBC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2B-45C6-BE8F-0623E2256BBC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2B-45C6-BE8F-0623E2256B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диаграммы!$B$157:$B$160</c:f>
              <c:strCache>
                <c:ptCount val="4"/>
                <c:pt idx="0">
                  <c:v>по собственному желанию</c:v>
                </c:pt>
                <c:pt idx="1">
                  <c:v>перевод в другой вуз</c:v>
                </c:pt>
                <c:pt idx="2">
                  <c:v>отчислены за академическую неуспеваемость</c:v>
                </c:pt>
                <c:pt idx="3">
                  <c:v>отчислены по другим основаниям</c:v>
                </c:pt>
              </c:strCache>
            </c:strRef>
          </c:cat>
          <c:val>
            <c:numRef>
              <c:f>диаграммы!$D$157:$D$160</c:f>
              <c:numCache>
                <c:formatCode>0.00%</c:formatCode>
                <c:ptCount val="4"/>
                <c:pt idx="0">
                  <c:v>0.21390374331550802</c:v>
                </c:pt>
                <c:pt idx="1">
                  <c:v>0.12834224598930483</c:v>
                </c:pt>
                <c:pt idx="2">
                  <c:v>0.61497326203208558</c:v>
                </c:pt>
                <c:pt idx="3">
                  <c:v>4.2780748663101602E-2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2B-45C6-BE8F-0623E2256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50" charset="-52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диаграммы!$F$156</c:f>
              <c:strCache>
                <c:ptCount val="1"/>
                <c:pt idx="0">
                  <c:v>2018/2019 уч.г.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A4-4CA7-A78F-47C02E517A09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A4-4CA7-A78F-47C02E517A09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A4-4CA7-A78F-47C02E517A09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A4-4CA7-A78F-47C02E517A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диаграммы!$B$157:$B$160</c:f>
              <c:strCache>
                <c:ptCount val="4"/>
                <c:pt idx="0">
                  <c:v>по собственному желанию</c:v>
                </c:pt>
                <c:pt idx="1">
                  <c:v>перевод в другой вуз</c:v>
                </c:pt>
                <c:pt idx="2">
                  <c:v>отчислены за академическую неуспеваемость</c:v>
                </c:pt>
                <c:pt idx="3">
                  <c:v>отчислены по другим основаниям</c:v>
                </c:pt>
              </c:strCache>
            </c:strRef>
          </c:cat>
          <c:val>
            <c:numRef>
              <c:f>диаграммы!$F$157:$F$160</c:f>
              <c:numCache>
                <c:formatCode>0.00%</c:formatCode>
                <c:ptCount val="4"/>
                <c:pt idx="0">
                  <c:v>0.30805687203791471</c:v>
                </c:pt>
                <c:pt idx="1">
                  <c:v>0.10900473933649289</c:v>
                </c:pt>
                <c:pt idx="2">
                  <c:v>0.55924170616113744</c:v>
                </c:pt>
                <c:pt idx="3">
                  <c:v>2.3696682464454975E-2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A4-4CA7-A78F-47C02E517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50" charset="-52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/>
              <a:t>2019/2020 уч.г.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диаграммы!$H$156</c:f>
              <c:strCache>
                <c:ptCount val="1"/>
                <c:pt idx="0">
                  <c:v>2019/2020 уч.г.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B5-4267-B030-02843E378913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B5-4267-B030-02843E378913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B5-4267-B030-02843E378913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B5-4267-B030-02843E3789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диаграммы!$B$157:$B$160</c:f>
              <c:strCache>
                <c:ptCount val="4"/>
                <c:pt idx="0">
                  <c:v>по собственному желанию</c:v>
                </c:pt>
                <c:pt idx="1">
                  <c:v>перевод в другой вуз</c:v>
                </c:pt>
                <c:pt idx="2">
                  <c:v>отчислены за академическую неуспеваемость</c:v>
                </c:pt>
                <c:pt idx="3">
                  <c:v>отчислены по другим основаниям</c:v>
                </c:pt>
              </c:strCache>
            </c:strRef>
          </c:cat>
          <c:val>
            <c:numRef>
              <c:f>диаграммы!$H$157:$H$160</c:f>
              <c:numCache>
                <c:formatCode>0.00%</c:formatCode>
                <c:ptCount val="4"/>
                <c:pt idx="0">
                  <c:v>0.24882629107981222</c:v>
                </c:pt>
                <c:pt idx="1">
                  <c:v>0.11737089201877934</c:v>
                </c:pt>
                <c:pt idx="2">
                  <c:v>0.57746478873239437</c:v>
                </c:pt>
                <c:pt idx="3">
                  <c:v>5.6338028169014086E-2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B5-4267-B030-02843E378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50" charset="-52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01/21/2022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3761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57602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2484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18813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03662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7982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07467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27399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98865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5663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5154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7421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2135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0751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924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071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11253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06628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391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61F1-CCD4-F743-B10E-178ED077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EDE89-36E4-5146-825B-076388FF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8E4A-25BD-604C-9B38-4ACD6517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01/21/2022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7B86-0F08-2840-85D5-C483395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260-A9CF-D746-A2C9-B7B2A67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E495-D504-F346-A94A-D51B6CE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111-234C-C145-9875-0E0C3CD0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D016-8DD3-0047-B14D-85A2C396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CC3DB-C3DE-4D44-9AFF-8C71BD64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01/21/2022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6C27-0258-3740-A3D9-8B0F531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396C4-EAA3-6846-BD86-F407AAD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710D-64E8-AF47-9ACE-AA693230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A857B-C736-BC49-96B9-11236CBF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A8151-6BD1-C44D-A4CD-B8481000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5DCFE-701A-494E-8E9F-EDB3A9B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01/21/2022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A2C2F-D6DE-E84E-AF3E-5F2C9264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EDD7-6970-7445-B68E-45DB5B3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E4EF-76E8-A240-A340-7AF8FAAD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D68C-E5FD-F14F-BED7-320365B2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C619-0627-A14E-AB72-62D21CED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01/21/2022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BB4B-2B1C-9441-AE10-C173A0C5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E8674-8410-9749-89B8-FB2C52C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6979E-41E4-B446-9A63-8A5F0184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C81E-D816-8745-B579-C354B0A7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6402-A383-FC4F-9C15-55B4AD6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01/21/2022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8FA8-32C6-A944-B365-3B00B955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8FB82-B064-784E-9DE5-3EAEBB6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BE8A-E970-D843-B600-BB5C69F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115A3-91B3-5C46-8AFD-061D92CF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01/21/2022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680AD-2F86-1042-A669-91E344B6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B14F5-6B58-CE4A-9D0C-B3CE5AD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7B7DD-A296-EA4F-927F-48E26488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01/21/2022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C8E4F-31F2-FA48-82AA-D2AF64A0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7B556-1B38-1149-BAA7-BBF81B10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0CFE0-EB00-0D41-B3AF-6DB667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DBD3-0AE1-B943-9E8F-EA0707D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A5FD-D9BD-9145-A983-9B8EEB2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46789-0C7B-8C4D-A8AF-E98FD671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01/21/2022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BAEB-4342-6C44-AD62-D28C1E8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1AD2-5478-3540-BDCD-279CA482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B40B-577C-BB4C-8731-318B1ADF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E88CC-6BFB-8540-B2CE-ECEC7431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0A9-A725-7A49-8771-39A4D4A3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01/21/2022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182B-BB2E-8D47-A1CA-8AF713E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01863-B637-734A-AA8E-4CC974C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9685-1E52-4148-93FE-D0ECA5AD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6902-1A05-B844-8326-FB58F04FB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17D0D-7B87-9446-8774-B89AA81D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711E-B9D5-B943-A84C-65753559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01/21/2022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B734-E70A-4941-B187-15B0FA6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66B1-FB04-7C4E-8530-936F5FD4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0E50-85A7-A948-93E1-19FF332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E11A-8133-2643-A2CF-400F2539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D6BE-E8DC-6142-A354-5223E690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8A250-0E87-D447-B305-C290934AC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F8CF8-96A2-914B-A0E5-694887D5C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33A1-C2EE-524A-A493-3CD18117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01/21/2022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D26B1-6A4E-1240-B190-FF152B4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E7225-DF46-6948-AD6A-5AD158F1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0208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7D5B-0D09-9442-B524-E76060B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ED4A1-8BAC-3C4D-BB35-67A85DAF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01/21/2022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D416E-5801-5641-A9EE-CD418303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4EA03-B7EF-3E41-9B82-A8917CA8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B4F88-4AE1-8148-A344-D0AD2827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01/21/2022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8644E-DA93-054C-BEBC-32F60015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F7DF4-3EE1-FF4A-A0DE-E2E5084F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01/21/2022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5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miem.hse.ru/curriculum_department?__t=6751630&amp;_r=2212901642786648.39351&amp;__r=OK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5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C559A3-9DA8-BC47-8E6F-3FBAB024D04A}"/>
              </a:ext>
            </a:extLst>
          </p:cNvPr>
          <p:cNvSpPr txBox="1"/>
          <p:nvPr/>
        </p:nvSpPr>
        <p:spPr>
          <a:xfrm>
            <a:off x="2083947" y="1113034"/>
            <a:ext cx="3543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HSE Sans" panose="02000000000000000000" pitchFamily="2" charset="0"/>
              </a:rPr>
              <a:t>Московский институт электроники и математики </a:t>
            </a:r>
            <a:r>
              <a:rPr lang="ru-RU" sz="1600" dirty="0" err="1" smtClean="0">
                <a:latin typeface="HSE Sans" panose="02000000000000000000" pitchFamily="2" charset="0"/>
              </a:rPr>
              <a:t>им.А.Н.Тихонова</a:t>
            </a:r>
            <a:endParaRPr lang="ru-RU" sz="1600" dirty="0">
              <a:latin typeface="HSE Sans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B76545-6C8B-F946-9634-A413147AEE89}"/>
              </a:ext>
            </a:extLst>
          </p:cNvPr>
          <p:cNvSpPr txBox="1"/>
          <p:nvPr/>
        </p:nvSpPr>
        <p:spPr>
          <a:xfrm>
            <a:off x="6148781" y="1113034"/>
            <a:ext cx="234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0795D0-177E-C14A-8687-B5C8733160E7}"/>
              </a:ext>
            </a:extLst>
          </p:cNvPr>
          <p:cNvSpPr txBox="1"/>
          <p:nvPr/>
        </p:nvSpPr>
        <p:spPr>
          <a:xfrm>
            <a:off x="914626" y="2451106"/>
            <a:ext cx="10132991" cy="141577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43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457941-DFD6-9241-8BB6-CA0A3EDA88BB}"/>
              </a:ext>
            </a:extLst>
          </p:cNvPr>
          <p:cNvCxnSpPr>
            <a:cxnSpLocks/>
          </p:cNvCxnSpPr>
          <p:nvPr/>
        </p:nvCxnSpPr>
        <p:spPr>
          <a:xfrm>
            <a:off x="6090212" y="962173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235920-EBA7-1044-AF40-A268EBD25FF0}"/>
              </a:ext>
            </a:extLst>
          </p:cNvPr>
          <p:cNvCxnSpPr>
            <a:cxnSpLocks/>
          </p:cNvCxnSpPr>
          <p:nvPr/>
        </p:nvCxnSpPr>
        <p:spPr>
          <a:xfrm>
            <a:off x="8642581" y="962173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C1FF17-DEC7-734B-9602-4B51F245705F}"/>
              </a:ext>
            </a:extLst>
          </p:cNvPr>
          <p:cNvCxnSpPr>
            <a:cxnSpLocks/>
          </p:cNvCxnSpPr>
          <p:nvPr/>
        </p:nvCxnSpPr>
        <p:spPr>
          <a:xfrm>
            <a:off x="11179047" y="962173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3541BE7-2DE2-6447-9069-9E74408E6EED}"/>
              </a:ext>
            </a:extLst>
          </p:cNvPr>
          <p:cNvSpPr txBox="1"/>
          <p:nvPr/>
        </p:nvSpPr>
        <p:spPr>
          <a:xfrm>
            <a:off x="8797386" y="1113034"/>
            <a:ext cx="2079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HSE Sans" panose="02000000000000000000" pitchFamily="2" charset="0"/>
              </a:rPr>
              <a:t>Москва, 2022</a:t>
            </a:r>
          </a:p>
          <a:p>
            <a:r>
              <a:rPr lang="ru-RU" sz="1200" dirty="0" smtClean="0">
                <a:latin typeface="HSE Sans" panose="02000000000000000000" pitchFamily="2" charset="0"/>
              </a:rPr>
              <a:t>18.01.2022</a:t>
            </a:r>
            <a:endParaRPr lang="ru-RU" sz="12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10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Участие студентов в программах международной академической мобильности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602654"/>
              </p:ext>
            </p:extLst>
          </p:nvPr>
        </p:nvGraphicFramePr>
        <p:xfrm>
          <a:off x="3016250" y="2358045"/>
          <a:ext cx="6159500" cy="2622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0631">
                  <a:extLst>
                    <a:ext uri="{9D8B030D-6E8A-4147-A177-3AD203B41FA5}">
                      <a16:colId xmlns:a16="http://schemas.microsoft.com/office/drawing/2014/main" val="1367029825"/>
                    </a:ext>
                  </a:extLst>
                </a:gridCol>
                <a:gridCol w="1284551">
                  <a:extLst>
                    <a:ext uri="{9D8B030D-6E8A-4147-A177-3AD203B41FA5}">
                      <a16:colId xmlns:a16="http://schemas.microsoft.com/office/drawing/2014/main" val="4294875321"/>
                    </a:ext>
                  </a:extLst>
                </a:gridCol>
                <a:gridCol w="3644318">
                  <a:extLst>
                    <a:ext uri="{9D8B030D-6E8A-4147-A177-3AD203B41FA5}">
                      <a16:colId xmlns:a16="http://schemas.microsoft.com/office/drawing/2014/main" val="1996317092"/>
                    </a:ext>
                  </a:extLst>
                </a:gridCol>
              </a:tblGrid>
              <a:tr h="455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всего, чел.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в т.ч. по соглашениям МИЭМ НИУ ВШЭ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3755318"/>
                  </a:ext>
                </a:extLst>
              </a:tr>
              <a:tr h="455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2016/2017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6596918"/>
                  </a:ext>
                </a:extLst>
              </a:tr>
              <a:tr h="455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2017/2018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7809158"/>
                  </a:ext>
                </a:extLst>
              </a:tr>
              <a:tr h="455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2018/2019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20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225656"/>
                  </a:ext>
                </a:extLst>
              </a:tr>
              <a:tr h="455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2019/2020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4182873"/>
                  </a:ext>
                </a:extLst>
              </a:tr>
              <a:tr h="312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2020/2021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896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4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11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501014" y="1351115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Динамика контингента иностранных студентов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466603"/>
              </p:ext>
            </p:extLst>
          </p:nvPr>
        </p:nvGraphicFramePr>
        <p:xfrm>
          <a:off x="411480" y="1966668"/>
          <a:ext cx="11377173" cy="417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45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12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501014" y="1351115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Динамика контингента иностранных студентов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13" name="Chart 2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480262"/>
              </p:ext>
            </p:extLst>
          </p:nvPr>
        </p:nvGraphicFramePr>
        <p:xfrm>
          <a:off x="741337" y="2118740"/>
          <a:ext cx="10171928" cy="401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753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501014" y="1351115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Майноры (топ-5 среди всех студентов)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Особенности организации обучения по отдельным элементам учебных планов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84475"/>
              </p:ext>
            </p:extLst>
          </p:nvPr>
        </p:nvGraphicFramePr>
        <p:xfrm>
          <a:off x="965475" y="1933965"/>
          <a:ext cx="4648200" cy="2361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530">
                  <a:extLst>
                    <a:ext uri="{9D8B030D-6E8A-4147-A177-3AD203B41FA5}">
                      <a16:colId xmlns:a16="http://schemas.microsoft.com/office/drawing/2014/main" val="2175442652"/>
                    </a:ext>
                  </a:extLst>
                </a:gridCol>
                <a:gridCol w="1037970">
                  <a:extLst>
                    <a:ext uri="{9D8B030D-6E8A-4147-A177-3AD203B41FA5}">
                      <a16:colId xmlns:a16="http://schemas.microsoft.com/office/drawing/2014/main" val="9621399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55513611"/>
                    </a:ext>
                  </a:extLst>
                </a:gridCol>
              </a:tblGrid>
              <a:tr h="200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HSE Sans" panose="02000000000000000000" pitchFamily="50" charset="-52"/>
                        </a:rPr>
                        <a:t>майнор_2020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47165"/>
                  </a:ext>
                </a:extLst>
              </a:tr>
              <a:tr h="601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HSE Sans" panose="02000000000000000000" pitchFamily="50" charset="-52"/>
                        </a:rPr>
                        <a:t>Название</a:t>
                      </a:r>
                      <a:r>
                        <a:rPr lang="ru-RU" sz="1100" u="none" strike="noStrike" baseline="0" dirty="0" smtClean="0">
                          <a:effectLst/>
                          <a:latin typeface="HSE Sans" panose="02000000000000000000" pitchFamily="50" charset="-52"/>
                        </a:rPr>
                        <a:t> </a:t>
                      </a:r>
                      <a:r>
                        <a:rPr lang="ru-RU" sz="1100" u="none" strike="noStrike" baseline="0" dirty="0" err="1" smtClean="0">
                          <a:effectLst/>
                          <a:latin typeface="HSE Sans" panose="02000000000000000000" pitchFamily="50" charset="-52"/>
                        </a:rPr>
                        <a:t>м</a:t>
                      </a:r>
                      <a:r>
                        <a:rPr lang="ru-RU" sz="1100" u="none" strike="noStrike" dirty="0" err="1" smtClean="0">
                          <a:effectLst/>
                          <a:latin typeface="HSE Sans" panose="02000000000000000000" pitchFamily="50" charset="-52"/>
                        </a:rPr>
                        <a:t>айнора</a:t>
                      </a:r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Количество студентов</a:t>
                      </a:r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% от общего числа студентов</a:t>
                      </a:r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8552242"/>
                  </a:ext>
                </a:extLst>
              </a:tr>
              <a:tr h="3529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2020 Интеллектуальный анализ данных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10,8%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6831228"/>
                  </a:ext>
                </a:extLst>
              </a:tr>
              <a:tr h="200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2020 Прикладная и сетевая аналитика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9,1%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4508525"/>
                  </a:ext>
                </a:extLst>
              </a:tr>
              <a:tr h="200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2020 Бизнес-информатика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8,9%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6072275"/>
                  </a:ext>
                </a:extLst>
              </a:tr>
              <a:tr h="200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2020 Нейросетевые технологии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7,8%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1426786"/>
                  </a:ext>
                </a:extLst>
              </a:tr>
              <a:tr h="200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2020 Психология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5,9%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1344887"/>
                  </a:ext>
                </a:extLst>
              </a:tr>
              <a:tr h="200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HSE Sans" panose="02000000000000000000" pitchFamily="50" charset="-52"/>
                        </a:rPr>
                        <a:t>Общий </a:t>
                      </a:r>
                      <a:r>
                        <a:rPr lang="ru-RU" sz="11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итог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HSE Sans" panose="02000000000000000000" pitchFamily="50" charset="-52"/>
                        </a:rPr>
                        <a:t>158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r>
                        <a:rPr lang="ru-RU" sz="11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42,5%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562259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14666"/>
              </p:ext>
            </p:extLst>
          </p:nvPr>
        </p:nvGraphicFramePr>
        <p:xfrm>
          <a:off x="6152631" y="1933965"/>
          <a:ext cx="4521200" cy="2364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544">
                  <a:extLst>
                    <a:ext uri="{9D8B030D-6E8A-4147-A177-3AD203B41FA5}">
                      <a16:colId xmlns:a16="http://schemas.microsoft.com/office/drawing/2014/main" val="192918080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1707751692"/>
                    </a:ext>
                  </a:extLst>
                </a:gridCol>
                <a:gridCol w="977392">
                  <a:extLst>
                    <a:ext uri="{9D8B030D-6E8A-4147-A177-3AD203B41FA5}">
                      <a16:colId xmlns:a16="http://schemas.microsoft.com/office/drawing/2014/main" val="2329612730"/>
                    </a:ext>
                  </a:extLst>
                </a:gridCol>
              </a:tblGrid>
              <a:tr h="206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майнор_2019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8767740"/>
                  </a:ext>
                </a:extLst>
              </a:tr>
              <a:tr h="592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HSE Sans" panose="02000000000000000000" pitchFamily="50" charset="-52"/>
                        </a:rPr>
                        <a:t>Название </a:t>
                      </a:r>
                      <a:r>
                        <a:rPr lang="ru-RU" sz="1100" u="none" strike="noStrike" dirty="0" err="1">
                          <a:effectLst/>
                          <a:latin typeface="HSE Sans" panose="02000000000000000000" pitchFamily="50" charset="-52"/>
                        </a:rPr>
                        <a:t>майнора</a:t>
                      </a:r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Количество студентов</a:t>
                      </a:r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% от общего числа студентов</a:t>
                      </a:r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20537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2019 Бизнес-информатика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18,5%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77399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2019 Нейросетевые технологии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14,6%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7320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2019 Интеллектуальный анализ данных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9,4%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2703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2019 Менеджмент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6,6%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52772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2019 Свободный майнор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4,1%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463126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2019 Прикладная экономика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HSE Sans" panose="02000000000000000000" pitchFamily="50" charset="-52"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HSE Sans" panose="02000000000000000000" pitchFamily="50" charset="-52"/>
                        </a:rPr>
                        <a:t>4,1%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207148"/>
                  </a:ext>
                </a:extLst>
              </a:tr>
              <a:tr h="277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HSE Sans" panose="02000000000000000000" pitchFamily="50" charset="-52"/>
                        </a:rPr>
                        <a:t>Общий итог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HSE Sans" panose="02000000000000000000" pitchFamily="50" charset="-52"/>
                        </a:rPr>
                        <a:t>208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r>
                        <a:rPr lang="ru-RU" sz="11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57,3%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6086648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531349"/>
              </p:ext>
            </p:extLst>
          </p:nvPr>
        </p:nvGraphicFramePr>
        <p:xfrm>
          <a:off x="3555563" y="4416552"/>
          <a:ext cx="4584700" cy="2243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6365">
                  <a:extLst>
                    <a:ext uri="{9D8B030D-6E8A-4147-A177-3AD203B41FA5}">
                      <a16:colId xmlns:a16="http://schemas.microsoft.com/office/drawing/2014/main" val="573043362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val="1359255144"/>
                    </a:ext>
                  </a:extLst>
                </a:gridCol>
                <a:gridCol w="998799">
                  <a:extLst>
                    <a:ext uri="{9D8B030D-6E8A-4147-A177-3AD203B41FA5}">
                      <a16:colId xmlns:a16="http://schemas.microsoft.com/office/drawing/2014/main" val="334128468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HSE Sans" panose="02000000000000000000" pitchFamily="50" charset="-52"/>
                        </a:rPr>
                        <a:t>майнор_2018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042664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smtClean="0">
                          <a:effectLst/>
                          <a:latin typeface="HSE Sans" panose="02000000000000000000" pitchFamily="50" charset="-52"/>
                        </a:rPr>
                        <a:t>Название </a:t>
                      </a:r>
                      <a:r>
                        <a:rPr lang="ru-RU" sz="1050" u="none" strike="noStrike" dirty="0" err="1">
                          <a:effectLst/>
                          <a:latin typeface="HSE Sans" panose="02000000000000000000" pitchFamily="50" charset="-52"/>
                        </a:rPr>
                        <a:t>майнора</a:t>
                      </a:r>
                      <a:endParaRPr lang="ru-RU" sz="1050" b="0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HSE Sans" panose="02000000000000000000" pitchFamily="50" charset="-52"/>
                        </a:rPr>
                        <a:t>Количество студентов</a:t>
                      </a:r>
                      <a:endParaRPr lang="ru-RU" sz="1050" b="0" i="0" u="none" strike="noStrike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HSE Sans" panose="02000000000000000000" pitchFamily="50" charset="-52"/>
                        </a:rPr>
                        <a:t>% от общего числа студентов</a:t>
                      </a:r>
                      <a:endParaRPr lang="ru-RU" sz="1050" b="0" i="0" u="none" strike="noStrike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2375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HSE Sans" panose="02000000000000000000" pitchFamily="50" charset="-52"/>
                        </a:rPr>
                        <a:t>2018 Нейросетевые технологии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HSE Sans" panose="02000000000000000000" pitchFamily="50" charset="-52"/>
                        </a:rPr>
                        <a:t>53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HSE Sans" panose="02000000000000000000" pitchFamily="50" charset="-52"/>
                        </a:rPr>
                        <a:t>14,6%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01034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HSE Sans" panose="02000000000000000000" pitchFamily="50" charset="-52"/>
                        </a:rPr>
                        <a:t>2018 Бизнес-информатика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HSE Sans" panose="02000000000000000000" pitchFamily="50" charset="-52"/>
                        </a:rPr>
                        <a:t>36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HSE Sans" panose="02000000000000000000" pitchFamily="50" charset="-52"/>
                        </a:rPr>
                        <a:t>9,9%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4725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HSE Sans" panose="02000000000000000000" pitchFamily="50" charset="-52"/>
                        </a:rPr>
                        <a:t>2018 Интеллектуальный анализ данных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HSE Sans" panose="02000000000000000000" pitchFamily="50" charset="-52"/>
                        </a:rPr>
                        <a:t>31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HSE Sans" panose="02000000000000000000" pitchFamily="50" charset="-52"/>
                        </a:rPr>
                        <a:t>8,5%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9875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HSE Sans" panose="02000000000000000000" pitchFamily="50" charset="-52"/>
                        </a:rPr>
                        <a:t>2018 Психология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HSE Sans" panose="02000000000000000000" pitchFamily="50" charset="-52"/>
                        </a:rPr>
                        <a:t>23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HSE Sans" panose="02000000000000000000" pitchFamily="50" charset="-52"/>
                        </a:rPr>
                        <a:t>6,3%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5841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HSE Sans" panose="02000000000000000000" pitchFamily="50" charset="-52"/>
                        </a:rPr>
                        <a:t>2018 Прикладной статистический анализ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HSE Sans" panose="02000000000000000000" pitchFamily="50" charset="-52"/>
                        </a:rPr>
                        <a:t>19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HSE Sans" panose="02000000000000000000" pitchFamily="50" charset="-52"/>
                        </a:rPr>
                        <a:t>5,2%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0512598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HSE Sans" panose="02000000000000000000" pitchFamily="50" charset="-52"/>
                        </a:rPr>
                        <a:t>Общий итог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HSE Sans" panose="02000000000000000000" pitchFamily="50" charset="-52"/>
                        </a:rPr>
                        <a:t>162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HSE Sans" panose="02000000000000000000" pitchFamily="50" charset="-52"/>
                        </a:rPr>
                        <a:t>44,6%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6636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6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14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501014" y="1351115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Факультатив “Английский язык</a:t>
            </a: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”. </a:t>
            </a:r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Количество студентов по образовательным программам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Особенности организации обучения по отдельным элементам учебных планов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34161"/>
              </p:ext>
            </p:extLst>
          </p:nvPr>
        </p:nvGraphicFramePr>
        <p:xfrm>
          <a:off x="965475" y="2039815"/>
          <a:ext cx="10160488" cy="3727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4739">
                  <a:extLst>
                    <a:ext uri="{9D8B030D-6E8A-4147-A177-3AD203B41FA5}">
                      <a16:colId xmlns:a16="http://schemas.microsoft.com/office/drawing/2014/main" val="1078681070"/>
                    </a:ext>
                  </a:extLst>
                </a:gridCol>
                <a:gridCol w="1776622">
                  <a:extLst>
                    <a:ext uri="{9D8B030D-6E8A-4147-A177-3AD203B41FA5}">
                      <a16:colId xmlns:a16="http://schemas.microsoft.com/office/drawing/2014/main" val="2716518418"/>
                    </a:ext>
                  </a:extLst>
                </a:gridCol>
                <a:gridCol w="1559709">
                  <a:extLst>
                    <a:ext uri="{9D8B030D-6E8A-4147-A177-3AD203B41FA5}">
                      <a16:colId xmlns:a16="http://schemas.microsoft.com/office/drawing/2014/main" val="329550713"/>
                    </a:ext>
                  </a:extLst>
                </a:gridCol>
                <a:gridCol w="1559709">
                  <a:extLst>
                    <a:ext uri="{9D8B030D-6E8A-4147-A177-3AD203B41FA5}">
                      <a16:colId xmlns:a16="http://schemas.microsoft.com/office/drawing/2014/main" val="3420768762"/>
                    </a:ext>
                  </a:extLst>
                </a:gridCol>
                <a:gridCol w="1559709">
                  <a:extLst>
                    <a:ext uri="{9D8B030D-6E8A-4147-A177-3AD203B41FA5}">
                      <a16:colId xmlns:a16="http://schemas.microsoft.com/office/drawing/2014/main" val="28457892"/>
                    </a:ext>
                  </a:extLst>
                </a:gridCol>
              </a:tblGrid>
              <a:tr h="532563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число студентов на начало учебного года (число сдававших факультатив на 2 курсе)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304569"/>
                  </a:ext>
                </a:extLst>
              </a:tr>
              <a:tr h="532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Образовательная программа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2017 год набора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2018 год набора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2019 год набора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2020 год набора*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0396260"/>
                  </a:ext>
                </a:extLst>
              </a:tr>
              <a:tr h="532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ИТСС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69 (67, 97%)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69 (53, 77%)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95 (72, 76%)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67 (55, 82%)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7558966"/>
                  </a:ext>
                </a:extLst>
              </a:tr>
              <a:tr h="532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ИВТ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139 (132, 95%)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158 (135, 91%)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178 (83, 47%)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186 (117, 63%)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5399016"/>
                  </a:ext>
                </a:extLst>
              </a:tr>
              <a:tr h="532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ИБ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57 (20, 35%)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69 (60, 87%)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8351468"/>
                  </a:ext>
                </a:extLst>
              </a:tr>
              <a:tr h="532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ПМ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165 (93, 56%)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145 (85, 59%)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129 (60, 46%)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129 (94, 73%)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8238308"/>
                  </a:ext>
                </a:extLst>
              </a:tr>
              <a:tr h="532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КБ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68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85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116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8920615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57815" y="5857142"/>
            <a:ext cx="100681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HSE Sans" panose="02000000000000000000" pitchFamily="50" charset="-52"/>
              </a:rPr>
              <a:t>*\ число </a:t>
            </a:r>
            <a:r>
              <a:rPr lang="ru-RU" sz="1200" dirty="0" smtClean="0">
                <a:solidFill>
                  <a:srgbClr val="000000"/>
                </a:solidFill>
                <a:latin typeface="HSE Sans" panose="02000000000000000000" pitchFamily="50" charset="-52"/>
              </a:rPr>
              <a:t>студентов, </a:t>
            </a:r>
            <a:r>
              <a:rPr lang="ru-RU" sz="1200" dirty="0">
                <a:solidFill>
                  <a:srgbClr val="000000"/>
                </a:solidFill>
                <a:latin typeface="HSE Sans" panose="02000000000000000000" pitchFamily="50" charset="-52"/>
              </a:rPr>
              <a:t>изучавших факультатив по "Английскому языку" на 1 курсе обучения</a:t>
            </a:r>
            <a:r>
              <a:rPr lang="ru-RU" sz="1200" dirty="0">
                <a:latin typeface="HSE Sans" panose="02000000000000000000" pitchFamily="50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6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15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501014" y="1351115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Факультатив “Английский язык”. </a:t>
            </a:r>
            <a:r>
              <a:rPr lang="ru-RU" dirty="0">
                <a:solidFill>
                  <a:srgbClr val="102D69"/>
                </a:solidFill>
                <a:latin typeface="HSE Sans" panose="02000000000000000000" pitchFamily="2" charset="0"/>
              </a:rPr>
              <a:t>Результаты </a:t>
            </a:r>
            <a:r>
              <a:rPr lang="ru-RU" dirty="0" smtClean="0">
                <a:solidFill>
                  <a:srgbClr val="102D69"/>
                </a:solidFill>
                <a:latin typeface="HSE Sans" panose="02000000000000000000" pitchFamily="2" charset="0"/>
              </a:rPr>
              <a:t>изучения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Особенности организации обучения по отдельным элементам учебных планов </a:t>
            </a:r>
          </a:p>
        </p:txBody>
      </p:sp>
      <p:graphicFrame>
        <p:nvGraphicFramePr>
          <p:cNvPr id="15" name="Chart 16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628501"/>
              </p:ext>
            </p:extLst>
          </p:nvPr>
        </p:nvGraphicFramePr>
        <p:xfrm>
          <a:off x="617660" y="1917822"/>
          <a:ext cx="5151862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7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646394"/>
              </p:ext>
            </p:extLst>
          </p:nvPr>
        </p:nvGraphicFramePr>
        <p:xfrm>
          <a:off x="6077960" y="1755397"/>
          <a:ext cx="5534497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18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106871"/>
              </p:ext>
            </p:extLst>
          </p:nvPr>
        </p:nvGraphicFramePr>
        <p:xfrm>
          <a:off x="617660" y="4315924"/>
          <a:ext cx="5123287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Chart 19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607537"/>
              </p:ext>
            </p:extLst>
          </p:nvPr>
        </p:nvGraphicFramePr>
        <p:xfrm>
          <a:off x="6099416" y="4315924"/>
          <a:ext cx="5555492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97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16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501014" y="1351115"/>
            <a:ext cx="11153893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Статистика приема-выпуска 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студентов</a:t>
            </a: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,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 набор 2017 (для КБ набор 2015)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Качественные характеристики учебного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процесса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  <a:sym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35468"/>
              </p:ext>
            </p:extLst>
          </p:nvPr>
        </p:nvGraphicFramePr>
        <p:xfrm>
          <a:off x="2015634" y="2341220"/>
          <a:ext cx="8167564" cy="3902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104">
                  <a:extLst>
                    <a:ext uri="{9D8B030D-6E8A-4147-A177-3AD203B41FA5}">
                      <a16:colId xmlns:a16="http://schemas.microsoft.com/office/drawing/2014/main" val="3384833104"/>
                    </a:ext>
                  </a:extLst>
                </a:gridCol>
                <a:gridCol w="1177865">
                  <a:extLst>
                    <a:ext uri="{9D8B030D-6E8A-4147-A177-3AD203B41FA5}">
                      <a16:colId xmlns:a16="http://schemas.microsoft.com/office/drawing/2014/main" val="1230517039"/>
                    </a:ext>
                  </a:extLst>
                </a:gridCol>
                <a:gridCol w="1177865">
                  <a:extLst>
                    <a:ext uri="{9D8B030D-6E8A-4147-A177-3AD203B41FA5}">
                      <a16:colId xmlns:a16="http://schemas.microsoft.com/office/drawing/2014/main" val="23984451"/>
                    </a:ext>
                  </a:extLst>
                </a:gridCol>
                <a:gridCol w="1177865">
                  <a:extLst>
                    <a:ext uri="{9D8B030D-6E8A-4147-A177-3AD203B41FA5}">
                      <a16:colId xmlns:a16="http://schemas.microsoft.com/office/drawing/2014/main" val="3477985232"/>
                    </a:ext>
                  </a:extLst>
                </a:gridCol>
                <a:gridCol w="1177865">
                  <a:extLst>
                    <a:ext uri="{9D8B030D-6E8A-4147-A177-3AD203B41FA5}">
                      <a16:colId xmlns:a16="http://schemas.microsoft.com/office/drawing/2014/main" val="2299094307"/>
                    </a:ext>
                  </a:extLst>
                </a:gridCol>
              </a:tblGrid>
              <a:tr h="4878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ИТСС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ИВТ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ПМ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КБ (набор 2015 года)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7270028"/>
                  </a:ext>
                </a:extLst>
              </a:tr>
              <a:tr h="4878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принято на программу (бюджет/коммерция)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80 (53/27)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159 (102/57)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163 (88/75)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56 (44/12)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79658"/>
                  </a:ext>
                </a:extLst>
              </a:tr>
              <a:tr h="4878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выпущено (бюджет/коммерция)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62 (47/15)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128 (94/34)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107 (74/33)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25 (22/3)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8088960"/>
                  </a:ext>
                </a:extLst>
              </a:tr>
              <a:tr h="4878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% "выживания"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78%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81%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66%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45%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9851163"/>
                  </a:ext>
                </a:extLst>
              </a:tr>
              <a:tr h="4878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средний балл защиты ВКР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8,27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8,9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8,22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8,04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64089847"/>
                  </a:ext>
                </a:extLst>
              </a:tr>
              <a:tr h="853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Поступило в магистратуру МИЭМ (из них по первоначальному направлению подготовки)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22 (10)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45 (31)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26 (25)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3286812"/>
                  </a:ext>
                </a:extLst>
              </a:tr>
              <a:tr h="4878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Поступают в магистратуру ВШЭ по другому направлению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7799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0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17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205290" y="480312"/>
            <a:ext cx="3964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  <a:sym typeface="Arial"/>
                <a:hlinkClick r:id="rId5"/>
              </a:rPr>
              <a:t>Электронный офис МИЭМ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418" y="1220891"/>
            <a:ext cx="6267450" cy="54489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0686" y="1372328"/>
            <a:ext cx="51257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HSE Sans" panose="02000000000000000000"/>
              </a:rPr>
              <a:t>Учебный </a:t>
            </a:r>
            <a:r>
              <a:rPr lang="ru-RU" sz="1400" b="1" dirty="0">
                <a:solidFill>
                  <a:srgbClr val="000000"/>
                </a:solidFill>
                <a:latin typeface="HSE Sans" panose="02000000000000000000"/>
              </a:rPr>
              <a:t>офис МИЭМ НИУ ВШЭ</a:t>
            </a:r>
            <a:r>
              <a:rPr lang="ru-RU" sz="1400" dirty="0">
                <a:solidFill>
                  <a:srgbClr val="000000"/>
                </a:solidFill>
                <a:latin typeface="HSE Sans" panose="02000000000000000000"/>
              </a:rPr>
              <a:t> – команда, которая профессионально занимается организационным сопровождением образовательных программ. Мы делаем все возможное для того, чтобы организационные вопросы решались эффективно, и Вы смогли сконцентрироваться на достижении главной цели обучения.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HSE Sans" panose="02000000000000000000"/>
              </a:rPr>
              <a:t>Электронный офис</a:t>
            </a:r>
          </a:p>
          <a:p>
            <a:r>
              <a:rPr lang="ru-RU" sz="1400" dirty="0">
                <a:solidFill>
                  <a:srgbClr val="000000"/>
                </a:solidFill>
                <a:latin typeface="HSE Sans" panose="02000000000000000000"/>
              </a:rPr>
              <a:t>Предоставление сервисов и консультаций осуществляется преимущественно в электронном формате.</a:t>
            </a:r>
            <a:br>
              <a:rPr lang="ru-RU" sz="1400" dirty="0">
                <a:solidFill>
                  <a:srgbClr val="000000"/>
                </a:solidFill>
                <a:latin typeface="HSE Sans" panose="02000000000000000000"/>
              </a:rPr>
            </a:br>
            <a:r>
              <a:rPr lang="ru-RU" sz="1400" dirty="0">
                <a:solidFill>
                  <a:srgbClr val="000000"/>
                </a:solidFill>
                <a:latin typeface="HSE Sans" panose="02000000000000000000"/>
              </a:rPr>
              <a:t>Для получения услуги воспользуйтесь предлагаемыми ниже ссылками или направьте Ваш вопрос по электронной почте. В течение 1–3 рабочих дней мы обязательно дадим Вам обратную связь.</a:t>
            </a:r>
            <a:endParaRPr lang="ru-RU" sz="1400" b="0" i="0" dirty="0">
              <a:solidFill>
                <a:srgbClr val="000000"/>
              </a:solidFill>
              <a:effectLst/>
              <a:latin typeface="HSE Sans" panose="0200000000000000000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412" y="4911758"/>
            <a:ext cx="4918280" cy="14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18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205290" y="480312"/>
            <a:ext cx="3964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Сотрудники УО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  <a:sym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488" y="1268361"/>
            <a:ext cx="5643715" cy="52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19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СПАСИБО за внимание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288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256906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spcBef>
                <a:spcPts val="1200"/>
              </a:spcBef>
            </a:pPr>
            <a:r>
              <a:rPr lang="ru-RU" dirty="0">
                <a:latin typeface="HSE Sans" panose="02000000000000000000" pitchFamily="2" charset="0"/>
              </a:rPr>
              <a:t>Небольшие куски текста </a:t>
            </a:r>
            <a:r>
              <a:rPr lang="en-GB" dirty="0">
                <a:latin typeface="HSE Sans" panose="02000000000000000000" pitchFamily="2" charset="0"/>
              </a:rPr>
              <a:t>(13pt) </a:t>
            </a:r>
            <a:r>
              <a:rPr lang="ru-RU" dirty="0">
                <a:latin typeface="HSE Sans" panose="02000000000000000000" pitchFamily="2" charset="0"/>
              </a:rPr>
              <a:t>можно набирать в одну колонку, но не делайте колонку на всю ширину экрана. 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HSE Sans" panose="02000000000000000000" pitchFamily="2" charset="0"/>
              </a:rPr>
              <a:t>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</a:t>
            </a:r>
          </a:p>
          <a:p>
            <a:pPr>
              <a:spcBef>
                <a:spcPts val="1200"/>
              </a:spcBef>
            </a:pPr>
            <a:r>
              <a:rPr lang="ru-RU" i="1" dirty="0">
                <a:latin typeface="HSE Sans" panose="02000000000000000000" pitchFamily="2" charset="0"/>
              </a:rPr>
              <a:t>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AB4B37-4624-D54D-82F3-87960AF8C485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42BC31-0947-AC42-BAAD-C5721A7173CC}"/>
              </a:ext>
            </a:extLst>
          </p:cNvPr>
          <p:cNvSpPr txBox="1"/>
          <p:nvPr/>
        </p:nvSpPr>
        <p:spPr>
          <a:xfrm>
            <a:off x="984611" y="1768753"/>
            <a:ext cx="4628149" cy="452431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indent="-304800">
              <a:buClr>
                <a:srgbClr val="003F82"/>
              </a:buClr>
              <a:buSzPts val="1200"/>
              <a:buFont typeface="Arial"/>
              <a:buAutoNum type="arabicPeriod"/>
            </a:pPr>
            <a:r>
              <a:rPr lang="ru-RU" sz="1600" b="1" dirty="0">
                <a:latin typeface="HSE Sans" panose="02000000000000000000" pitchFamily="2" charset="0"/>
                <a:sym typeface="Arial"/>
              </a:rPr>
              <a:t>Количественные показатели контингента (численность, динамика).</a:t>
            </a:r>
          </a:p>
          <a:p>
            <a:pPr lvl="0" indent="-292100">
              <a:buClr>
                <a:srgbClr val="003F82"/>
              </a:buClr>
              <a:buSzPts val="1000"/>
              <a:buChar char="●"/>
            </a:pPr>
            <a:r>
              <a:rPr lang="ru-RU" sz="1600" dirty="0">
                <a:latin typeface="HSE Sans" panose="02000000000000000000" pitchFamily="2" charset="0"/>
              </a:rPr>
              <a:t>Динамика численности  контингента студентов и магистрантов </a:t>
            </a:r>
            <a:endParaRPr lang="ru-RU" sz="1600" dirty="0" smtClean="0">
              <a:latin typeface="HSE Sans" panose="02000000000000000000" pitchFamily="2" charset="0"/>
            </a:endParaRPr>
          </a:p>
          <a:p>
            <a:pPr lvl="0" indent="-292100">
              <a:buClr>
                <a:srgbClr val="003F82"/>
              </a:buClr>
              <a:buSzPts val="1000"/>
              <a:buChar char="●"/>
            </a:pPr>
            <a:r>
              <a:rPr lang="ru-RU" sz="1600" dirty="0" smtClean="0">
                <a:latin typeface="HSE Sans" panose="02000000000000000000" pitchFamily="2" charset="0"/>
              </a:rPr>
              <a:t>Статистика </a:t>
            </a:r>
            <a:r>
              <a:rPr lang="ru-RU" sz="1600" dirty="0">
                <a:latin typeface="HSE Sans" panose="02000000000000000000" pitchFamily="2" charset="0"/>
              </a:rPr>
              <a:t>по количеству </a:t>
            </a:r>
            <a:r>
              <a:rPr lang="ru-RU" sz="1600" dirty="0" smtClean="0">
                <a:latin typeface="HSE Sans" panose="02000000000000000000" pitchFamily="2" charset="0"/>
              </a:rPr>
              <a:t>задолженностей по ОП</a:t>
            </a:r>
            <a:endParaRPr lang="ru-RU" sz="1600" dirty="0">
              <a:latin typeface="HSE Sans" panose="02000000000000000000" pitchFamily="2" charset="0"/>
            </a:endParaRPr>
          </a:p>
          <a:p>
            <a:pPr indent="-292100">
              <a:buClr>
                <a:srgbClr val="003F82"/>
              </a:buClr>
              <a:buSzPts val="1000"/>
              <a:buFontTx/>
              <a:buChar char="●"/>
            </a:pPr>
            <a:r>
              <a:rPr lang="ru-RU" sz="1600" dirty="0">
                <a:latin typeface="HSE Sans" panose="02000000000000000000" pitchFamily="2" charset="0"/>
              </a:rPr>
              <a:t>Итоги пересдач, % от контингента студентов, допущенных к пересдачам</a:t>
            </a:r>
          </a:p>
          <a:p>
            <a:pPr lvl="0" indent="-292100">
              <a:buClr>
                <a:srgbClr val="003F82"/>
              </a:buClr>
              <a:buSzPts val="1000"/>
              <a:buChar char="●"/>
            </a:pPr>
            <a:r>
              <a:rPr lang="ru-RU" sz="1600" dirty="0">
                <a:latin typeface="HSE Sans" panose="02000000000000000000" pitchFamily="2" charset="0"/>
              </a:rPr>
              <a:t>Количество </a:t>
            </a:r>
            <a:r>
              <a:rPr lang="ru-RU" sz="1600" dirty="0" smtClean="0">
                <a:latin typeface="HSE Sans" panose="02000000000000000000" pitchFamily="2" charset="0"/>
              </a:rPr>
              <a:t>студентов, отчисленных </a:t>
            </a:r>
            <a:r>
              <a:rPr lang="ru-RU" sz="1600" dirty="0">
                <a:latin typeface="HSE Sans" panose="02000000000000000000" pitchFamily="2" charset="0"/>
              </a:rPr>
              <a:t>за </a:t>
            </a:r>
            <a:r>
              <a:rPr lang="ru-RU" sz="1600" dirty="0" smtClean="0">
                <a:latin typeface="HSE Sans" panose="02000000000000000000" pitchFamily="2" charset="0"/>
              </a:rPr>
              <a:t>учебный год в целом, по </a:t>
            </a:r>
            <a:r>
              <a:rPr lang="ru-RU" sz="1600" dirty="0">
                <a:latin typeface="HSE Sans" panose="02000000000000000000" pitchFamily="2" charset="0"/>
              </a:rPr>
              <a:t>ОП </a:t>
            </a:r>
            <a:endParaRPr lang="en-US" sz="1600" dirty="0" smtClean="0">
              <a:latin typeface="HSE Sans" panose="02000000000000000000" pitchFamily="2" charset="0"/>
            </a:endParaRPr>
          </a:p>
          <a:p>
            <a:pPr lvl="0" indent="-292100">
              <a:buClr>
                <a:srgbClr val="003F82"/>
              </a:buClr>
              <a:buSzPts val="1000"/>
              <a:buChar char="●"/>
            </a:pPr>
            <a:r>
              <a:rPr lang="ru-RU" sz="1600" dirty="0" smtClean="0">
                <a:latin typeface="HSE Sans" panose="02000000000000000000" pitchFamily="2" charset="0"/>
              </a:rPr>
              <a:t>Количество отчисленных по видам отчислений</a:t>
            </a:r>
            <a:endParaRPr lang="en-US" sz="1600" dirty="0">
              <a:latin typeface="HSE Sans" panose="02000000000000000000" pitchFamily="2" charset="0"/>
            </a:endParaRPr>
          </a:p>
          <a:p>
            <a:pPr lvl="0" indent="-292100">
              <a:buClr>
                <a:srgbClr val="003F82"/>
              </a:buClr>
              <a:buSzPts val="1000"/>
              <a:buChar char="●"/>
            </a:pPr>
            <a:r>
              <a:rPr lang="ru-RU" sz="1600" dirty="0" smtClean="0">
                <a:latin typeface="HSE Sans" panose="02000000000000000000" pitchFamily="2" charset="0"/>
              </a:rPr>
              <a:t>Студенты</a:t>
            </a:r>
            <a:r>
              <a:rPr lang="ru-RU" sz="1600" dirty="0">
                <a:latin typeface="HSE Sans" panose="02000000000000000000" pitchFamily="2" charset="0"/>
              </a:rPr>
              <a:t>, обучающиеся на коммерческих местах</a:t>
            </a:r>
          </a:p>
          <a:p>
            <a:pPr lvl="0" indent="-292100">
              <a:buClr>
                <a:srgbClr val="003F82"/>
              </a:buClr>
              <a:buSzPts val="1000"/>
              <a:buChar char="●"/>
            </a:pPr>
            <a:r>
              <a:rPr lang="ru-RU" sz="1600" dirty="0">
                <a:latin typeface="HSE Sans" panose="02000000000000000000" pitchFamily="2" charset="0"/>
              </a:rPr>
              <a:t>Участие студентов в программах международной академической мобильности</a:t>
            </a:r>
          </a:p>
          <a:p>
            <a:pPr lvl="0" indent="-292100">
              <a:buClr>
                <a:srgbClr val="003F82"/>
              </a:buClr>
              <a:buSzPts val="1000"/>
              <a:buChar char="●"/>
            </a:pPr>
            <a:r>
              <a:rPr lang="ru-RU" sz="1600" dirty="0">
                <a:latin typeface="HSE Sans" panose="02000000000000000000" pitchFamily="2" charset="0"/>
              </a:rPr>
              <a:t>Динамика контингента иностранных студентов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A42BC31-0947-AC42-BAAD-C5721A7173CC}"/>
              </a:ext>
            </a:extLst>
          </p:cNvPr>
          <p:cNvSpPr txBox="1"/>
          <p:nvPr/>
        </p:nvSpPr>
        <p:spPr>
          <a:xfrm>
            <a:off x="6045682" y="1768753"/>
            <a:ext cx="5109998" cy="507831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495300" lvl="0" indent="-342900">
              <a:buClr>
                <a:srgbClr val="003F82"/>
              </a:buClr>
              <a:buSzPts val="1200"/>
              <a:buFont typeface="+mj-lt"/>
              <a:buAutoNum type="arabicPeriod" startAt="2"/>
            </a:pPr>
            <a:r>
              <a:rPr lang="ru-RU" sz="1600" b="1" dirty="0">
                <a:latin typeface="HSE Sans" panose="02000000000000000000" pitchFamily="50" charset="-52"/>
                <a:ea typeface="Arial"/>
                <a:cs typeface="Arial"/>
                <a:sym typeface="Arial"/>
              </a:rPr>
              <a:t>Особенности организации обучения по отдельным элементам учебных планов </a:t>
            </a:r>
          </a:p>
          <a:p>
            <a:pPr marL="457200" lvl="0" indent="-292100" algn="just">
              <a:buClr>
                <a:srgbClr val="003F82"/>
              </a:buClr>
              <a:buSzPts val="1000"/>
              <a:buFont typeface="Arial"/>
              <a:buChar char="●"/>
            </a:pPr>
            <a:r>
              <a:rPr lang="ru-RU" sz="1600" dirty="0">
                <a:latin typeface="HSE Sans" panose="02000000000000000000" pitchFamily="50" charset="-52"/>
              </a:rPr>
              <a:t>М</a:t>
            </a:r>
            <a:r>
              <a:rPr lang="ru-RU" sz="1600" dirty="0">
                <a:latin typeface="HSE Sans" panose="02000000000000000000" pitchFamily="50" charset="-52"/>
                <a:ea typeface="Arial"/>
                <a:cs typeface="Arial"/>
                <a:sym typeface="Arial"/>
              </a:rPr>
              <a:t>айноры</a:t>
            </a:r>
          </a:p>
          <a:p>
            <a:pPr marL="457200" lvl="0" indent="-292100" algn="just">
              <a:buClr>
                <a:srgbClr val="003F82"/>
              </a:buClr>
              <a:buSzPts val="1000"/>
              <a:buFont typeface="Arial"/>
              <a:buChar char="●"/>
            </a:pPr>
            <a:r>
              <a:rPr lang="ru-RU" sz="1600" dirty="0" smtClean="0">
                <a:latin typeface="HSE Sans" panose="02000000000000000000" pitchFamily="50" charset="-52"/>
                <a:ea typeface="Arial"/>
                <a:cs typeface="Arial"/>
                <a:sym typeface="Arial"/>
              </a:rPr>
              <a:t>Факультатив “Английский </a:t>
            </a:r>
            <a:r>
              <a:rPr lang="ru-RU" sz="1600" dirty="0">
                <a:latin typeface="HSE Sans" panose="02000000000000000000" pitchFamily="50" charset="-52"/>
                <a:ea typeface="Arial"/>
                <a:cs typeface="Arial"/>
                <a:sym typeface="Arial"/>
              </a:rPr>
              <a:t>язык” </a:t>
            </a:r>
            <a:endParaRPr lang="ru-RU" sz="1600" dirty="0" smtClean="0">
              <a:latin typeface="HSE Sans" panose="02000000000000000000" pitchFamily="50" charset="-52"/>
              <a:ea typeface="Arial"/>
              <a:cs typeface="Arial"/>
              <a:sym typeface="Arial"/>
            </a:endParaRPr>
          </a:p>
          <a:p>
            <a:pPr marL="914400" lvl="1" indent="-292100" algn="just">
              <a:buClr>
                <a:srgbClr val="003F82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1200" dirty="0">
                <a:latin typeface="HSE Sans" panose="02000000000000000000" pitchFamily="50" charset="-52"/>
                <a:ea typeface="Arial"/>
                <a:cs typeface="Arial"/>
                <a:sym typeface="Arial"/>
              </a:rPr>
              <a:t>Количество студентов по образовательным программам</a:t>
            </a:r>
          </a:p>
          <a:p>
            <a:pPr marL="914400" lvl="1" indent="-292100" algn="just">
              <a:buClr>
                <a:srgbClr val="003F82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HSE Sans" panose="02000000000000000000" pitchFamily="50" charset="-52"/>
                <a:ea typeface="Arial"/>
                <a:cs typeface="Arial"/>
                <a:sym typeface="Arial"/>
              </a:rPr>
              <a:t>Результаты изучения</a:t>
            </a:r>
          </a:p>
          <a:p>
            <a:pPr lvl="0" algn="just">
              <a:buClr>
                <a:srgbClr val="000000"/>
              </a:buClr>
              <a:buSzPts val="1200"/>
            </a:pPr>
            <a:endParaRPr lang="ru-RU" sz="1600" dirty="0">
              <a:latin typeface="HSE Sans" panose="02000000000000000000" pitchFamily="50" charset="-52"/>
              <a:ea typeface="Arial"/>
              <a:cs typeface="Arial"/>
              <a:sym typeface="Arial"/>
            </a:endParaRPr>
          </a:p>
          <a:p>
            <a:pPr marL="495300" lvl="0" indent="-342900">
              <a:buClr>
                <a:srgbClr val="003F82"/>
              </a:buClr>
              <a:buSzPts val="1200"/>
              <a:buFont typeface="+mj-lt"/>
              <a:buAutoNum type="arabicPeriod" startAt="3"/>
            </a:pPr>
            <a:r>
              <a:rPr lang="ru-RU" sz="1600" b="1" dirty="0">
                <a:latin typeface="HSE Sans" panose="02000000000000000000" pitchFamily="50" charset="-52"/>
                <a:ea typeface="Arial"/>
                <a:cs typeface="Arial"/>
                <a:sym typeface="Arial"/>
              </a:rPr>
              <a:t>Качественные характеристики учебного процесса </a:t>
            </a:r>
            <a:endParaRPr lang="ru-RU" sz="1600" b="1" dirty="0" smtClean="0">
              <a:latin typeface="HSE Sans" panose="02000000000000000000" pitchFamily="50" charset="-52"/>
              <a:ea typeface="Arial"/>
              <a:cs typeface="Arial"/>
              <a:sym typeface="Arial"/>
            </a:endParaRPr>
          </a:p>
          <a:p>
            <a:pPr marL="457200" indent="-292100">
              <a:buClr>
                <a:srgbClr val="003F82"/>
              </a:buClr>
              <a:buSzPts val="1000"/>
              <a:buFont typeface="Arial"/>
              <a:buChar char="●"/>
            </a:pPr>
            <a:r>
              <a:rPr lang="ru-RU" sz="1600" dirty="0">
                <a:latin typeface="HSE Sans" panose="02000000000000000000" pitchFamily="50" charset="-52"/>
              </a:rPr>
              <a:t>Статистика приема-выпуска студентов, набор 2017 (для КБ набор 2015)</a:t>
            </a:r>
          </a:p>
          <a:p>
            <a:pPr marL="152400" algn="just">
              <a:buClr>
                <a:srgbClr val="003F82"/>
              </a:buClr>
              <a:buSzPts val="1200"/>
            </a:pPr>
            <a:endParaRPr lang="ru-RU" sz="1600" b="1" dirty="0" smtClean="0">
              <a:latin typeface="HSE Sans" panose="02000000000000000000" pitchFamily="50" charset="-52"/>
            </a:endParaRPr>
          </a:p>
          <a:p>
            <a:pPr marL="495300" indent="-342900">
              <a:buClr>
                <a:srgbClr val="003F82"/>
              </a:buClr>
              <a:buSzPts val="1200"/>
              <a:buFont typeface="+mj-lt"/>
              <a:buAutoNum type="arabicPeriod" startAt="4"/>
            </a:pPr>
            <a:r>
              <a:rPr lang="ru-RU" sz="1600" b="1" dirty="0" smtClean="0">
                <a:latin typeface="HSE Sans" panose="02000000000000000000" pitchFamily="50" charset="-52"/>
                <a:ea typeface="Arial"/>
                <a:cs typeface="Arial"/>
              </a:rPr>
              <a:t>Электронный офис МИЭМ</a:t>
            </a:r>
          </a:p>
          <a:p>
            <a:pPr marL="495300" indent="-342900" algn="just">
              <a:buClr>
                <a:srgbClr val="003F82"/>
              </a:buClr>
              <a:buSzPts val="1200"/>
              <a:buFont typeface="+mj-lt"/>
              <a:buAutoNum type="arabicPeriod" startAt="4"/>
            </a:pPr>
            <a:endParaRPr lang="ru-RU" sz="1600" b="1" dirty="0" smtClean="0">
              <a:latin typeface="HSE Sans" panose="02000000000000000000" pitchFamily="50" charset="-52"/>
              <a:ea typeface="Arial"/>
              <a:cs typeface="Arial"/>
            </a:endParaRPr>
          </a:p>
          <a:p>
            <a:pPr marL="495300" indent="-342900">
              <a:buClr>
                <a:srgbClr val="003F82"/>
              </a:buClr>
              <a:buSzPts val="1200"/>
              <a:buFont typeface="+mj-lt"/>
              <a:buAutoNum type="arabicPeriod" startAt="4"/>
            </a:pPr>
            <a:r>
              <a:rPr lang="ru-RU" sz="1600" b="1" dirty="0" smtClean="0">
                <a:latin typeface="HSE Sans" panose="02000000000000000000" pitchFamily="50" charset="-52"/>
                <a:ea typeface="Arial"/>
                <a:cs typeface="Arial"/>
              </a:rPr>
              <a:t>Сотрудники </a:t>
            </a:r>
            <a:r>
              <a:rPr lang="ru-RU" sz="1600" b="1" dirty="0" smtClean="0">
                <a:latin typeface="HSE Sans" panose="02000000000000000000" pitchFamily="50" charset="-52"/>
                <a:ea typeface="Arial"/>
                <a:cs typeface="Arial"/>
              </a:rPr>
              <a:t>УО</a:t>
            </a:r>
            <a:endParaRPr lang="ru-RU" sz="1600" b="1" dirty="0">
              <a:latin typeface="HSE Sans" panose="02000000000000000000" pitchFamily="50" charset="-52"/>
              <a:ea typeface="Arial"/>
              <a:cs typeface="Arial"/>
            </a:endParaRPr>
          </a:p>
          <a:p>
            <a:pPr marL="495300" lvl="0" indent="-342900" algn="just">
              <a:buClr>
                <a:srgbClr val="003F82"/>
              </a:buClr>
              <a:buSzPts val="1200"/>
              <a:buFont typeface="+mj-lt"/>
              <a:buAutoNum type="arabicPeriod" startAt="4"/>
            </a:pPr>
            <a:endParaRPr lang="ru-RU" sz="1600" dirty="0" smtClean="0">
              <a:latin typeface="HSE Sans" panose="02000000000000000000" pitchFamily="50" charset="-52"/>
            </a:endParaRPr>
          </a:p>
          <a:p>
            <a:pPr marL="152400" lvl="0" algn="just">
              <a:buClr>
                <a:srgbClr val="003F82"/>
              </a:buClr>
              <a:buSzPts val="1200"/>
            </a:pPr>
            <a:endParaRPr lang="ru-RU" sz="1600" dirty="0" smtClean="0">
              <a:latin typeface="HSE Sans" panose="02000000000000000000" pitchFamily="50" charset="-52"/>
            </a:endParaRPr>
          </a:p>
          <a:p>
            <a:pPr marL="152400" lvl="0" algn="just">
              <a:buClr>
                <a:srgbClr val="003F82"/>
              </a:buClr>
              <a:buSzPts val="1200"/>
            </a:pPr>
            <a:endParaRPr lang="ru-RU" sz="1600" b="1" dirty="0">
              <a:latin typeface="HSE Sans" panose="02000000000000000000" pitchFamily="50" charset="-52"/>
            </a:endParaRPr>
          </a:p>
          <a:p>
            <a:pPr marL="495300" lvl="0" indent="-342900" algn="just">
              <a:buClr>
                <a:srgbClr val="003F82"/>
              </a:buClr>
              <a:buSzPts val="1200"/>
              <a:buFont typeface="+mj-lt"/>
              <a:buAutoNum type="arabicPeriod" startAt="3"/>
            </a:pPr>
            <a:endParaRPr lang="ru-RU" sz="1600" b="1" dirty="0">
              <a:latin typeface="HSE Sans" panose="02000000000000000000" pitchFamily="50" charset="-52"/>
            </a:endParaRPr>
          </a:p>
          <a:p>
            <a:pPr marL="152400" lvl="0">
              <a:buClr>
                <a:srgbClr val="003F82"/>
              </a:buClr>
              <a:buSzPts val="1200"/>
            </a:pPr>
            <a:endParaRPr lang="ru-RU" sz="1600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AA738D-FA51-A34E-B5B7-025EC2B33E8F}"/>
              </a:ext>
            </a:extLst>
          </p:cNvPr>
          <p:cNvSpPr txBox="1"/>
          <p:nvPr/>
        </p:nvSpPr>
        <p:spPr>
          <a:xfrm>
            <a:off x="596149" y="6105808"/>
            <a:ext cx="11123938" cy="646331"/>
          </a:xfrm>
          <a:prstGeom prst="rect">
            <a:avLst/>
          </a:prstGeom>
          <a:noFill/>
        </p:spPr>
        <p:txBody>
          <a:bodyPr wrap="square" numCol="3" spcCol="252000" rtlCol="0" anchor="t" anchorCtr="0">
            <a:spAutoFit/>
          </a:bodyPr>
          <a:lstStyle/>
          <a:p>
            <a:pPr>
              <a:spcBef>
                <a:spcPts val="1200"/>
              </a:spcBef>
            </a:pPr>
            <a:endParaRPr lang="ru-RU" sz="1300" dirty="0">
              <a:latin typeface="HSE Sans" panose="02000000000000000000" pitchFamily="2" charset="0"/>
            </a:endParaRPr>
          </a:p>
          <a:p>
            <a:pPr>
              <a:spcBef>
                <a:spcPts val="1200"/>
              </a:spcBef>
            </a:pP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BCB294-B9B2-1D44-8ADB-EB69E32BE26E}"/>
              </a:ext>
            </a:extLst>
          </p:cNvPr>
          <p:cNvSpPr txBox="1"/>
          <p:nvPr/>
        </p:nvSpPr>
        <p:spPr>
          <a:xfrm>
            <a:off x="489975" y="1396903"/>
            <a:ext cx="1115018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165100" lvl="0">
              <a:buClr>
                <a:srgbClr val="003F82"/>
              </a:buClr>
              <a:buSzPts val="1000"/>
            </a:pPr>
            <a:r>
              <a:rPr lang="ru-RU" sz="2400" dirty="0">
                <a:solidFill>
                  <a:srgbClr val="003F82"/>
                </a:solidFill>
              </a:rPr>
              <a:t>Динамика численности </a:t>
            </a:r>
            <a:r>
              <a:rPr lang="ru-RU" sz="2400" dirty="0" smtClean="0">
                <a:solidFill>
                  <a:srgbClr val="003F82"/>
                </a:solidFill>
              </a:rPr>
              <a:t>контингента </a:t>
            </a:r>
            <a:r>
              <a:rPr lang="ru-RU" sz="2400" dirty="0">
                <a:solidFill>
                  <a:srgbClr val="003F82"/>
                </a:solidFill>
              </a:rPr>
              <a:t>студентов и </a:t>
            </a:r>
            <a:r>
              <a:rPr lang="ru-RU" sz="2400" dirty="0" smtClean="0">
                <a:solidFill>
                  <a:srgbClr val="003F82"/>
                </a:solidFill>
              </a:rPr>
              <a:t>магистрантов</a:t>
            </a:r>
            <a:endParaRPr lang="ru-RU" sz="2400" dirty="0">
              <a:solidFill>
                <a:srgbClr val="003F8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67F254-00F8-F047-AC8B-76CBADF2E803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492100" y="464161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376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13" name="Chart 1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823795"/>
              </p:ext>
            </p:extLst>
          </p:nvPr>
        </p:nvGraphicFramePr>
        <p:xfrm>
          <a:off x="4744492" y="2530498"/>
          <a:ext cx="3810000" cy="307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3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885190"/>
              </p:ext>
            </p:extLst>
          </p:nvPr>
        </p:nvGraphicFramePr>
        <p:xfrm>
          <a:off x="230874" y="2530498"/>
          <a:ext cx="4365041" cy="295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4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733376"/>
              </p:ext>
            </p:extLst>
          </p:nvPr>
        </p:nvGraphicFramePr>
        <p:xfrm>
          <a:off x="8554492" y="2488941"/>
          <a:ext cx="3085664" cy="33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959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4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Статистика по количеству задолженностей (по образовательным программам)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990515"/>
              </p:ext>
            </p:extLst>
          </p:nvPr>
        </p:nvGraphicFramePr>
        <p:xfrm>
          <a:off x="627185" y="2204158"/>
          <a:ext cx="4572000" cy="411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174951"/>
              </p:ext>
            </p:extLst>
          </p:nvPr>
        </p:nvGraphicFramePr>
        <p:xfrm>
          <a:off x="5316182" y="2504364"/>
          <a:ext cx="6434503" cy="3055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9593">
                  <a:extLst>
                    <a:ext uri="{9D8B030D-6E8A-4147-A177-3AD203B41FA5}">
                      <a16:colId xmlns:a16="http://schemas.microsoft.com/office/drawing/2014/main" val="3307278446"/>
                    </a:ext>
                  </a:extLst>
                </a:gridCol>
                <a:gridCol w="810982">
                  <a:extLst>
                    <a:ext uri="{9D8B030D-6E8A-4147-A177-3AD203B41FA5}">
                      <a16:colId xmlns:a16="http://schemas.microsoft.com/office/drawing/2014/main" val="713419006"/>
                    </a:ext>
                  </a:extLst>
                </a:gridCol>
                <a:gridCol w="810982">
                  <a:extLst>
                    <a:ext uri="{9D8B030D-6E8A-4147-A177-3AD203B41FA5}">
                      <a16:colId xmlns:a16="http://schemas.microsoft.com/office/drawing/2014/main" val="2466304589"/>
                    </a:ext>
                  </a:extLst>
                </a:gridCol>
                <a:gridCol w="810982">
                  <a:extLst>
                    <a:ext uri="{9D8B030D-6E8A-4147-A177-3AD203B41FA5}">
                      <a16:colId xmlns:a16="http://schemas.microsoft.com/office/drawing/2014/main" val="1178090120"/>
                    </a:ext>
                  </a:extLst>
                </a:gridCol>
                <a:gridCol w="810982">
                  <a:extLst>
                    <a:ext uri="{9D8B030D-6E8A-4147-A177-3AD203B41FA5}">
                      <a16:colId xmlns:a16="http://schemas.microsoft.com/office/drawing/2014/main" val="1448193060"/>
                    </a:ext>
                  </a:extLst>
                </a:gridCol>
                <a:gridCol w="810982">
                  <a:extLst>
                    <a:ext uri="{9D8B030D-6E8A-4147-A177-3AD203B41FA5}">
                      <a16:colId xmlns:a16="http://schemas.microsoft.com/office/drawing/2014/main" val="94491774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ИТСС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ИБ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ИВТ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ПМ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КБ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807766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всего студентов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277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114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603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430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306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4029276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задолженность по 1-2 дисциплинам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96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103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3141037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допущены к пересдачам с 3 и более задолженностями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3662924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  <a:t>не допущены к пересдачам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HSE Sans" panose="02000000000000000000" pitchFamily="50" charset="-52"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7932264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  <a:t>по итогам </a:t>
                      </a:r>
                      <a:r>
                        <a:rPr lang="ru-RU" sz="1200" u="none" strike="noStrike" dirty="0" smtClean="0">
                          <a:effectLst/>
                          <a:latin typeface="HSE Sans" panose="02000000000000000000" pitchFamily="50" charset="-52"/>
                        </a:rPr>
                        <a:t>пересдач на 2021/2022 уч.г.  </a:t>
                      </a:r>
                      <a: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  <a:t>предоставлен </a:t>
                      </a:r>
                      <a:r>
                        <a:rPr lang="ru-RU" sz="1200" u="none" strike="noStrike" dirty="0" smtClean="0">
                          <a:effectLst/>
                          <a:latin typeface="HSE Sans" panose="02000000000000000000" pitchFamily="50" charset="-52"/>
                        </a:rPr>
                        <a:t>ИУП с повтором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HSE Sans" panose="02000000000000000000" pitchFamily="50" charset="-52"/>
                        </a:rPr>
                        <a:t>10</a:t>
                      </a:r>
                      <a: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HSE Sans" panose="02000000000000000000" pitchFamily="50" charset="-52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HSE Sans" panose="02000000000000000000" pitchFamily="50" charset="-52"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HSE Sans" panose="02000000000000000000" pitchFamily="50" charset="-52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HSE Sans" panose="02000000000000000000" pitchFamily="50" charset="-52"/>
                        </a:rPr>
                        <a:t>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754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9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5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Итоги пересдач, % от контингента студентов, допущенных к пересдачам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355391"/>
              </p:ext>
            </p:extLst>
          </p:nvPr>
        </p:nvGraphicFramePr>
        <p:xfrm>
          <a:off x="6598920" y="2442781"/>
          <a:ext cx="4572000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752729"/>
              </p:ext>
            </p:extLst>
          </p:nvPr>
        </p:nvGraphicFramePr>
        <p:xfrm>
          <a:off x="594360" y="2442779"/>
          <a:ext cx="5563757" cy="3491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8581">
                  <a:extLst>
                    <a:ext uri="{9D8B030D-6E8A-4147-A177-3AD203B41FA5}">
                      <a16:colId xmlns:a16="http://schemas.microsoft.com/office/drawing/2014/main" val="3723294933"/>
                    </a:ext>
                  </a:extLst>
                </a:gridCol>
                <a:gridCol w="1127588">
                  <a:extLst>
                    <a:ext uri="{9D8B030D-6E8A-4147-A177-3AD203B41FA5}">
                      <a16:colId xmlns:a16="http://schemas.microsoft.com/office/drawing/2014/main" val="3185389174"/>
                    </a:ext>
                  </a:extLst>
                </a:gridCol>
                <a:gridCol w="1127588">
                  <a:extLst>
                    <a:ext uri="{9D8B030D-6E8A-4147-A177-3AD203B41FA5}">
                      <a16:colId xmlns:a16="http://schemas.microsoft.com/office/drawing/2014/main" val="2753116123"/>
                    </a:ext>
                  </a:extLst>
                </a:gridCol>
              </a:tblGrid>
              <a:tr h="387964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1-2 модуль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3-4 модуль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4407580"/>
                  </a:ext>
                </a:extLst>
              </a:tr>
              <a:tr h="3879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всего </a:t>
                      </a:r>
                      <a:r>
                        <a:rPr lang="ru-RU" sz="1200" u="none" strike="noStrike" dirty="0" smtClean="0">
                          <a:effectLst/>
                        </a:rPr>
                        <a:t>студентов, участвовавших в сессии 4 модуля 2020/2021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уч.г.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8845250"/>
                  </a:ext>
                </a:extLst>
              </a:tr>
              <a:tr h="775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переведено </a:t>
                      </a:r>
                      <a:r>
                        <a:rPr lang="ru-RU" sz="1200" u="none" strike="noStrike" dirty="0">
                          <a:effectLst/>
                        </a:rPr>
                        <a:t>на следующий </a:t>
                      </a:r>
                      <a:r>
                        <a:rPr lang="ru-RU" sz="1200" u="none" strike="noStrike" dirty="0" smtClean="0">
                          <a:effectLst/>
                        </a:rPr>
                        <a:t>курс по итогам года </a:t>
                      </a:r>
                      <a:r>
                        <a:rPr lang="ru-RU" sz="1200" u="none" strike="noStrike" dirty="0">
                          <a:effectLst/>
                        </a:rPr>
                        <a:t>(73%)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2052832"/>
                  </a:ext>
                </a:extLst>
              </a:tr>
              <a:tr h="775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всего допущено к пересдачам (15% / 19%)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0212355"/>
                  </a:ext>
                </a:extLst>
              </a:tr>
              <a:tr h="3879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предоставлен ИУП  (14% / 12%)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2070768"/>
                  </a:ext>
                </a:extLst>
              </a:tr>
              <a:tr h="775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отчислены после пересдач (14% / 17%)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7242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2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6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Количество студентов, отчисленных за учебный год в целом, по ОП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13" name="Chart 6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317665"/>
              </p:ext>
            </p:extLst>
          </p:nvPr>
        </p:nvGraphicFramePr>
        <p:xfrm>
          <a:off x="541731" y="2137600"/>
          <a:ext cx="9796112" cy="437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894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7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Количество отчисленных по видам 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отчислений</a:t>
            </a:r>
            <a:r>
              <a:rPr lang="en-US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 (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за 2020/2021) 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925102"/>
              </p:ext>
            </p:extLst>
          </p:nvPr>
        </p:nvGraphicFramePr>
        <p:xfrm>
          <a:off x="582168" y="1925638"/>
          <a:ext cx="10515602" cy="3008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2726">
                  <a:extLst>
                    <a:ext uri="{9D8B030D-6E8A-4147-A177-3AD203B41FA5}">
                      <a16:colId xmlns:a16="http://schemas.microsoft.com/office/drawing/2014/main" val="14606460"/>
                    </a:ext>
                  </a:extLst>
                </a:gridCol>
                <a:gridCol w="962005">
                  <a:extLst>
                    <a:ext uri="{9D8B030D-6E8A-4147-A177-3AD203B41FA5}">
                      <a16:colId xmlns:a16="http://schemas.microsoft.com/office/drawing/2014/main" val="1607875411"/>
                    </a:ext>
                  </a:extLst>
                </a:gridCol>
                <a:gridCol w="962005">
                  <a:extLst>
                    <a:ext uri="{9D8B030D-6E8A-4147-A177-3AD203B41FA5}">
                      <a16:colId xmlns:a16="http://schemas.microsoft.com/office/drawing/2014/main" val="3495490504"/>
                    </a:ext>
                  </a:extLst>
                </a:gridCol>
                <a:gridCol w="962005">
                  <a:extLst>
                    <a:ext uri="{9D8B030D-6E8A-4147-A177-3AD203B41FA5}">
                      <a16:colId xmlns:a16="http://schemas.microsoft.com/office/drawing/2014/main" val="396800968"/>
                    </a:ext>
                  </a:extLst>
                </a:gridCol>
                <a:gridCol w="962005">
                  <a:extLst>
                    <a:ext uri="{9D8B030D-6E8A-4147-A177-3AD203B41FA5}">
                      <a16:colId xmlns:a16="http://schemas.microsoft.com/office/drawing/2014/main" val="4275067699"/>
                    </a:ext>
                  </a:extLst>
                </a:gridCol>
                <a:gridCol w="962005">
                  <a:extLst>
                    <a:ext uri="{9D8B030D-6E8A-4147-A177-3AD203B41FA5}">
                      <a16:colId xmlns:a16="http://schemas.microsoft.com/office/drawing/2014/main" val="2877970795"/>
                    </a:ext>
                  </a:extLst>
                </a:gridCol>
                <a:gridCol w="962005">
                  <a:extLst>
                    <a:ext uri="{9D8B030D-6E8A-4147-A177-3AD203B41FA5}">
                      <a16:colId xmlns:a16="http://schemas.microsoft.com/office/drawing/2014/main" val="713370687"/>
                    </a:ext>
                  </a:extLst>
                </a:gridCol>
                <a:gridCol w="962005">
                  <a:extLst>
                    <a:ext uri="{9D8B030D-6E8A-4147-A177-3AD203B41FA5}">
                      <a16:colId xmlns:a16="http://schemas.microsoft.com/office/drawing/2014/main" val="3224878910"/>
                    </a:ext>
                  </a:extLst>
                </a:gridCol>
                <a:gridCol w="958841">
                  <a:extLst>
                    <a:ext uri="{9D8B030D-6E8A-4147-A177-3AD203B41FA5}">
                      <a16:colId xmlns:a16="http://schemas.microsoft.com/office/drawing/2014/main" val="3345828209"/>
                    </a:ext>
                  </a:extLst>
                </a:gridCol>
              </a:tblGrid>
              <a:tr h="5694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бакалавриат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магистратура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специалитет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ВСЕГО: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78351"/>
                  </a:ext>
                </a:extLst>
              </a:tr>
              <a:tr h="540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% от общего числа отчисленных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% от общего числа отчисленных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% от общего числа отчисленных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% от общего числа отчисленных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6826206"/>
                  </a:ext>
                </a:extLst>
              </a:tr>
              <a:tr h="3796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 собственному желанию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28,32%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38,89%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19,30%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28,57%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3188379"/>
                  </a:ext>
                </a:extLst>
              </a:tr>
              <a:tr h="3796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перевод в другой вуз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11,50%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3,70%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15,79%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10,71%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2627490"/>
                  </a:ext>
                </a:extLst>
              </a:tr>
              <a:tr h="3796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отчислены за академическую неуспеваемость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56,64%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48,15%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54,39%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54,02%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3782519"/>
                  </a:ext>
                </a:extLst>
              </a:tr>
              <a:tr h="3796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отчислены по другим основаниям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3,54%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9,26%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10,53%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6,70%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4670114"/>
                  </a:ext>
                </a:extLst>
              </a:tr>
              <a:tr h="3796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всего отчислено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100,00%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54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100,00%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57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100,00%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224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100,00%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5814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9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8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Количество отчисленных по видам 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отчислений</a:t>
            </a:r>
            <a:r>
              <a:rPr lang="en-US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 (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сравнение по годам) 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815244"/>
              </p:ext>
            </p:extLst>
          </p:nvPr>
        </p:nvGraphicFramePr>
        <p:xfrm>
          <a:off x="8956916" y="2620327"/>
          <a:ext cx="28194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787738"/>
              </p:ext>
            </p:extLst>
          </p:nvPr>
        </p:nvGraphicFramePr>
        <p:xfrm>
          <a:off x="6099416" y="2620327"/>
          <a:ext cx="286702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067919"/>
              </p:ext>
            </p:extLst>
          </p:nvPr>
        </p:nvGraphicFramePr>
        <p:xfrm>
          <a:off x="3213341" y="2629852"/>
          <a:ext cx="287655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020470"/>
              </p:ext>
            </p:extLst>
          </p:nvPr>
        </p:nvGraphicFramePr>
        <p:xfrm>
          <a:off x="308216" y="2629852"/>
          <a:ext cx="28956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110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9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Студенты, обучающиеся на коммерческих 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местах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2020/2021 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21" name="Chart 9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089943"/>
              </p:ext>
            </p:extLst>
          </p:nvPr>
        </p:nvGraphicFramePr>
        <p:xfrm>
          <a:off x="965475" y="2204157"/>
          <a:ext cx="3867150" cy="3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692904"/>
              </p:ext>
            </p:extLst>
          </p:nvPr>
        </p:nvGraphicFramePr>
        <p:xfrm>
          <a:off x="5392844" y="2204158"/>
          <a:ext cx="5715000" cy="3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492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C74E6E830D74E9B0FDDB4017A5417" ma:contentTypeVersion="13" ma:contentTypeDescription="Create a new document." ma:contentTypeScope="" ma:versionID="163ea1e46d1ef2e7d3e2669fd3a78f5e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83a6ac8df01c04b261c31c48caeaf0ed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D272EA-4D43-45C0-9703-56225E78CA7C}">
  <ds:schemaRefs>
    <ds:schemaRef ds:uri="9875bd71-cde8-496c-a136-433f55d5e6d0"/>
    <ds:schemaRef ds:uri="e96afe77-3acb-4328-97fc-408e1bde3e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e96afe77-3acb-4328-97fc-408e1bde3ecd"/>
    <ds:schemaRef ds:uri="9875bd71-cde8-496c-a136-433f55d5e6d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1573</Words>
  <Application>Microsoft Office PowerPoint</Application>
  <PresentationFormat>Широкоэкранный</PresentationFormat>
  <Paragraphs>422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HSE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Смирнова Галина Александровна</cp:lastModifiedBy>
  <cp:revision>48</cp:revision>
  <cp:lastPrinted>2021-11-11T13:08:42Z</cp:lastPrinted>
  <dcterms:created xsi:type="dcterms:W3CDTF">2021-11-11T08:52:47Z</dcterms:created>
  <dcterms:modified xsi:type="dcterms:W3CDTF">2022-01-21T18:00:07Z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