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64" r:id="rId4"/>
    <p:sldId id="265" r:id="rId5"/>
    <p:sldId id="266" r:id="rId6"/>
    <p:sldId id="267" r:id="rId7"/>
    <p:sldId id="268" r:id="rId8"/>
    <p:sldId id="269" r:id="rId9"/>
    <p:sldId id="270" r:id="rId10"/>
    <p:sldId id="271" r:id="rId11"/>
    <p:sldId id="299" r:id="rId12"/>
    <p:sldId id="272" r:id="rId13"/>
    <p:sldId id="298" r:id="rId14"/>
    <p:sldId id="274" r:id="rId15"/>
    <p:sldId id="286" r:id="rId16"/>
    <p:sldId id="300" r:id="rId17"/>
    <p:sldId id="287" r:id="rId18"/>
    <p:sldId id="280" r:id="rId19"/>
    <p:sldId id="284" r:id="rId20"/>
    <p:sldId id="288" r:id="rId21"/>
    <p:sldId id="282" r:id="rId22"/>
    <p:sldId id="285" r:id="rId23"/>
    <p:sldId id="281" r:id="rId24"/>
    <p:sldId id="289" r:id="rId25"/>
    <p:sldId id="263"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558"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88;&#1072;&#1089;&#1095;&#1077;&#109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xey\Documents\&#1055;&#1088;&#1080;&#1077;&#1084;2020\2019\Grafiki_dlya_prezentatsii_pro_priemnoy_kampanii_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88;&#1072;&#1089;&#1095;&#1077;&#109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88;&#1072;&#1089;&#1095;&#1077;&#109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88;&#1072;&#1089;&#1095;&#1077;&#109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ey\Downloads\&#1057;&#1090;&#1072;&#1090;&#1080;&#1089;&#1090;&#1080;&#1082;&#1072;%20&#1087;&#1086;%20&#1096;&#1082;&#1086;&#1083;&#1072;&#1084;%20&#1052;&#1086;&#1089;&#1082;&#1074;&#109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57;&#1090;&#1072;&#1090;&#1080;&#1089;&#1090;&#1080;&#1082;&#1072;%20&#1087;&#1086;%20&#1096;&#1082;&#1086;&#1083;&#1072;&#108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1044;&#1086;&#1082;&#1091;&#1084;&#1077;&#1085;&#1090;&#1099;\&#1055;&#1088;&#1080;&#1077;&#1084;&#1085;&#1072;&#1103;%20&#1082;&#1072;&#1084;&#1087;&#1072;&#1085;&#1080;&#1103;\2021\&#1057;&#1090;&#1072;&#1090;&#1080;&#1089;&#1090;&#1080;&#1082;&#1072;%20&#1087;&#1086;%20&#1096;&#1082;&#1086;&#1083;&#1072;&#108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Лист10!$B$2</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Лист10!$B$3:$B$7</c:f>
              <c:numCache>
                <c:formatCode>General</c:formatCode>
                <c:ptCount val="5"/>
                <c:pt idx="0">
                  <c:v>579</c:v>
                </c:pt>
                <c:pt idx="1">
                  <c:v>1017</c:v>
                </c:pt>
                <c:pt idx="2">
                  <c:v>1159</c:v>
                </c:pt>
                <c:pt idx="3">
                  <c:v>689</c:v>
                </c:pt>
              </c:numCache>
            </c:numRef>
          </c:val>
          <c:extLst xmlns:c16r2="http://schemas.microsoft.com/office/drawing/2015/06/chart">
            <c:ext xmlns:c16="http://schemas.microsoft.com/office/drawing/2014/chart" uri="{C3380CC4-5D6E-409C-BE32-E72D297353CC}">
              <c16:uniqueId val="{00000000-A8E5-4EB6-8696-1BF7D0B36EA3}"/>
            </c:ext>
          </c:extLst>
        </c:ser>
        <c:ser>
          <c:idx val="1"/>
          <c:order val="1"/>
          <c:tx>
            <c:strRef>
              <c:f>Лист10!$C$2</c:f>
              <c:strCache>
                <c:ptCount val="1"/>
                <c:pt idx="0">
                  <c:v>2017</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Лист10!$C$3:$C$7</c:f>
              <c:numCache>
                <c:formatCode>General</c:formatCode>
                <c:ptCount val="5"/>
                <c:pt idx="0">
                  <c:v>570</c:v>
                </c:pt>
                <c:pt idx="1">
                  <c:v>1165</c:v>
                </c:pt>
                <c:pt idx="2">
                  <c:v>1061</c:v>
                </c:pt>
                <c:pt idx="3">
                  <c:v>802</c:v>
                </c:pt>
              </c:numCache>
            </c:numRef>
          </c:val>
          <c:extLst xmlns:c16r2="http://schemas.microsoft.com/office/drawing/2015/06/chart">
            <c:ext xmlns:c16="http://schemas.microsoft.com/office/drawing/2014/chart" uri="{C3380CC4-5D6E-409C-BE32-E72D297353CC}">
              <c16:uniqueId val="{00000001-A8E5-4EB6-8696-1BF7D0B36EA3}"/>
            </c:ext>
          </c:extLst>
        </c:ser>
        <c:ser>
          <c:idx val="2"/>
          <c:order val="2"/>
          <c:tx>
            <c:strRef>
              <c:f>Лист10!$D$2</c:f>
              <c:strCache>
                <c:ptCount val="1"/>
                <c:pt idx="0">
                  <c:v>2018</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Лист10!$D$3:$D$7</c:f>
              <c:numCache>
                <c:formatCode>General</c:formatCode>
                <c:ptCount val="5"/>
                <c:pt idx="0">
                  <c:v>412</c:v>
                </c:pt>
                <c:pt idx="1">
                  <c:v>827</c:v>
                </c:pt>
                <c:pt idx="2">
                  <c:v>901</c:v>
                </c:pt>
                <c:pt idx="3">
                  <c:v>621</c:v>
                </c:pt>
              </c:numCache>
            </c:numRef>
          </c:val>
          <c:extLst xmlns:c16r2="http://schemas.microsoft.com/office/drawing/2015/06/chart">
            <c:ext xmlns:c16="http://schemas.microsoft.com/office/drawing/2014/chart" uri="{C3380CC4-5D6E-409C-BE32-E72D297353CC}">
              <c16:uniqueId val="{00000002-A8E5-4EB6-8696-1BF7D0B36EA3}"/>
            </c:ext>
          </c:extLst>
        </c:ser>
        <c:ser>
          <c:idx val="3"/>
          <c:order val="3"/>
          <c:tx>
            <c:strRef>
              <c:f>Лист10!$E$2</c:f>
              <c:strCache>
                <c:ptCount val="1"/>
                <c:pt idx="0">
                  <c:v>2019</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Лист10!$E$3:$E$7</c:f>
              <c:numCache>
                <c:formatCode>General</c:formatCode>
                <c:ptCount val="5"/>
                <c:pt idx="0">
                  <c:v>618</c:v>
                </c:pt>
                <c:pt idx="1">
                  <c:v>856</c:v>
                </c:pt>
                <c:pt idx="2">
                  <c:v>1044</c:v>
                </c:pt>
                <c:pt idx="3">
                  <c:v>583</c:v>
                </c:pt>
                <c:pt idx="4">
                  <c:v>542</c:v>
                </c:pt>
              </c:numCache>
            </c:numRef>
          </c:val>
          <c:extLst xmlns:c16r2="http://schemas.microsoft.com/office/drawing/2015/06/chart">
            <c:ext xmlns:c16="http://schemas.microsoft.com/office/drawing/2014/chart" uri="{C3380CC4-5D6E-409C-BE32-E72D297353CC}">
              <c16:uniqueId val="{00000003-A8E5-4EB6-8696-1BF7D0B36EA3}"/>
            </c:ext>
          </c:extLst>
        </c:ser>
        <c:ser>
          <c:idx val="4"/>
          <c:order val="4"/>
          <c:tx>
            <c:strRef>
              <c:f>Лист10!$F$2</c:f>
              <c:strCache>
                <c:ptCount val="1"/>
                <c:pt idx="0">
                  <c:v>2020</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Лист10!$F$3:$F$7</c:f>
              <c:numCache>
                <c:formatCode>General</c:formatCode>
                <c:ptCount val="5"/>
                <c:pt idx="0">
                  <c:v>622</c:v>
                </c:pt>
                <c:pt idx="1">
                  <c:v>787</c:v>
                </c:pt>
                <c:pt idx="2">
                  <c:v>1069</c:v>
                </c:pt>
                <c:pt idx="3">
                  <c:v>544</c:v>
                </c:pt>
                <c:pt idx="4">
                  <c:v>649</c:v>
                </c:pt>
              </c:numCache>
            </c:numRef>
          </c:val>
          <c:extLst xmlns:c16r2="http://schemas.microsoft.com/office/drawing/2015/06/chart">
            <c:ext xmlns:c16="http://schemas.microsoft.com/office/drawing/2014/chart" uri="{C3380CC4-5D6E-409C-BE32-E72D297353CC}">
              <c16:uniqueId val="{00000004-A8E5-4EB6-8696-1BF7D0B36EA3}"/>
            </c:ext>
          </c:extLst>
        </c:ser>
        <c:ser>
          <c:idx val="5"/>
          <c:order val="5"/>
          <c:tx>
            <c:strRef>
              <c:f>Лист10!$G$2</c:f>
              <c:strCache>
                <c:ptCount val="1"/>
                <c:pt idx="0">
                  <c:v>2021</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Лист10!$A$3:$A$7</c:f>
              <c:strCache>
                <c:ptCount val="5"/>
                <c:pt idx="0">
                  <c:v>КБ</c:v>
                </c:pt>
                <c:pt idx="1">
                  <c:v>ПМ</c:v>
                </c:pt>
                <c:pt idx="2">
                  <c:v>ИВТ</c:v>
                </c:pt>
                <c:pt idx="3">
                  <c:v>ИТСС</c:v>
                </c:pt>
                <c:pt idx="4">
                  <c:v>ИБ</c:v>
                </c:pt>
              </c:strCache>
            </c:strRef>
          </c:cat>
          <c:val>
            <c:numRef>
              <c:f>Лист10!$G$3:$G$7</c:f>
              <c:numCache>
                <c:formatCode>General</c:formatCode>
                <c:ptCount val="5"/>
                <c:pt idx="0">
                  <c:v>1104</c:v>
                </c:pt>
                <c:pt idx="1">
                  <c:v>1642</c:v>
                </c:pt>
                <c:pt idx="2">
                  <c:v>2303</c:v>
                </c:pt>
                <c:pt idx="3">
                  <c:v>806</c:v>
                </c:pt>
                <c:pt idx="4">
                  <c:v>2406</c:v>
                </c:pt>
              </c:numCache>
            </c:numRef>
          </c:val>
          <c:extLst xmlns:c16r2="http://schemas.microsoft.com/office/drawing/2015/06/chart">
            <c:ext xmlns:c16="http://schemas.microsoft.com/office/drawing/2014/chart" uri="{C3380CC4-5D6E-409C-BE32-E72D297353CC}">
              <c16:uniqueId val="{00000005-A8E5-4EB6-8696-1BF7D0B36EA3}"/>
            </c:ext>
          </c:extLst>
        </c:ser>
        <c:dLbls>
          <c:dLblPos val="outEnd"/>
          <c:showLegendKey val="0"/>
          <c:showVal val="1"/>
          <c:showCatName val="0"/>
          <c:showSerName val="0"/>
          <c:showPercent val="0"/>
          <c:showBubbleSize val="0"/>
        </c:dLbls>
        <c:gapWidth val="444"/>
        <c:overlap val="-90"/>
        <c:axId val="232317680"/>
        <c:axId val="282586264"/>
      </c:barChart>
      <c:catAx>
        <c:axId val="232317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cap="all" spc="120" normalizeH="0" baseline="0">
                <a:solidFill>
                  <a:schemeClr val="tx1">
                    <a:lumMod val="65000"/>
                    <a:lumOff val="35000"/>
                  </a:schemeClr>
                </a:solidFill>
                <a:latin typeface="+mn-lt"/>
                <a:ea typeface="+mn-ea"/>
                <a:cs typeface="+mn-cs"/>
              </a:defRPr>
            </a:pPr>
            <a:endParaRPr lang="ru-RU"/>
          </a:p>
        </c:txPr>
        <c:crossAx val="282586264"/>
        <c:crosses val="autoZero"/>
        <c:auto val="1"/>
        <c:lblAlgn val="ctr"/>
        <c:lblOffset val="100"/>
        <c:noMultiLvlLbl val="0"/>
      </c:catAx>
      <c:valAx>
        <c:axId val="282586264"/>
        <c:scaling>
          <c:orientation val="minMax"/>
        </c:scaling>
        <c:delete val="1"/>
        <c:axPos val="l"/>
        <c:numFmt formatCode="General" sourceLinked="1"/>
        <c:majorTickMark val="none"/>
        <c:minorTickMark val="none"/>
        <c:tickLblPos val="nextTo"/>
        <c:crossAx val="2323176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36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5437161438717"/>
          <c:y val="7.1258284891460105E-2"/>
          <c:w val="0.61660509943339625"/>
          <c:h val="0.7482982028470163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E6A-4F49-978F-510707B7C2FD}"/>
              </c:ext>
            </c:extLst>
          </c:dPt>
          <c:dPt>
            <c:idx val="1"/>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E6A-4F49-978F-510707B7C2FD}"/>
              </c:ext>
            </c:extLst>
          </c:dPt>
          <c:dPt>
            <c:idx val="2"/>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E6A-4F49-978F-510707B7C2FD}"/>
              </c:ext>
            </c:extLst>
          </c:dPt>
          <c:dPt>
            <c:idx val="3"/>
            <c:bubble3D val="0"/>
            <c:spPr>
              <a:solidFill>
                <a:schemeClr val="accent6">
                  <a:lumMod val="75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E6A-4F49-978F-510707B7C2FD}"/>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E6A-4F49-978F-510707B7C2FD}"/>
              </c:ext>
            </c:extLst>
          </c:dPt>
          <c:dLbls>
            <c:dLbl>
              <c:idx val="0"/>
              <c:spPr>
                <a:noFill/>
                <a:ln>
                  <a:noFill/>
                </a:ln>
                <a:effectLst/>
              </c:spPr>
              <c:txPr>
                <a:bodyPr rot="0" spcFirstLastPara="1" vertOverflow="ellipsis" vert="horz" wrap="square" anchor="ctr" anchorCtr="1"/>
                <a:lstStyle/>
                <a:p>
                  <a:pPr>
                    <a:defRPr sz="400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anchor="ctr" anchorCtr="1"/>
                <a:lstStyle/>
                <a:p>
                  <a:pPr>
                    <a:defRPr sz="4000" b="1"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anchor="ctr" anchorCtr="1"/>
                <a:lstStyle/>
                <a:p>
                  <a:pPr>
                    <a:defRPr sz="4000" b="1" i="0" u="none" strike="noStrike" kern="1200" spc="0" baseline="0">
                      <a:solidFill>
                        <a:schemeClr val="accent5"/>
                      </a:solidFill>
                      <a:latin typeface="+mn-lt"/>
                      <a:ea typeface="+mn-ea"/>
                      <a:cs typeface="+mn-cs"/>
                    </a:defRPr>
                  </a:pPr>
                  <a:endParaRPr lang="ru-RU"/>
                </a:p>
              </c:txPr>
              <c:dLblPos val="outEnd"/>
              <c:showLegendKey val="0"/>
              <c:showVal val="0"/>
              <c:showCatName val="1"/>
              <c:showSerName val="0"/>
              <c:showPercent val="1"/>
              <c:showBubbleSize val="0"/>
            </c:dLbl>
            <c:dLbl>
              <c:idx val="3"/>
              <c:layout/>
              <c:tx>
                <c:rich>
                  <a:bodyPr rot="0" spcFirstLastPara="1" vertOverflow="ellipsis" vert="horz" wrap="square" anchor="ctr" anchorCtr="1"/>
                  <a:lstStyle/>
                  <a:p>
                    <a:pPr>
                      <a:defRPr sz="4000" b="1" i="0" u="none" strike="noStrike" kern="1200" spc="0" baseline="0">
                        <a:solidFill>
                          <a:schemeClr val="accent1"/>
                        </a:solidFill>
                        <a:latin typeface="+mn-lt"/>
                        <a:ea typeface="+mn-ea"/>
                        <a:cs typeface="+mn-cs"/>
                      </a:defRPr>
                    </a:pPr>
                    <a:fld id="{B10A1E10-47E1-4A87-A23F-AC1B93ED05EF}" type="CATEGORYNAME">
                      <a:rPr lang="ru-RU">
                        <a:solidFill>
                          <a:schemeClr val="accent6">
                            <a:lumMod val="75000"/>
                          </a:schemeClr>
                        </a:solidFill>
                      </a:rPr>
                      <a:pPr>
                        <a:defRPr>
                          <a:solidFill>
                            <a:schemeClr val="accent1"/>
                          </a:solidFill>
                        </a:defRPr>
                      </a:pPr>
                      <a:t>[ИМЯ КАТЕГОРИИ]</a:t>
                    </a:fld>
                    <a:r>
                      <a:rPr lang="ru-RU" baseline="0" dirty="0">
                        <a:solidFill>
                          <a:schemeClr val="accent6">
                            <a:lumMod val="75000"/>
                          </a:schemeClr>
                        </a:solidFill>
                      </a:rPr>
                      <a:t>
</a:t>
                    </a:r>
                    <a:fld id="{A95D8F14-CB2E-4F19-8621-D34BF14F5750}" type="PERCENTAGE">
                      <a:rPr lang="ru-RU" baseline="0">
                        <a:solidFill>
                          <a:schemeClr val="accent6">
                            <a:lumMod val="75000"/>
                          </a:schemeClr>
                        </a:solidFill>
                      </a:rPr>
                      <a:pPr>
                        <a:defRPr>
                          <a:solidFill>
                            <a:schemeClr val="accent1"/>
                          </a:solidFill>
                        </a:defRPr>
                      </a:pPr>
                      <a:t>[ПРОЦЕНТ]</a:t>
                    </a:fld>
                    <a:endParaRPr lang="ru-RU" baseline="0" dirty="0">
                      <a:solidFill>
                        <a:schemeClr val="accent6">
                          <a:lumMod val="75000"/>
                        </a:schemeClr>
                      </a:solidFill>
                    </a:endParaRPr>
                  </a:p>
                </c:rich>
              </c:tx>
              <c:spPr>
                <a:noFill/>
                <a:ln>
                  <a:noFill/>
                </a:ln>
                <a:effectLst/>
              </c:spPr>
              <c:txPr>
                <a:bodyPr rot="0" spcFirstLastPara="1" vertOverflow="ellipsis" vert="horz" wrap="square" anchor="ctr" anchorCtr="1"/>
                <a:lstStyle/>
                <a:p>
                  <a:pPr>
                    <a:defRPr sz="400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E6A-4F49-978F-510707B7C2FD}"/>
                </c:ext>
                <c:ext xmlns:c15="http://schemas.microsoft.com/office/drawing/2012/chart" uri="{CE6537A1-D6FC-4f65-9D91-7224C49458BB}">
                  <c15:layout/>
                  <c15:dlblFieldTable/>
                  <c15:showDataLabelsRange val="0"/>
                </c:ext>
              </c:extLst>
            </c:dLbl>
            <c:dLbl>
              <c:idx val="4"/>
              <c:spPr>
                <a:noFill/>
                <a:ln>
                  <a:noFill/>
                </a:ln>
                <a:effectLst/>
              </c:spPr>
              <c:txPr>
                <a:bodyPr rot="0" spcFirstLastPara="1" vertOverflow="ellipsis" vert="horz" wrap="square" anchor="ctr" anchorCtr="1"/>
                <a:lstStyle/>
                <a:p>
                  <a:pPr>
                    <a:defRPr sz="4000" b="1" i="0" u="none" strike="noStrike" kern="1200" spc="0" baseline="0">
                      <a:solidFill>
                        <a:schemeClr val="accent3">
                          <a:lumMod val="60000"/>
                        </a:schemeClr>
                      </a:solidFill>
                      <a:latin typeface="+mn-lt"/>
                      <a:ea typeface="+mn-ea"/>
                      <a:cs typeface="+mn-cs"/>
                    </a:defRPr>
                  </a:pPr>
                  <a:endParaRPr lang="ru-RU"/>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Лист1!$O$14:$O$18</c:f>
              <c:strCache>
                <c:ptCount val="5"/>
                <c:pt idx="0">
                  <c:v>ИТСС</c:v>
                </c:pt>
                <c:pt idx="1">
                  <c:v>ИВТ</c:v>
                </c:pt>
                <c:pt idx="2">
                  <c:v>ПМ</c:v>
                </c:pt>
                <c:pt idx="3">
                  <c:v>КБ</c:v>
                </c:pt>
                <c:pt idx="4">
                  <c:v>ИБ</c:v>
                </c:pt>
              </c:strCache>
            </c:strRef>
          </c:cat>
          <c:val>
            <c:numRef>
              <c:f>Лист1!$P$14:$P$18</c:f>
              <c:numCache>
                <c:formatCode>General</c:formatCode>
                <c:ptCount val="5"/>
                <c:pt idx="0">
                  <c:v>67</c:v>
                </c:pt>
                <c:pt idx="1">
                  <c:v>169</c:v>
                </c:pt>
                <c:pt idx="2">
                  <c:v>130</c:v>
                </c:pt>
                <c:pt idx="3">
                  <c:v>143</c:v>
                </c:pt>
                <c:pt idx="4">
                  <c:v>69</c:v>
                </c:pt>
              </c:numCache>
            </c:numRef>
          </c:val>
          <c:extLst xmlns:c16r2="http://schemas.microsoft.com/office/drawing/2015/06/chart">
            <c:ext xmlns:c16="http://schemas.microsoft.com/office/drawing/2014/chart" uri="{C3380CC4-5D6E-409C-BE32-E72D297353CC}">
              <c16:uniqueId val="{0000000A-9E6A-4F49-978F-510707B7C2F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40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Лист8!$B$9</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Лист8!$A$10:$A$14</c:f>
              <c:strCache>
                <c:ptCount val="5"/>
                <c:pt idx="0">
                  <c:v>КБ</c:v>
                </c:pt>
                <c:pt idx="1">
                  <c:v>ПМ</c:v>
                </c:pt>
                <c:pt idx="2">
                  <c:v>ИВТ</c:v>
                </c:pt>
                <c:pt idx="3">
                  <c:v>ИТСС</c:v>
                </c:pt>
                <c:pt idx="4">
                  <c:v>ИБ</c:v>
                </c:pt>
              </c:strCache>
            </c:strRef>
          </c:cat>
          <c:val>
            <c:numRef>
              <c:f>Лист8!$B$10:$B$14</c:f>
              <c:numCache>
                <c:formatCode>General</c:formatCode>
                <c:ptCount val="5"/>
                <c:pt idx="0">
                  <c:v>3</c:v>
                </c:pt>
                <c:pt idx="1">
                  <c:v>11</c:v>
                </c:pt>
                <c:pt idx="2">
                  <c:v>3</c:v>
                </c:pt>
                <c:pt idx="3">
                  <c:v>1</c:v>
                </c:pt>
              </c:numCache>
            </c:numRef>
          </c:val>
          <c:extLst xmlns:c16r2="http://schemas.microsoft.com/office/drawing/2015/06/chart">
            <c:ext xmlns:c16="http://schemas.microsoft.com/office/drawing/2014/chart" uri="{C3380CC4-5D6E-409C-BE32-E72D297353CC}">
              <c16:uniqueId val="{00000000-AEAE-42F6-AC1A-1B25310B41C2}"/>
            </c:ext>
          </c:extLst>
        </c:ser>
        <c:ser>
          <c:idx val="1"/>
          <c:order val="1"/>
          <c:tx>
            <c:strRef>
              <c:f>Лист8!$C$9</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Лист8!$A$10:$A$14</c:f>
              <c:strCache>
                <c:ptCount val="5"/>
                <c:pt idx="0">
                  <c:v>КБ</c:v>
                </c:pt>
                <c:pt idx="1">
                  <c:v>ПМ</c:v>
                </c:pt>
                <c:pt idx="2">
                  <c:v>ИВТ</c:v>
                </c:pt>
                <c:pt idx="3">
                  <c:v>ИТСС</c:v>
                </c:pt>
                <c:pt idx="4">
                  <c:v>ИБ</c:v>
                </c:pt>
              </c:strCache>
            </c:strRef>
          </c:cat>
          <c:val>
            <c:numRef>
              <c:f>Лист8!$C$10:$C$14</c:f>
              <c:numCache>
                <c:formatCode>General</c:formatCode>
                <c:ptCount val="5"/>
                <c:pt idx="0">
                  <c:v>13</c:v>
                </c:pt>
                <c:pt idx="1">
                  <c:v>15</c:v>
                </c:pt>
                <c:pt idx="2">
                  <c:v>3</c:v>
                </c:pt>
                <c:pt idx="3">
                  <c:v>1</c:v>
                </c:pt>
              </c:numCache>
            </c:numRef>
          </c:val>
          <c:extLst xmlns:c16r2="http://schemas.microsoft.com/office/drawing/2015/06/chart">
            <c:ext xmlns:c16="http://schemas.microsoft.com/office/drawing/2014/chart" uri="{C3380CC4-5D6E-409C-BE32-E72D297353CC}">
              <c16:uniqueId val="{00000001-AEAE-42F6-AC1A-1B25310B41C2}"/>
            </c:ext>
          </c:extLst>
        </c:ser>
        <c:ser>
          <c:idx val="2"/>
          <c:order val="2"/>
          <c:tx>
            <c:strRef>
              <c:f>Лист8!$D$9</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Лист8!$A$10:$A$14</c:f>
              <c:strCache>
                <c:ptCount val="5"/>
                <c:pt idx="0">
                  <c:v>КБ</c:v>
                </c:pt>
                <c:pt idx="1">
                  <c:v>ПМ</c:v>
                </c:pt>
                <c:pt idx="2">
                  <c:v>ИВТ</c:v>
                </c:pt>
                <c:pt idx="3">
                  <c:v>ИТСС</c:v>
                </c:pt>
                <c:pt idx="4">
                  <c:v>ИБ</c:v>
                </c:pt>
              </c:strCache>
            </c:strRef>
          </c:cat>
          <c:val>
            <c:numRef>
              <c:f>Лист8!$D$10:$D$14</c:f>
              <c:numCache>
                <c:formatCode>General</c:formatCode>
                <c:ptCount val="5"/>
                <c:pt idx="0">
                  <c:v>26</c:v>
                </c:pt>
                <c:pt idx="1">
                  <c:v>28</c:v>
                </c:pt>
                <c:pt idx="2">
                  <c:v>15</c:v>
                </c:pt>
                <c:pt idx="3">
                  <c:v>5</c:v>
                </c:pt>
              </c:numCache>
            </c:numRef>
          </c:val>
          <c:extLst xmlns:c16r2="http://schemas.microsoft.com/office/drawing/2015/06/chart">
            <c:ext xmlns:c16="http://schemas.microsoft.com/office/drawing/2014/chart" uri="{C3380CC4-5D6E-409C-BE32-E72D297353CC}">
              <c16:uniqueId val="{00000002-AEAE-42F6-AC1A-1B25310B41C2}"/>
            </c:ext>
          </c:extLst>
        </c:ser>
        <c:ser>
          <c:idx val="3"/>
          <c:order val="3"/>
          <c:tx>
            <c:strRef>
              <c:f>Лист8!$E$9</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Лист8!$A$10:$A$14</c:f>
              <c:strCache>
                <c:ptCount val="5"/>
                <c:pt idx="0">
                  <c:v>КБ</c:v>
                </c:pt>
                <c:pt idx="1">
                  <c:v>ПМ</c:v>
                </c:pt>
                <c:pt idx="2">
                  <c:v>ИВТ</c:v>
                </c:pt>
                <c:pt idx="3">
                  <c:v>ИТСС</c:v>
                </c:pt>
                <c:pt idx="4">
                  <c:v>ИБ</c:v>
                </c:pt>
              </c:strCache>
            </c:strRef>
          </c:cat>
          <c:val>
            <c:numRef>
              <c:f>Лист8!$E$10:$E$14</c:f>
              <c:numCache>
                <c:formatCode>General</c:formatCode>
                <c:ptCount val="5"/>
                <c:pt idx="0">
                  <c:v>30</c:v>
                </c:pt>
                <c:pt idx="1">
                  <c:v>37</c:v>
                </c:pt>
                <c:pt idx="2">
                  <c:v>21</c:v>
                </c:pt>
                <c:pt idx="3">
                  <c:v>2</c:v>
                </c:pt>
              </c:numCache>
            </c:numRef>
          </c:val>
          <c:extLst xmlns:c16r2="http://schemas.microsoft.com/office/drawing/2015/06/chart">
            <c:ext xmlns:c16="http://schemas.microsoft.com/office/drawing/2014/chart" uri="{C3380CC4-5D6E-409C-BE32-E72D297353CC}">
              <c16:uniqueId val="{00000003-AEAE-42F6-AC1A-1B25310B41C2}"/>
            </c:ext>
          </c:extLst>
        </c:ser>
        <c:ser>
          <c:idx val="4"/>
          <c:order val="4"/>
          <c:tx>
            <c:strRef>
              <c:f>Лист8!$F$9</c:f>
              <c:strCache>
                <c:ptCount val="1"/>
                <c:pt idx="0">
                  <c:v>2019</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Лист8!$A$10:$A$14</c:f>
              <c:strCache>
                <c:ptCount val="5"/>
                <c:pt idx="0">
                  <c:v>КБ</c:v>
                </c:pt>
                <c:pt idx="1">
                  <c:v>ПМ</c:v>
                </c:pt>
                <c:pt idx="2">
                  <c:v>ИВТ</c:v>
                </c:pt>
                <c:pt idx="3">
                  <c:v>ИТСС</c:v>
                </c:pt>
                <c:pt idx="4">
                  <c:v>ИБ</c:v>
                </c:pt>
              </c:strCache>
            </c:strRef>
          </c:cat>
          <c:val>
            <c:numRef>
              <c:f>Лист8!$F$10:$F$14</c:f>
              <c:numCache>
                <c:formatCode>General</c:formatCode>
                <c:ptCount val="5"/>
                <c:pt idx="0">
                  <c:v>18</c:v>
                </c:pt>
                <c:pt idx="1">
                  <c:v>47</c:v>
                </c:pt>
                <c:pt idx="2">
                  <c:v>23</c:v>
                </c:pt>
                <c:pt idx="3">
                  <c:v>2</c:v>
                </c:pt>
                <c:pt idx="4">
                  <c:v>23</c:v>
                </c:pt>
              </c:numCache>
            </c:numRef>
          </c:val>
          <c:extLst xmlns:c16r2="http://schemas.microsoft.com/office/drawing/2015/06/chart">
            <c:ext xmlns:c16="http://schemas.microsoft.com/office/drawing/2014/chart" uri="{C3380CC4-5D6E-409C-BE32-E72D297353CC}">
              <c16:uniqueId val="{00000004-AEAE-42F6-AC1A-1B25310B41C2}"/>
            </c:ext>
          </c:extLst>
        </c:ser>
        <c:ser>
          <c:idx val="5"/>
          <c:order val="5"/>
          <c:tx>
            <c:strRef>
              <c:f>Лист8!$G$9</c:f>
              <c:strCache>
                <c:ptCount val="1"/>
                <c:pt idx="0">
                  <c:v>2020</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Лист8!$A$10:$A$14</c:f>
              <c:strCache>
                <c:ptCount val="5"/>
                <c:pt idx="0">
                  <c:v>КБ</c:v>
                </c:pt>
                <c:pt idx="1">
                  <c:v>ПМ</c:v>
                </c:pt>
                <c:pt idx="2">
                  <c:v>ИВТ</c:v>
                </c:pt>
                <c:pt idx="3">
                  <c:v>ИТСС</c:v>
                </c:pt>
                <c:pt idx="4">
                  <c:v>ИБ</c:v>
                </c:pt>
              </c:strCache>
            </c:strRef>
          </c:cat>
          <c:val>
            <c:numRef>
              <c:f>Лист8!$G$10:$G$14</c:f>
              <c:numCache>
                <c:formatCode>General</c:formatCode>
                <c:ptCount val="5"/>
                <c:pt idx="0">
                  <c:v>9</c:v>
                </c:pt>
                <c:pt idx="1">
                  <c:v>23</c:v>
                </c:pt>
                <c:pt idx="2">
                  <c:v>18</c:v>
                </c:pt>
                <c:pt idx="3">
                  <c:v>0</c:v>
                </c:pt>
                <c:pt idx="4">
                  <c:v>9</c:v>
                </c:pt>
              </c:numCache>
            </c:numRef>
          </c:val>
          <c:extLst xmlns:c16r2="http://schemas.microsoft.com/office/drawing/2015/06/chart">
            <c:ext xmlns:c16="http://schemas.microsoft.com/office/drawing/2014/chart" uri="{C3380CC4-5D6E-409C-BE32-E72D297353CC}">
              <c16:uniqueId val="{00000005-AEAE-42F6-AC1A-1B25310B41C2}"/>
            </c:ext>
          </c:extLst>
        </c:ser>
        <c:ser>
          <c:idx val="6"/>
          <c:order val="6"/>
          <c:tx>
            <c:strRef>
              <c:f>Лист8!$H$9</c:f>
              <c:strCache>
                <c:ptCount val="1"/>
                <c:pt idx="0">
                  <c:v>2021</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Лист8!$A$10:$A$14</c:f>
              <c:strCache>
                <c:ptCount val="5"/>
                <c:pt idx="0">
                  <c:v>КБ</c:v>
                </c:pt>
                <c:pt idx="1">
                  <c:v>ПМ</c:v>
                </c:pt>
                <c:pt idx="2">
                  <c:v>ИВТ</c:v>
                </c:pt>
                <c:pt idx="3">
                  <c:v>ИТСС</c:v>
                </c:pt>
                <c:pt idx="4">
                  <c:v>ИБ</c:v>
                </c:pt>
              </c:strCache>
            </c:strRef>
          </c:cat>
          <c:val>
            <c:numRef>
              <c:f>Лист8!$H$10:$H$14</c:f>
              <c:numCache>
                <c:formatCode>General</c:formatCode>
                <c:ptCount val="5"/>
                <c:pt idx="0">
                  <c:v>21</c:v>
                </c:pt>
                <c:pt idx="1">
                  <c:v>79</c:v>
                </c:pt>
                <c:pt idx="2">
                  <c:v>39</c:v>
                </c:pt>
                <c:pt idx="3">
                  <c:v>3</c:v>
                </c:pt>
                <c:pt idx="4">
                  <c:v>41</c:v>
                </c:pt>
              </c:numCache>
            </c:numRef>
          </c:val>
          <c:extLst xmlns:c16r2="http://schemas.microsoft.com/office/drawing/2015/06/chart">
            <c:ext xmlns:c16="http://schemas.microsoft.com/office/drawing/2014/chart" uri="{C3380CC4-5D6E-409C-BE32-E72D297353CC}">
              <c16:uniqueId val="{00000006-AEAE-42F6-AC1A-1B25310B41C2}"/>
            </c:ext>
          </c:extLst>
        </c:ser>
        <c:dLbls>
          <c:dLblPos val="outEnd"/>
          <c:showLegendKey val="0"/>
          <c:showVal val="1"/>
          <c:showCatName val="0"/>
          <c:showSerName val="0"/>
          <c:showPercent val="0"/>
          <c:showBubbleSize val="0"/>
        </c:dLbls>
        <c:gapWidth val="444"/>
        <c:overlap val="-90"/>
        <c:axId val="355189672"/>
        <c:axId val="355198256"/>
      </c:barChart>
      <c:catAx>
        <c:axId val="355189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cap="all" spc="120" normalizeH="0" baseline="0">
                <a:solidFill>
                  <a:schemeClr val="tx1">
                    <a:lumMod val="65000"/>
                    <a:lumOff val="35000"/>
                  </a:schemeClr>
                </a:solidFill>
                <a:latin typeface="+mn-lt"/>
                <a:ea typeface="+mn-ea"/>
                <a:cs typeface="+mn-cs"/>
              </a:defRPr>
            </a:pPr>
            <a:endParaRPr lang="ru-RU"/>
          </a:p>
        </c:txPr>
        <c:crossAx val="355198256"/>
        <c:crosses val="autoZero"/>
        <c:auto val="1"/>
        <c:lblAlgn val="ctr"/>
        <c:lblOffset val="100"/>
        <c:noMultiLvlLbl val="0"/>
      </c:catAx>
      <c:valAx>
        <c:axId val="355198256"/>
        <c:scaling>
          <c:orientation val="minMax"/>
        </c:scaling>
        <c:delete val="1"/>
        <c:axPos val="l"/>
        <c:numFmt formatCode="General" sourceLinked="1"/>
        <c:majorTickMark val="none"/>
        <c:minorTickMark val="none"/>
        <c:tickLblPos val="nextTo"/>
        <c:crossAx val="355189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3600"/>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Лист1!$A$15</c:f>
              <c:strCache>
                <c:ptCount val="1"/>
                <c:pt idx="0">
                  <c:v>ИТСС</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numRef>
              <c:f>Лист1!$B$14:$H$14</c:f>
              <c:numCache>
                <c:formatCode>General</c:formatCode>
                <c:ptCount val="7"/>
                <c:pt idx="0">
                  <c:v>2015</c:v>
                </c:pt>
                <c:pt idx="1">
                  <c:v>2016</c:v>
                </c:pt>
                <c:pt idx="2">
                  <c:v>2017</c:v>
                </c:pt>
                <c:pt idx="3">
                  <c:v>2018</c:v>
                </c:pt>
                <c:pt idx="4">
                  <c:v>2019</c:v>
                </c:pt>
                <c:pt idx="5">
                  <c:v>2020</c:v>
                </c:pt>
                <c:pt idx="6">
                  <c:v>2021</c:v>
                </c:pt>
              </c:numCache>
            </c:numRef>
          </c:cat>
          <c:val>
            <c:numRef>
              <c:f>Лист1!$B$15:$H$15</c:f>
              <c:numCache>
                <c:formatCode>General</c:formatCode>
                <c:ptCount val="7"/>
                <c:pt idx="0">
                  <c:v>75</c:v>
                </c:pt>
                <c:pt idx="1">
                  <c:v>81</c:v>
                </c:pt>
                <c:pt idx="2">
                  <c:v>83.8</c:v>
                </c:pt>
                <c:pt idx="3">
                  <c:v>85.4</c:v>
                </c:pt>
                <c:pt idx="4">
                  <c:v>88.4</c:v>
                </c:pt>
                <c:pt idx="5">
                  <c:v>89.1</c:v>
                </c:pt>
                <c:pt idx="6">
                  <c:v>89.93</c:v>
                </c:pt>
              </c:numCache>
            </c:numRef>
          </c:val>
          <c:smooth val="0"/>
          <c:extLst xmlns:c16r2="http://schemas.microsoft.com/office/drawing/2015/06/chart">
            <c:ext xmlns:c16="http://schemas.microsoft.com/office/drawing/2014/chart" uri="{C3380CC4-5D6E-409C-BE32-E72D297353CC}">
              <c16:uniqueId val="{00000000-95AC-4FBB-A3E6-E3F49D2A2914}"/>
            </c:ext>
          </c:extLst>
        </c:ser>
        <c:ser>
          <c:idx val="1"/>
          <c:order val="1"/>
          <c:tx>
            <c:strRef>
              <c:f>Лист1!$A$16</c:f>
              <c:strCache>
                <c:ptCount val="1"/>
                <c:pt idx="0">
                  <c:v>ИВТ</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numRef>
              <c:f>Лист1!$B$14:$H$14</c:f>
              <c:numCache>
                <c:formatCode>General</c:formatCode>
                <c:ptCount val="7"/>
                <c:pt idx="0">
                  <c:v>2015</c:v>
                </c:pt>
                <c:pt idx="1">
                  <c:v>2016</c:v>
                </c:pt>
                <c:pt idx="2">
                  <c:v>2017</c:v>
                </c:pt>
                <c:pt idx="3">
                  <c:v>2018</c:v>
                </c:pt>
                <c:pt idx="4">
                  <c:v>2019</c:v>
                </c:pt>
                <c:pt idx="5">
                  <c:v>2020</c:v>
                </c:pt>
                <c:pt idx="6">
                  <c:v>2021</c:v>
                </c:pt>
              </c:numCache>
            </c:numRef>
          </c:cat>
          <c:val>
            <c:numRef>
              <c:f>Лист1!$B$16:$H$16</c:f>
              <c:numCache>
                <c:formatCode>General</c:formatCode>
                <c:ptCount val="7"/>
                <c:pt idx="0">
                  <c:v>78.599999999999994</c:v>
                </c:pt>
                <c:pt idx="1">
                  <c:v>83.9</c:v>
                </c:pt>
                <c:pt idx="2">
                  <c:v>87.2</c:v>
                </c:pt>
                <c:pt idx="3">
                  <c:v>87.6</c:v>
                </c:pt>
                <c:pt idx="4">
                  <c:v>91.4</c:v>
                </c:pt>
                <c:pt idx="5">
                  <c:v>89.5</c:v>
                </c:pt>
                <c:pt idx="6">
                  <c:v>93.22</c:v>
                </c:pt>
              </c:numCache>
            </c:numRef>
          </c:val>
          <c:smooth val="0"/>
          <c:extLst xmlns:c16r2="http://schemas.microsoft.com/office/drawing/2015/06/chart">
            <c:ext xmlns:c16="http://schemas.microsoft.com/office/drawing/2014/chart" uri="{C3380CC4-5D6E-409C-BE32-E72D297353CC}">
              <c16:uniqueId val="{00000001-95AC-4FBB-A3E6-E3F49D2A2914}"/>
            </c:ext>
          </c:extLst>
        </c:ser>
        <c:ser>
          <c:idx val="2"/>
          <c:order val="2"/>
          <c:tx>
            <c:strRef>
              <c:f>Лист1!$A$17</c:f>
              <c:strCache>
                <c:ptCount val="1"/>
                <c:pt idx="0">
                  <c:v>ИБ</c:v>
                </c:pt>
              </c:strCache>
            </c:strRef>
          </c:tx>
          <c:spPr>
            <a:ln w="57150" cap="rnd">
              <a:solidFill>
                <a:srgbClr val="7030A0"/>
              </a:solidFill>
              <a:round/>
            </a:ln>
            <a:effectLst/>
          </c:spPr>
          <c:marker>
            <c:symbol val="circle"/>
            <c:size val="5"/>
            <c:spPr>
              <a:solidFill>
                <a:schemeClr val="accent3"/>
              </a:solidFill>
              <a:ln w="57150">
                <a:solidFill>
                  <a:srgbClr val="7030A0"/>
                </a:solidFill>
              </a:ln>
              <a:effectLst/>
            </c:spPr>
          </c:marker>
          <c:cat>
            <c:numRef>
              <c:f>Лист1!$B$14:$H$14</c:f>
              <c:numCache>
                <c:formatCode>General</c:formatCode>
                <c:ptCount val="7"/>
                <c:pt idx="0">
                  <c:v>2015</c:v>
                </c:pt>
                <c:pt idx="1">
                  <c:v>2016</c:v>
                </c:pt>
                <c:pt idx="2">
                  <c:v>2017</c:v>
                </c:pt>
                <c:pt idx="3">
                  <c:v>2018</c:v>
                </c:pt>
                <c:pt idx="4">
                  <c:v>2019</c:v>
                </c:pt>
                <c:pt idx="5">
                  <c:v>2020</c:v>
                </c:pt>
                <c:pt idx="6">
                  <c:v>2021</c:v>
                </c:pt>
              </c:numCache>
            </c:numRef>
          </c:cat>
          <c:val>
            <c:numRef>
              <c:f>Лист1!$B$17:$H$17</c:f>
              <c:numCache>
                <c:formatCode>General</c:formatCode>
                <c:ptCount val="7"/>
                <c:pt idx="4">
                  <c:v>95.3</c:v>
                </c:pt>
                <c:pt idx="5">
                  <c:v>91.6</c:v>
                </c:pt>
                <c:pt idx="6">
                  <c:v>96</c:v>
                </c:pt>
              </c:numCache>
            </c:numRef>
          </c:val>
          <c:smooth val="0"/>
          <c:extLst xmlns:c16r2="http://schemas.microsoft.com/office/drawing/2015/06/chart">
            <c:ext xmlns:c16="http://schemas.microsoft.com/office/drawing/2014/chart" uri="{C3380CC4-5D6E-409C-BE32-E72D297353CC}">
              <c16:uniqueId val="{00000002-95AC-4FBB-A3E6-E3F49D2A2914}"/>
            </c:ext>
          </c:extLst>
        </c:ser>
        <c:ser>
          <c:idx val="3"/>
          <c:order val="3"/>
          <c:tx>
            <c:strRef>
              <c:f>Лист1!$A$18</c:f>
              <c:strCache>
                <c:ptCount val="1"/>
                <c:pt idx="0">
                  <c:v>КБ</c:v>
                </c:pt>
              </c:strCache>
            </c:strRef>
          </c:tx>
          <c:spPr>
            <a:ln w="57150" cap="rnd">
              <a:solidFill>
                <a:schemeClr val="accent4"/>
              </a:solidFill>
              <a:round/>
            </a:ln>
            <a:effectLst/>
          </c:spPr>
          <c:marker>
            <c:symbol val="circle"/>
            <c:size val="5"/>
            <c:spPr>
              <a:solidFill>
                <a:schemeClr val="accent4"/>
              </a:solidFill>
              <a:ln w="57150">
                <a:solidFill>
                  <a:schemeClr val="accent4"/>
                </a:solidFill>
              </a:ln>
              <a:effectLst/>
            </c:spPr>
          </c:marker>
          <c:cat>
            <c:numRef>
              <c:f>Лист1!$B$14:$H$14</c:f>
              <c:numCache>
                <c:formatCode>General</c:formatCode>
                <c:ptCount val="7"/>
                <c:pt idx="0">
                  <c:v>2015</c:v>
                </c:pt>
                <c:pt idx="1">
                  <c:v>2016</c:v>
                </c:pt>
                <c:pt idx="2">
                  <c:v>2017</c:v>
                </c:pt>
                <c:pt idx="3">
                  <c:v>2018</c:v>
                </c:pt>
                <c:pt idx="4">
                  <c:v>2019</c:v>
                </c:pt>
                <c:pt idx="5">
                  <c:v>2020</c:v>
                </c:pt>
                <c:pt idx="6">
                  <c:v>2021</c:v>
                </c:pt>
              </c:numCache>
            </c:numRef>
          </c:cat>
          <c:val>
            <c:numRef>
              <c:f>Лист1!$B$18:$H$18</c:f>
              <c:numCache>
                <c:formatCode>General</c:formatCode>
                <c:ptCount val="7"/>
                <c:pt idx="0">
                  <c:v>88.8</c:v>
                </c:pt>
                <c:pt idx="1">
                  <c:v>92.6</c:v>
                </c:pt>
                <c:pt idx="2">
                  <c:v>96.7</c:v>
                </c:pt>
                <c:pt idx="3">
                  <c:v>93.3</c:v>
                </c:pt>
                <c:pt idx="4">
                  <c:v>95.5</c:v>
                </c:pt>
                <c:pt idx="5">
                  <c:v>93.8</c:v>
                </c:pt>
                <c:pt idx="6">
                  <c:v>96.19</c:v>
                </c:pt>
              </c:numCache>
            </c:numRef>
          </c:val>
          <c:smooth val="0"/>
          <c:extLst xmlns:c16r2="http://schemas.microsoft.com/office/drawing/2015/06/chart">
            <c:ext xmlns:c16="http://schemas.microsoft.com/office/drawing/2014/chart" uri="{C3380CC4-5D6E-409C-BE32-E72D297353CC}">
              <c16:uniqueId val="{00000003-95AC-4FBB-A3E6-E3F49D2A2914}"/>
            </c:ext>
          </c:extLst>
        </c:ser>
        <c:ser>
          <c:idx val="4"/>
          <c:order val="4"/>
          <c:tx>
            <c:strRef>
              <c:f>Лист1!$A$19</c:f>
              <c:strCache>
                <c:ptCount val="1"/>
                <c:pt idx="0">
                  <c:v>ПМ</c:v>
                </c:pt>
              </c:strCache>
            </c:strRef>
          </c:tx>
          <c:spPr>
            <a:ln w="57150" cap="rnd">
              <a:solidFill>
                <a:schemeClr val="accent5"/>
              </a:solidFill>
              <a:round/>
            </a:ln>
            <a:effectLst/>
          </c:spPr>
          <c:marker>
            <c:symbol val="circle"/>
            <c:size val="5"/>
            <c:spPr>
              <a:solidFill>
                <a:schemeClr val="accent5"/>
              </a:solidFill>
              <a:ln w="57150">
                <a:solidFill>
                  <a:schemeClr val="accent5"/>
                </a:solidFill>
              </a:ln>
              <a:effectLst/>
            </c:spPr>
          </c:marker>
          <c:cat>
            <c:numRef>
              <c:f>Лист1!$B$14:$H$14</c:f>
              <c:numCache>
                <c:formatCode>General</c:formatCode>
                <c:ptCount val="7"/>
                <c:pt idx="0">
                  <c:v>2015</c:v>
                </c:pt>
                <c:pt idx="1">
                  <c:v>2016</c:v>
                </c:pt>
                <c:pt idx="2">
                  <c:v>2017</c:v>
                </c:pt>
                <c:pt idx="3">
                  <c:v>2018</c:v>
                </c:pt>
                <c:pt idx="4">
                  <c:v>2019</c:v>
                </c:pt>
                <c:pt idx="5">
                  <c:v>2020</c:v>
                </c:pt>
                <c:pt idx="6">
                  <c:v>2021</c:v>
                </c:pt>
              </c:numCache>
            </c:numRef>
          </c:cat>
          <c:val>
            <c:numRef>
              <c:f>Лист1!$B$19:$H$19</c:f>
              <c:numCache>
                <c:formatCode>General</c:formatCode>
                <c:ptCount val="7"/>
                <c:pt idx="0">
                  <c:v>80.400000000000006</c:v>
                </c:pt>
                <c:pt idx="1">
                  <c:v>86.1</c:v>
                </c:pt>
                <c:pt idx="2">
                  <c:v>88.9</c:v>
                </c:pt>
                <c:pt idx="3">
                  <c:v>90.4</c:v>
                </c:pt>
                <c:pt idx="4">
                  <c:v>93.5</c:v>
                </c:pt>
                <c:pt idx="5">
                  <c:v>92.5</c:v>
                </c:pt>
                <c:pt idx="6">
                  <c:v>96.79</c:v>
                </c:pt>
              </c:numCache>
            </c:numRef>
          </c:val>
          <c:smooth val="0"/>
          <c:extLst xmlns:c16r2="http://schemas.microsoft.com/office/drawing/2015/06/chart">
            <c:ext xmlns:c16="http://schemas.microsoft.com/office/drawing/2014/chart" uri="{C3380CC4-5D6E-409C-BE32-E72D297353CC}">
              <c16:uniqueId val="{00000004-95AC-4FBB-A3E6-E3F49D2A2914}"/>
            </c:ext>
          </c:extLst>
        </c:ser>
        <c:dLbls>
          <c:showLegendKey val="0"/>
          <c:showVal val="0"/>
          <c:showCatName val="0"/>
          <c:showSerName val="0"/>
          <c:showPercent val="0"/>
          <c:showBubbleSize val="0"/>
        </c:dLbls>
        <c:marker val="1"/>
        <c:smooth val="0"/>
        <c:axId val="355237464"/>
        <c:axId val="281624304"/>
      </c:lineChart>
      <c:catAx>
        <c:axId val="35523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281624304"/>
        <c:crosses val="autoZero"/>
        <c:auto val="1"/>
        <c:lblAlgn val="ctr"/>
        <c:lblOffset val="100"/>
        <c:noMultiLvlLbl val="0"/>
      </c:catAx>
      <c:valAx>
        <c:axId val="28162430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355237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3600" b="0" i="0" u="none" strike="noStrike" kern="1200" baseline="0">
                <a:solidFill>
                  <a:schemeClr val="tx1">
                    <a:lumMod val="65000"/>
                    <a:lumOff val="35000"/>
                  </a:schemeClr>
                </a:solidFill>
                <a:latin typeface="+mn-lt"/>
                <a:ea typeface="+mn-ea"/>
                <a:cs typeface="+mn-cs"/>
              </a:defRPr>
            </a:pPr>
            <a:endParaRPr lang="ru-RU"/>
          </a:p>
        </c:txPr>
      </c:dTable>
      <c:spPr>
        <a:noFill/>
        <a:ln w="38100">
          <a:noFill/>
        </a:ln>
        <a:effectLst/>
      </c:spPr>
    </c:plotArea>
    <c:legend>
      <c:legendPos val="t"/>
      <c:layout/>
      <c:overlay val="0"/>
      <c:spPr>
        <a:noFill/>
        <a:ln>
          <a:noFill/>
        </a:ln>
        <a:effectLst/>
      </c:spPr>
      <c:txPr>
        <a:bodyPr rot="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3600"/>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Лист11!$A$13</c:f>
              <c:strCache>
                <c:ptCount val="1"/>
                <c:pt idx="0">
                  <c:v>2015</c:v>
                </c:pt>
              </c:strCache>
            </c:strRef>
          </c:tx>
          <c:spPr>
            <a:solidFill>
              <a:schemeClr val="accent2"/>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Лист11!$B$13:$F$13</c:f>
              <c:numCache>
                <c:formatCode>General</c:formatCode>
                <c:ptCount val="5"/>
                <c:pt idx="0">
                  <c:v>17</c:v>
                </c:pt>
                <c:pt idx="1">
                  <c:v>17</c:v>
                </c:pt>
                <c:pt idx="2">
                  <c:v>15</c:v>
                </c:pt>
                <c:pt idx="3">
                  <c:v>3</c:v>
                </c:pt>
              </c:numCache>
            </c:numRef>
          </c:val>
          <c:extLst xmlns:c16r2="http://schemas.microsoft.com/office/drawing/2015/06/chart">
            <c:ext xmlns:c16="http://schemas.microsoft.com/office/drawing/2014/chart" uri="{C3380CC4-5D6E-409C-BE32-E72D297353CC}">
              <c16:uniqueId val="{00000000-175D-47A4-A8C2-9538C104CFE1}"/>
            </c:ext>
          </c:extLst>
        </c:ser>
        <c:ser>
          <c:idx val="2"/>
          <c:order val="1"/>
          <c:tx>
            <c:strRef>
              <c:f>Лист11!$A$14</c:f>
              <c:strCache>
                <c:ptCount val="1"/>
                <c:pt idx="0">
                  <c:v>2016</c:v>
                </c:pt>
              </c:strCache>
            </c:strRef>
          </c:tx>
          <c:spPr>
            <a:solidFill>
              <a:schemeClr val="accent3"/>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Лист11!$B$14:$F$14</c:f>
              <c:numCache>
                <c:formatCode>General</c:formatCode>
                <c:ptCount val="5"/>
                <c:pt idx="0">
                  <c:v>37</c:v>
                </c:pt>
                <c:pt idx="1">
                  <c:v>27</c:v>
                </c:pt>
                <c:pt idx="2">
                  <c:v>40</c:v>
                </c:pt>
                <c:pt idx="3">
                  <c:v>15</c:v>
                </c:pt>
              </c:numCache>
            </c:numRef>
          </c:val>
          <c:extLst xmlns:c16r2="http://schemas.microsoft.com/office/drawing/2015/06/chart">
            <c:ext xmlns:c16="http://schemas.microsoft.com/office/drawing/2014/chart" uri="{C3380CC4-5D6E-409C-BE32-E72D297353CC}">
              <c16:uniqueId val="{00000001-175D-47A4-A8C2-9538C104CFE1}"/>
            </c:ext>
          </c:extLst>
        </c:ser>
        <c:ser>
          <c:idx val="3"/>
          <c:order val="2"/>
          <c:tx>
            <c:strRef>
              <c:f>Лист11!$A$15</c:f>
              <c:strCache>
                <c:ptCount val="1"/>
                <c:pt idx="0">
                  <c:v>2017</c:v>
                </c:pt>
              </c:strCache>
            </c:strRef>
          </c:tx>
          <c:spPr>
            <a:solidFill>
              <a:schemeClr val="accent4"/>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Лист11!$B$15:$F$15</c:f>
              <c:numCache>
                <c:formatCode>General</c:formatCode>
                <c:ptCount val="5"/>
                <c:pt idx="0">
                  <c:v>73</c:v>
                </c:pt>
                <c:pt idx="1">
                  <c:v>62</c:v>
                </c:pt>
                <c:pt idx="2">
                  <c:v>41</c:v>
                </c:pt>
                <c:pt idx="3">
                  <c:v>10</c:v>
                </c:pt>
              </c:numCache>
            </c:numRef>
          </c:val>
          <c:extLst xmlns:c16r2="http://schemas.microsoft.com/office/drawing/2015/06/chart">
            <c:ext xmlns:c16="http://schemas.microsoft.com/office/drawing/2014/chart" uri="{C3380CC4-5D6E-409C-BE32-E72D297353CC}">
              <c16:uniqueId val="{00000002-175D-47A4-A8C2-9538C104CFE1}"/>
            </c:ext>
          </c:extLst>
        </c:ser>
        <c:ser>
          <c:idx val="4"/>
          <c:order val="3"/>
          <c:tx>
            <c:strRef>
              <c:f>Лист11!$A$16</c:f>
              <c:strCache>
                <c:ptCount val="1"/>
                <c:pt idx="0">
                  <c:v>2018</c:v>
                </c:pt>
              </c:strCache>
            </c:strRef>
          </c:tx>
          <c:spPr>
            <a:solidFill>
              <a:schemeClr val="accent5"/>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Лист11!$B$16:$F$16</c:f>
              <c:numCache>
                <c:formatCode>General</c:formatCode>
                <c:ptCount val="5"/>
                <c:pt idx="0">
                  <c:v>60</c:v>
                </c:pt>
                <c:pt idx="1">
                  <c:v>42</c:v>
                </c:pt>
                <c:pt idx="2">
                  <c:v>52</c:v>
                </c:pt>
                <c:pt idx="3">
                  <c:v>9</c:v>
                </c:pt>
              </c:numCache>
            </c:numRef>
          </c:val>
          <c:extLst xmlns:c16r2="http://schemas.microsoft.com/office/drawing/2015/06/chart">
            <c:ext xmlns:c16="http://schemas.microsoft.com/office/drawing/2014/chart" uri="{C3380CC4-5D6E-409C-BE32-E72D297353CC}">
              <c16:uniqueId val="{00000003-175D-47A4-A8C2-9538C104CFE1}"/>
            </c:ext>
          </c:extLst>
        </c:ser>
        <c:ser>
          <c:idx val="5"/>
          <c:order val="4"/>
          <c:tx>
            <c:strRef>
              <c:f>Лист11!$A$17</c:f>
              <c:strCache>
                <c:ptCount val="1"/>
                <c:pt idx="0">
                  <c:v>2019</c:v>
                </c:pt>
              </c:strCache>
            </c:strRef>
          </c:tx>
          <c:spPr>
            <a:solidFill>
              <a:schemeClr val="accent6"/>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Лист11!$B$17:$F$17</c:f>
              <c:numCache>
                <c:formatCode>General</c:formatCode>
                <c:ptCount val="5"/>
                <c:pt idx="0">
                  <c:v>36</c:v>
                </c:pt>
                <c:pt idx="1">
                  <c:v>35</c:v>
                </c:pt>
                <c:pt idx="2">
                  <c:v>41</c:v>
                </c:pt>
                <c:pt idx="3">
                  <c:v>8</c:v>
                </c:pt>
                <c:pt idx="4">
                  <c:v>16</c:v>
                </c:pt>
              </c:numCache>
            </c:numRef>
          </c:val>
          <c:extLst xmlns:c16r2="http://schemas.microsoft.com/office/drawing/2015/06/chart">
            <c:ext xmlns:c16="http://schemas.microsoft.com/office/drawing/2014/chart" uri="{C3380CC4-5D6E-409C-BE32-E72D297353CC}">
              <c16:uniqueId val="{00000004-175D-47A4-A8C2-9538C104CFE1}"/>
            </c:ext>
          </c:extLst>
        </c:ser>
        <c:ser>
          <c:idx val="0"/>
          <c:order val="5"/>
          <c:tx>
            <c:strRef>
              <c:f>Лист11!$A$18</c:f>
              <c:strCache>
                <c:ptCount val="1"/>
                <c:pt idx="0">
                  <c:v>2020</c:v>
                </c:pt>
              </c:strCache>
            </c:strRef>
          </c:tx>
          <c:spPr>
            <a:solidFill>
              <a:schemeClr val="accent1"/>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Лист11!$B$18:$F$18</c:f>
              <c:numCache>
                <c:formatCode>General</c:formatCode>
                <c:ptCount val="5"/>
                <c:pt idx="0">
                  <c:v>101</c:v>
                </c:pt>
                <c:pt idx="1">
                  <c:v>42</c:v>
                </c:pt>
                <c:pt idx="2">
                  <c:v>39</c:v>
                </c:pt>
                <c:pt idx="3">
                  <c:v>8</c:v>
                </c:pt>
                <c:pt idx="4">
                  <c:v>20</c:v>
                </c:pt>
              </c:numCache>
            </c:numRef>
          </c:val>
          <c:extLst xmlns:c16r2="http://schemas.microsoft.com/office/drawing/2015/06/chart">
            <c:ext xmlns:c16="http://schemas.microsoft.com/office/drawing/2014/chart" uri="{C3380CC4-5D6E-409C-BE32-E72D297353CC}">
              <c16:uniqueId val="{00000005-175D-47A4-A8C2-9538C104CFE1}"/>
            </c:ext>
          </c:extLst>
        </c:ser>
        <c:ser>
          <c:idx val="6"/>
          <c:order val="6"/>
          <c:tx>
            <c:strRef>
              <c:f>Лист11!$A$19</c:f>
              <c:strCache>
                <c:ptCount val="1"/>
                <c:pt idx="0">
                  <c:v>2021</c:v>
                </c:pt>
              </c:strCache>
            </c:strRef>
          </c:tx>
          <c:spPr>
            <a:solidFill>
              <a:schemeClr val="accent1">
                <a:lumMod val="60000"/>
              </a:schemeClr>
            </a:solidFill>
            <a:ln>
              <a:noFill/>
            </a:ln>
            <a:effectLst/>
          </c:spPr>
          <c:invertIfNegative val="0"/>
          <c:cat>
            <c:strRef>
              <c:f>Лист11!$B$12:$F$12</c:f>
              <c:strCache>
                <c:ptCount val="5"/>
                <c:pt idx="0">
                  <c:v>КБ</c:v>
                </c:pt>
                <c:pt idx="1">
                  <c:v>ПМ</c:v>
                </c:pt>
                <c:pt idx="2">
                  <c:v>ИВТ</c:v>
                </c:pt>
                <c:pt idx="3">
                  <c:v>ИТСС</c:v>
                </c:pt>
                <c:pt idx="4">
                  <c:v>ИБ</c:v>
                </c:pt>
              </c:strCache>
            </c:strRef>
          </c:cat>
          <c:val>
            <c:numRef>
              <c:f>Лист11!$B$19:$F$19</c:f>
              <c:numCache>
                <c:formatCode>General</c:formatCode>
                <c:ptCount val="5"/>
                <c:pt idx="0">
                  <c:v>51</c:v>
                </c:pt>
                <c:pt idx="1">
                  <c:v>59</c:v>
                </c:pt>
                <c:pt idx="2">
                  <c:v>49</c:v>
                </c:pt>
                <c:pt idx="3">
                  <c:v>11</c:v>
                </c:pt>
                <c:pt idx="4">
                  <c:v>113</c:v>
                </c:pt>
              </c:numCache>
            </c:numRef>
          </c:val>
          <c:extLst xmlns:c16r2="http://schemas.microsoft.com/office/drawing/2015/06/chart">
            <c:ext xmlns:c16="http://schemas.microsoft.com/office/drawing/2014/chart" uri="{C3380CC4-5D6E-409C-BE32-E72D297353CC}">
              <c16:uniqueId val="{00000006-175D-47A4-A8C2-9538C104CFE1}"/>
            </c:ext>
          </c:extLst>
        </c:ser>
        <c:dLbls>
          <c:showLegendKey val="0"/>
          <c:showVal val="0"/>
          <c:showCatName val="0"/>
          <c:showSerName val="0"/>
          <c:showPercent val="0"/>
          <c:showBubbleSize val="0"/>
        </c:dLbls>
        <c:gapWidth val="219"/>
        <c:overlap val="-27"/>
        <c:axId val="281626264"/>
        <c:axId val="281625872"/>
      </c:barChart>
      <c:catAx>
        <c:axId val="28162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ru-RU"/>
          </a:p>
        </c:txPr>
        <c:crossAx val="281625872"/>
        <c:crosses val="autoZero"/>
        <c:auto val="1"/>
        <c:lblAlgn val="ctr"/>
        <c:lblOffset val="100"/>
        <c:noMultiLvlLbl val="0"/>
      </c:catAx>
      <c:valAx>
        <c:axId val="28162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ru-RU"/>
          </a:p>
        </c:txPr>
        <c:crossAx val="2816262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4000"/>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6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4800" b="1" i="0" u="none" strike="noStrike" kern="1200" cap="all" spc="5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1"/>
          <c:order val="0"/>
          <c:tx>
            <c:strRef>
              <c:f>Соотношение!$L$1</c:f>
              <c:strCache>
                <c:ptCount val="1"/>
                <c:pt idx="0">
                  <c:v>Бюджет</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92E-4950-AB6D-6110F70EC186}"/>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92E-4950-AB6D-6110F70EC186}"/>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92E-4950-AB6D-6110F70EC186}"/>
              </c:ext>
            </c:extLst>
          </c:dPt>
          <c:dLbls>
            <c:spPr>
              <a:noFill/>
              <a:ln>
                <a:noFill/>
              </a:ln>
              <a:effectLst/>
            </c:spPr>
            <c:txPr>
              <a:bodyPr rot="0" spcFirstLastPara="1" vertOverflow="ellipsis" vert="horz" wrap="square" anchor="ctr" anchorCtr="1"/>
              <a:lstStyle/>
              <a:p>
                <a:pPr>
                  <a:defRPr sz="4000"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(Соотношение!$A$6,Соотношение!$A$8,Соотношение!$A$9)</c:f>
              <c:strCache>
                <c:ptCount val="3"/>
                <c:pt idx="0">
                  <c:v>Из МСК (общее количество)</c:v>
                </c:pt>
                <c:pt idx="1">
                  <c:v>Из МСК области (общее кол-во)</c:v>
                </c:pt>
                <c:pt idx="2">
                  <c:v>Из регионов (общее количество)</c:v>
                </c:pt>
              </c:strCache>
            </c:strRef>
          </c:cat>
          <c:val>
            <c:numRef>
              <c:f>(Соотношение!$L$6,Соотношение!$L$8,Соотношение!$L$9)</c:f>
              <c:numCache>
                <c:formatCode>General</c:formatCode>
                <c:ptCount val="3"/>
                <c:pt idx="0">
                  <c:v>104</c:v>
                </c:pt>
                <c:pt idx="1">
                  <c:v>45</c:v>
                </c:pt>
                <c:pt idx="2">
                  <c:v>231</c:v>
                </c:pt>
              </c:numCache>
            </c:numRef>
          </c:val>
          <c:extLst xmlns:c16r2="http://schemas.microsoft.com/office/drawing/2015/06/chart">
            <c:ext xmlns:c16="http://schemas.microsoft.com/office/drawing/2014/chart" uri="{C3380CC4-5D6E-409C-BE32-E72D297353CC}">
              <c16:uniqueId val="{00000006-B92E-4950-AB6D-6110F70EC18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4000"/>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259764996871693"/>
          <c:y val="3.5620200037807899E-3"/>
        </c:manualLayout>
      </c:layout>
      <c:overlay val="0"/>
      <c:spPr>
        <a:noFill/>
        <a:ln>
          <a:noFill/>
        </a:ln>
        <a:effectLst/>
      </c:spPr>
      <c:txPr>
        <a:bodyPr rot="0" spcFirstLastPara="1" vertOverflow="ellipsis" vert="horz" wrap="square" anchor="ctr" anchorCtr="1"/>
        <a:lstStyle/>
        <a:p>
          <a:pPr>
            <a:defRPr sz="5760" b="1" i="0" u="none" strike="noStrike" kern="1200" cap="all" spc="5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Соотношение!$G$1</c:f>
              <c:strCache>
                <c:ptCount val="1"/>
                <c:pt idx="0">
                  <c:v>КОММЕРЧЕСКОЕ</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39F-42A9-8FEE-878B84A377B9}"/>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39F-42A9-8FEE-878B84A377B9}"/>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A39F-42A9-8FEE-878B84A377B9}"/>
              </c:ext>
            </c:extLst>
          </c:dPt>
          <c:dLbls>
            <c:spPr>
              <a:noFill/>
              <a:ln>
                <a:noFill/>
              </a:ln>
              <a:effectLst/>
            </c:spPr>
            <c:txPr>
              <a:bodyPr rot="0" spcFirstLastPara="1" vertOverflow="ellipsis" vert="horz" wrap="square" anchor="ctr" anchorCtr="1"/>
              <a:lstStyle/>
              <a:p>
                <a:pPr>
                  <a:defRPr sz="4800"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(Соотношение!$A$6,Соотношение!$A$8,Соотношение!$A$9)</c:f>
              <c:strCache>
                <c:ptCount val="3"/>
                <c:pt idx="0">
                  <c:v>Из МСК (общее количество)</c:v>
                </c:pt>
                <c:pt idx="1">
                  <c:v>Из МСК области (общее кол-во)</c:v>
                </c:pt>
                <c:pt idx="2">
                  <c:v>Из регионов (общее количество)</c:v>
                </c:pt>
              </c:strCache>
            </c:strRef>
          </c:cat>
          <c:val>
            <c:numRef>
              <c:f>(Соотношение!$M$6,Соотношение!$M$8,Соотношение!$M$9)</c:f>
              <c:numCache>
                <c:formatCode>General</c:formatCode>
                <c:ptCount val="3"/>
                <c:pt idx="0">
                  <c:v>156</c:v>
                </c:pt>
                <c:pt idx="1">
                  <c:v>55</c:v>
                </c:pt>
                <c:pt idx="2">
                  <c:v>72</c:v>
                </c:pt>
              </c:numCache>
            </c:numRef>
          </c:val>
          <c:extLst xmlns:c16r2="http://schemas.microsoft.com/office/drawing/2015/06/chart">
            <c:ext xmlns:c16="http://schemas.microsoft.com/office/drawing/2014/chart" uri="{C3380CC4-5D6E-409C-BE32-E72D297353CC}">
              <c16:uniqueId val="{00000006-A39F-42A9-8FEE-878B84A377B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4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9075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5191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Итоги нового набора в бакалавриат и магистратуру </a:t>
            </a:r>
            <a:r>
              <a:rPr lang="ru-RU" dirty="0" smtClean="0"/>
              <a:t>2021/2022 </a:t>
            </a:r>
            <a:r>
              <a:rPr lang="ru-RU" dirty="0"/>
              <a:t>уч. года</a:t>
            </a:r>
          </a:p>
        </p:txBody>
      </p:sp>
      <p:sp>
        <p:nvSpPr>
          <p:cNvPr id="53" name="Очень крутой подзаголовок презентации"/>
          <p:cNvSpPr txBox="1"/>
          <p:nvPr/>
        </p:nvSpPr>
        <p:spPr>
          <a:xfrm>
            <a:off x="7116914" y="8929563"/>
            <a:ext cx="12491909"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err="1"/>
              <a:t>Абрамешин</a:t>
            </a:r>
            <a:r>
              <a:rPr lang="ru-RU" dirty="0"/>
              <a:t> А.Е. заместитель директора МИЭМ НИУ ВШЭ</a:t>
            </a:r>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a:t>
            </a:r>
            <a:r>
              <a:rPr lang="ru-RU" dirty="0" err="1"/>
              <a:t>А.Н.Тихонова</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a:t>21</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
        <p:nvSpPr>
          <p:cNvPr id="2" name="Номер слайда 1">
            <a:extLst>
              <a:ext uri="{FF2B5EF4-FFF2-40B4-BE49-F238E27FC236}">
                <a16:creationId xmlns:a16="http://schemas.microsoft.com/office/drawing/2014/main" xmlns="" id="{45D6CE47-EFCC-4E50-9BA7-F1BB88012CDD}"/>
              </a:ext>
            </a:extLst>
          </p:cNvPr>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23471"/>
            <a:ext cx="20020493" cy="2191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Соотношение студентов из </a:t>
            </a:r>
          </a:p>
          <a:p>
            <a:pPr algn="l">
              <a:defRPr sz="7000" b="1" cap="all">
                <a:solidFill>
                  <a:srgbClr val="253957"/>
                </a:solidFill>
                <a:latin typeface="+mn-lt"/>
                <a:ea typeface="+mn-ea"/>
                <a:cs typeface="+mn-cs"/>
                <a:sym typeface="Arial Narrow"/>
              </a:defRPr>
            </a:pPr>
            <a:r>
              <a:rPr lang="ru-RU" dirty="0"/>
              <a:t>регионов и Москвы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10</a:t>
            </a:fld>
            <a:endParaRPr lang="ru-RU"/>
          </a:p>
        </p:txBody>
      </p:sp>
      <p:graphicFrame>
        <p:nvGraphicFramePr>
          <p:cNvPr id="9" name="Диаграмма 8">
            <a:extLst>
              <a:ext uri="{FF2B5EF4-FFF2-40B4-BE49-F238E27FC236}">
                <a16:creationId xmlns:a16="http://schemas.microsoft.com/office/drawing/2014/main" xmlns="" id="{BD6F03FC-ED82-410F-8429-30CCD5C8F9D6}"/>
              </a:ext>
            </a:extLst>
          </p:cNvPr>
          <p:cNvGraphicFramePr>
            <a:graphicFrameLocks/>
          </p:cNvGraphicFramePr>
          <p:nvPr>
            <p:extLst>
              <p:ext uri="{D42A27DB-BD31-4B8C-83A1-F6EECF244321}">
                <p14:modId xmlns:p14="http://schemas.microsoft.com/office/powerpoint/2010/main" val="281204686"/>
              </p:ext>
            </p:extLst>
          </p:nvPr>
        </p:nvGraphicFramePr>
        <p:xfrm>
          <a:off x="1683522" y="3640590"/>
          <a:ext cx="11228558" cy="894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325562418"/>
              </p:ext>
            </p:extLst>
          </p:nvPr>
        </p:nvGraphicFramePr>
        <p:xfrm>
          <a:off x="2110880" y="2653273"/>
          <a:ext cx="9824934" cy="99284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694680009"/>
              </p:ext>
            </p:extLst>
          </p:nvPr>
        </p:nvGraphicFramePr>
        <p:xfrm>
          <a:off x="12183070" y="2569964"/>
          <a:ext cx="10738122" cy="10440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54001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586180"/>
            <a:ext cx="20020493" cy="162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Работа с партнерскими школами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11</a:t>
            </a:fld>
            <a:endParaRPr lang="ru-RU"/>
          </a:p>
        </p:txBody>
      </p:sp>
      <p:sp>
        <p:nvSpPr>
          <p:cNvPr id="7" name="TextBox 6">
            <a:extLst>
              <a:ext uri="{FF2B5EF4-FFF2-40B4-BE49-F238E27FC236}">
                <a16:creationId xmlns:a16="http://schemas.microsoft.com/office/drawing/2014/main" xmlns="" id="{EC38E392-C944-482B-B851-00A8C8EACD01}"/>
              </a:ext>
            </a:extLst>
          </p:cNvPr>
          <p:cNvSpPr txBox="1"/>
          <p:nvPr/>
        </p:nvSpPr>
        <p:spPr>
          <a:xfrm>
            <a:off x="1631715" y="2643351"/>
            <a:ext cx="9552174" cy="55976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821502"/>
            <a:r>
              <a:rPr lang="ru-RU" sz="3600" dirty="0">
                <a:latin typeface="+mn-lt"/>
                <a:cs typeface="Times" panose="02020603050405020304" pitchFamily="18" charset="0"/>
              </a:rPr>
              <a:t>Москва:</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Инженерные классы: </a:t>
            </a:r>
            <a:endParaRPr lang="en-US" sz="3600" u="sng" dirty="0">
              <a:solidFill>
                <a:srgbClr val="0563C1"/>
              </a:solidFill>
              <a:latin typeface="+mn-lt"/>
              <a:ea typeface="Calibri" panose="020F0502020204030204" pitchFamily="34" charset="0"/>
              <a:cs typeface="Times New Roman" panose="02020603050405020304" pitchFamily="18" charset="0"/>
            </a:endParaRPr>
          </a:p>
          <a:p>
            <a:pPr marL="482210" indent="-482210" algn="just" defTabSz="821502">
              <a:buFont typeface="Arial" panose="020B0604020202020204" pitchFamily="34" charset="0"/>
              <a:buChar char="•"/>
            </a:pPr>
            <a:r>
              <a:rPr lang="ru-RU" sz="3600" dirty="0">
                <a:latin typeface="+mn-lt"/>
                <a:cs typeface="Times" panose="02020603050405020304" pitchFamily="18" charset="0"/>
              </a:rPr>
              <a:t>Предпрофессиональный экзамен в инженерных классах </a:t>
            </a:r>
            <a:endParaRPr lang="en-US" sz="3600" dirty="0">
              <a:latin typeface="+mn-lt"/>
              <a:cs typeface="Times" panose="02020603050405020304" pitchFamily="18" charset="0"/>
            </a:endParaRPr>
          </a:p>
          <a:p>
            <a:pPr marL="482210" indent="-482210" algn="just" defTabSz="821502">
              <a:buFont typeface="Arial" panose="020B0604020202020204" pitchFamily="34" charset="0"/>
              <a:buChar char="•"/>
            </a:pPr>
            <a:r>
              <a:rPr lang="ru-RU" sz="3600" dirty="0">
                <a:latin typeface="+mn-lt"/>
                <a:cs typeface="Times" panose="02020603050405020304" pitchFamily="18" charset="0"/>
              </a:rPr>
              <a:t>ИТ – классы </a:t>
            </a:r>
            <a:endParaRPr lang="en-US" sz="3600" dirty="0">
              <a:latin typeface="+mn-lt"/>
              <a:cs typeface="Times" panose="02020603050405020304" pitchFamily="18" charset="0"/>
            </a:endParaRPr>
          </a:p>
          <a:p>
            <a:pPr marL="482210" indent="-482210" algn="just" defTabSz="821502">
              <a:buFont typeface="Arial" panose="020B0604020202020204" pitchFamily="34" charset="0"/>
              <a:buChar char="•"/>
            </a:pPr>
            <a:r>
              <a:rPr lang="ru-RU" sz="3600" dirty="0">
                <a:latin typeface="+mn-lt"/>
                <a:cs typeface="Times" panose="02020603050405020304" pitchFamily="18" charset="0"/>
              </a:rPr>
              <a:t>Предпрофессиональный экзамен в ИТ-классах</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Инженерные каникулы</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Московская предпрофессиональная олимпиада школьников</a:t>
            </a:r>
            <a:endParaRPr lang="ru-RU" sz="3200" dirty="0">
              <a:latin typeface="+mn-lt"/>
              <a:cs typeface="Times" panose="02020603050405020304" pitchFamily="18" charset="0"/>
            </a:endParaRPr>
          </a:p>
          <a:p>
            <a:pPr algn="just" defTabSz="821502"/>
            <a:endParaRPr lang="ru-RU" sz="3375" dirty="0">
              <a:latin typeface="Times" panose="02020603050405020304" pitchFamily="18" charset="0"/>
              <a:cs typeface="Times" panose="02020603050405020304" pitchFamily="18" charset="0"/>
            </a:endParaRPr>
          </a:p>
        </p:txBody>
      </p:sp>
      <p:sp>
        <p:nvSpPr>
          <p:cNvPr id="9" name="TextBox 8">
            <a:extLst>
              <a:ext uri="{FF2B5EF4-FFF2-40B4-BE49-F238E27FC236}">
                <a16:creationId xmlns:a16="http://schemas.microsoft.com/office/drawing/2014/main" xmlns="" id="{186228CD-B67C-4D1E-A257-55E854F5F8D8}"/>
              </a:ext>
            </a:extLst>
          </p:cNvPr>
          <p:cNvSpPr txBox="1"/>
          <p:nvPr/>
        </p:nvSpPr>
        <p:spPr>
          <a:xfrm>
            <a:off x="11935814" y="2675571"/>
            <a:ext cx="10769809" cy="5078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821502"/>
            <a:r>
              <a:rPr lang="ru-RU" sz="3600" dirty="0">
                <a:latin typeface="+mn-lt"/>
                <a:cs typeface="Times" panose="02020603050405020304" pitchFamily="18" charset="0"/>
              </a:rPr>
              <a:t>Россия: </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Конкурс проектных работ «Высший пилотаж»</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Инженерные каникулы он-лайн формат</a:t>
            </a:r>
          </a:p>
          <a:p>
            <a:pPr marL="482210" indent="-482210" algn="just" defTabSz="821502">
              <a:buFont typeface="Arial" panose="020B0604020202020204" pitchFamily="34" charset="0"/>
              <a:buChar char="•"/>
            </a:pPr>
            <a:r>
              <a:rPr lang="ru-RU" sz="3600" dirty="0">
                <a:latin typeface="+mn-lt"/>
                <a:cs typeface="Times" panose="02020603050405020304" pitchFamily="18" charset="0"/>
              </a:rPr>
              <a:t>Олимпиада Высшая проба </a:t>
            </a:r>
            <a:endParaRPr lang="en-US" sz="3600" dirty="0">
              <a:latin typeface="+mn-lt"/>
              <a:cs typeface="Times" panose="02020603050405020304" pitchFamily="18" charset="0"/>
            </a:endParaRPr>
          </a:p>
          <a:p>
            <a:pPr marL="482210" indent="-482210" algn="just" defTabSz="821502">
              <a:buFont typeface="Arial" panose="020B0604020202020204" pitchFamily="34" charset="0"/>
              <a:buChar char="•"/>
            </a:pPr>
            <a:r>
              <a:rPr lang="ru-RU" altLang="ru-RU" sz="3600" dirty="0">
                <a:latin typeface="+mn-lt"/>
                <a:cs typeface="Times New Roman" panose="02020603050405020304" pitchFamily="18" charset="0"/>
                <a:sym typeface="Arial Narrow" panose="020B0606020202030204" pitchFamily="34" charset="0"/>
              </a:rPr>
              <a:t>Школа инженерных наук</a:t>
            </a:r>
          </a:p>
          <a:p>
            <a:pPr marL="482210" indent="-482210" algn="just" defTabSz="821502">
              <a:buFont typeface="Arial" panose="020B0604020202020204" pitchFamily="34" charset="0"/>
              <a:buChar char="•"/>
            </a:pPr>
            <a:r>
              <a:rPr lang="ru-RU" altLang="ru-RU" sz="3600" dirty="0">
                <a:latin typeface="+mn-lt"/>
                <a:cs typeface="Times New Roman" panose="02020603050405020304" pitchFamily="18" charset="0"/>
                <a:sym typeface="Arial Narrow" panose="020B0606020202030204" pitchFamily="34" charset="0"/>
              </a:rPr>
              <a:t>Конкурсы программы </a:t>
            </a:r>
            <a:r>
              <a:rPr lang="en-US" altLang="ru-RU" sz="3600" dirty="0">
                <a:latin typeface="+mn-lt"/>
                <a:cs typeface="Times New Roman" panose="02020603050405020304" pitchFamily="18" charset="0"/>
                <a:sym typeface="Arial Narrow" panose="020B0606020202030204" pitchFamily="34" charset="0"/>
              </a:rPr>
              <a:t>“</a:t>
            </a:r>
            <a:r>
              <a:rPr lang="ru-RU" altLang="ru-RU" sz="3600" dirty="0">
                <a:latin typeface="+mn-lt"/>
                <a:cs typeface="Times New Roman" panose="02020603050405020304" pitchFamily="18" charset="0"/>
                <a:sym typeface="Arial Narrow" panose="020B0606020202030204" pitchFamily="34" charset="0"/>
              </a:rPr>
              <a:t>Дежурный по планете</a:t>
            </a:r>
            <a:r>
              <a:rPr lang="en-US" altLang="ru-RU" sz="3600" dirty="0">
                <a:latin typeface="+mn-lt"/>
                <a:cs typeface="Times New Roman" panose="02020603050405020304" pitchFamily="18" charset="0"/>
                <a:sym typeface="Arial Narrow" panose="020B0606020202030204" pitchFamily="34" charset="0"/>
              </a:rPr>
              <a:t>”</a:t>
            </a:r>
          </a:p>
          <a:p>
            <a:pPr marL="482210" indent="-482210" algn="just" defTabSz="821502">
              <a:buFont typeface="Arial" panose="020B0604020202020204" pitchFamily="34" charset="0"/>
              <a:buChar char="•"/>
            </a:pPr>
            <a:r>
              <a:rPr lang="ru-RU" altLang="ru-RU" sz="3600" dirty="0">
                <a:latin typeface="+mn-lt"/>
                <a:cs typeface="Times New Roman" panose="02020603050405020304" pitchFamily="18" charset="0"/>
                <a:sym typeface="Arial Narrow" panose="020B0606020202030204" pitchFamily="34" charset="0"/>
              </a:rPr>
              <a:t>Конференция им. </a:t>
            </a:r>
            <a:r>
              <a:rPr lang="ru-RU" altLang="ru-RU" sz="3600" dirty="0" err="1">
                <a:latin typeface="+mn-lt"/>
                <a:cs typeface="Times New Roman" panose="02020603050405020304" pitchFamily="18" charset="0"/>
                <a:sym typeface="Arial Narrow" panose="020B0606020202030204" pitchFamily="34" charset="0"/>
              </a:rPr>
              <a:t>Е.В.Арменского</a:t>
            </a:r>
            <a:endParaRPr lang="en-US" altLang="ru-RU" sz="3600" dirty="0">
              <a:latin typeface="+mn-lt"/>
              <a:cs typeface="Times New Roman" panose="02020603050405020304" pitchFamily="18" charset="0"/>
              <a:sym typeface="Arial Narrow" panose="020B0606020202030204" pitchFamily="34" charset="0"/>
            </a:endParaRPr>
          </a:p>
          <a:p>
            <a:pPr marL="482210" indent="-482210" algn="just" defTabSz="821502">
              <a:buFont typeface="Arial" panose="020B0604020202020204" pitchFamily="34" charset="0"/>
              <a:buChar char="•"/>
            </a:pPr>
            <a:endParaRPr lang="ru-RU" altLang="ru-RU" sz="3600" dirty="0">
              <a:latin typeface="+mn-lt"/>
              <a:cs typeface="Times New Roman" panose="02020603050405020304" pitchFamily="18" charset="0"/>
              <a:sym typeface="Arial Narrow" panose="020B0606020202030204" pitchFamily="34" charset="0"/>
            </a:endParaRPr>
          </a:p>
          <a:p>
            <a:pPr algn="just" defTabSz="821502"/>
            <a:r>
              <a:rPr lang="ru-RU" altLang="ru-RU" sz="3600" dirty="0">
                <a:latin typeface="+mn-lt"/>
                <a:cs typeface="Times New Roman" panose="02020603050405020304" pitchFamily="18" charset="0"/>
                <a:sym typeface="Arial Narrow" panose="020B0606020202030204" pitchFamily="34" charset="0"/>
              </a:rPr>
              <a:t> </a:t>
            </a:r>
          </a:p>
        </p:txBody>
      </p:sp>
      <p:pic>
        <p:nvPicPr>
          <p:cNvPr id="2050" name="Picture 2" descr="Подтвердить статус школьника для участия в «Высшей пробе» можно не только  справкой из школы — Национальный исследовательский университет «Высшая  школа экономики»">
            <a:extLst>
              <a:ext uri="{FF2B5EF4-FFF2-40B4-BE49-F238E27FC236}">
                <a16:creationId xmlns:a16="http://schemas.microsoft.com/office/drawing/2014/main" xmlns="" id="{7C8C1A71-976D-4D71-AE38-42ED578E7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557" y="7968115"/>
            <a:ext cx="7128793" cy="4754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C3BE1092-4541-4F53-9145-DC7DDC85A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2888" y="7969758"/>
            <a:ext cx="7128792" cy="475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4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586180"/>
            <a:ext cx="20020493" cy="1628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Работа с партнерскими школами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12</a:t>
            </a:fld>
            <a:endParaRPr lang="ru-RU"/>
          </a:p>
        </p:txBody>
      </p:sp>
      <p:graphicFrame>
        <p:nvGraphicFramePr>
          <p:cNvPr id="3" name="Таблица 2">
            <a:extLst>
              <a:ext uri="{FF2B5EF4-FFF2-40B4-BE49-F238E27FC236}">
                <a16:creationId xmlns:a16="http://schemas.microsoft.com/office/drawing/2014/main" xmlns="" id="{1B458380-3C26-45D4-9C99-9EEA9D0755B0}"/>
              </a:ext>
            </a:extLst>
          </p:cNvPr>
          <p:cNvGraphicFramePr>
            <a:graphicFrameLocks noGrp="1"/>
          </p:cNvGraphicFramePr>
          <p:nvPr>
            <p:extLst>
              <p:ext uri="{D42A27DB-BD31-4B8C-83A1-F6EECF244321}">
                <p14:modId xmlns:p14="http://schemas.microsoft.com/office/powerpoint/2010/main" val="1633697217"/>
              </p:ext>
            </p:extLst>
          </p:nvPr>
        </p:nvGraphicFramePr>
        <p:xfrm>
          <a:off x="1226606" y="2905097"/>
          <a:ext cx="21615718" cy="8786221"/>
        </p:xfrm>
        <a:graphic>
          <a:graphicData uri="http://schemas.openxmlformats.org/drawingml/2006/table">
            <a:tbl>
              <a:tblPr firstRow="1" firstCol="1">
                <a:tableStyleId>{5C22544A-7EE6-4342-B048-85BDC9FD1C3A}</a:tableStyleId>
              </a:tblPr>
              <a:tblGrid>
                <a:gridCol w="5413918">
                  <a:extLst>
                    <a:ext uri="{9D8B030D-6E8A-4147-A177-3AD203B41FA5}">
                      <a16:colId xmlns:a16="http://schemas.microsoft.com/office/drawing/2014/main" xmlns="" val="3697294458"/>
                    </a:ext>
                  </a:extLst>
                </a:gridCol>
                <a:gridCol w="1620180">
                  <a:extLst>
                    <a:ext uri="{9D8B030D-6E8A-4147-A177-3AD203B41FA5}">
                      <a16:colId xmlns:a16="http://schemas.microsoft.com/office/drawing/2014/main" xmlns="" val="4085337510"/>
                    </a:ext>
                  </a:extLst>
                </a:gridCol>
                <a:gridCol w="1620180">
                  <a:extLst>
                    <a:ext uri="{9D8B030D-6E8A-4147-A177-3AD203B41FA5}">
                      <a16:colId xmlns:a16="http://schemas.microsoft.com/office/drawing/2014/main" xmlns="" val="3562104710"/>
                    </a:ext>
                  </a:extLst>
                </a:gridCol>
                <a:gridCol w="1620180">
                  <a:extLst>
                    <a:ext uri="{9D8B030D-6E8A-4147-A177-3AD203B41FA5}">
                      <a16:colId xmlns:a16="http://schemas.microsoft.com/office/drawing/2014/main" xmlns="" val="64671613"/>
                    </a:ext>
                  </a:extLst>
                </a:gridCol>
                <a:gridCol w="1620180">
                  <a:extLst>
                    <a:ext uri="{9D8B030D-6E8A-4147-A177-3AD203B41FA5}">
                      <a16:colId xmlns:a16="http://schemas.microsoft.com/office/drawing/2014/main" xmlns="" val="377053990"/>
                    </a:ext>
                  </a:extLst>
                </a:gridCol>
                <a:gridCol w="1620180">
                  <a:extLst>
                    <a:ext uri="{9D8B030D-6E8A-4147-A177-3AD203B41FA5}">
                      <a16:colId xmlns:a16="http://schemas.microsoft.com/office/drawing/2014/main" xmlns="" val="495667316"/>
                    </a:ext>
                  </a:extLst>
                </a:gridCol>
                <a:gridCol w="1620180">
                  <a:extLst>
                    <a:ext uri="{9D8B030D-6E8A-4147-A177-3AD203B41FA5}">
                      <a16:colId xmlns:a16="http://schemas.microsoft.com/office/drawing/2014/main" xmlns="" val="1547905573"/>
                    </a:ext>
                  </a:extLst>
                </a:gridCol>
                <a:gridCol w="1620180">
                  <a:extLst>
                    <a:ext uri="{9D8B030D-6E8A-4147-A177-3AD203B41FA5}">
                      <a16:colId xmlns:a16="http://schemas.microsoft.com/office/drawing/2014/main" xmlns="" val="2165438834"/>
                    </a:ext>
                  </a:extLst>
                </a:gridCol>
                <a:gridCol w="1620180">
                  <a:extLst>
                    <a:ext uri="{9D8B030D-6E8A-4147-A177-3AD203B41FA5}">
                      <a16:colId xmlns:a16="http://schemas.microsoft.com/office/drawing/2014/main" xmlns="" val="1379738931"/>
                    </a:ext>
                  </a:extLst>
                </a:gridCol>
                <a:gridCol w="1620180">
                  <a:extLst>
                    <a:ext uri="{9D8B030D-6E8A-4147-A177-3AD203B41FA5}">
                      <a16:colId xmlns:a16="http://schemas.microsoft.com/office/drawing/2014/main" xmlns="" val="3795013810"/>
                    </a:ext>
                  </a:extLst>
                </a:gridCol>
                <a:gridCol w="1620180">
                  <a:extLst>
                    <a:ext uri="{9D8B030D-6E8A-4147-A177-3AD203B41FA5}">
                      <a16:colId xmlns:a16="http://schemas.microsoft.com/office/drawing/2014/main" xmlns="" val="689123485"/>
                    </a:ext>
                  </a:extLst>
                </a:gridCol>
              </a:tblGrid>
              <a:tr h="571423">
                <a:tc>
                  <a:txBody>
                    <a:bodyPr/>
                    <a:lstStyle/>
                    <a:p>
                      <a:pPr algn="l" fontAlgn="ctr"/>
                      <a:endParaRPr lang="ru-RU" sz="4000" b="1" i="0" u="none" strike="noStrike" dirty="0">
                        <a:solidFill>
                          <a:srgbClr val="000000"/>
                        </a:solidFill>
                        <a:effectLst/>
                        <a:latin typeface="Arial" panose="020B0604020202020204" pitchFamily="34" charset="0"/>
                      </a:endParaRPr>
                    </a:p>
                  </a:txBody>
                  <a:tcPr marL="9525" marR="9525" marT="9525" marB="0" anchor="ctr"/>
                </a:tc>
                <a:tc gridSpan="5">
                  <a:txBody>
                    <a:bodyPr/>
                    <a:lstStyle/>
                    <a:p>
                      <a:pPr algn="ctr" fontAlgn="ctr"/>
                      <a:r>
                        <a:rPr lang="ru-RU" sz="4000" b="1" u="none" strike="noStrike" dirty="0">
                          <a:effectLst/>
                        </a:rPr>
                        <a:t>БЮДЖЕТ</a:t>
                      </a:r>
                      <a:endParaRPr lang="ru-RU" sz="40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4000" b="1" u="none" strike="noStrike" dirty="0">
                          <a:effectLst/>
                        </a:rPr>
                        <a:t>КОММЕРЧЕСКОЕ</a:t>
                      </a:r>
                      <a:endParaRPr lang="ru-RU" sz="40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511226439"/>
                  </a:ext>
                </a:extLst>
              </a:tr>
              <a:tr h="1076685">
                <a:tc>
                  <a:txBody>
                    <a:bodyPr/>
                    <a:lstStyle/>
                    <a:p>
                      <a:pPr algn="ctr" fontAlgn="ctr"/>
                      <a:r>
                        <a:rPr lang="ru-RU" sz="4000" b="1" u="none" strike="noStrike" dirty="0">
                          <a:effectLst/>
                        </a:rPr>
                        <a:t>ОП</a:t>
                      </a:r>
                      <a:endParaRPr lang="ru-RU" sz="4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КБ</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ПМ</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ИБ</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ИВТ</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ИТСС</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КБ</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ПМ</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ИБ</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ИВТ</a:t>
                      </a:r>
                      <a:endParaRPr lang="ru-RU" sz="4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4000" b="1" u="none" strike="noStrike">
                          <a:effectLst/>
                        </a:rPr>
                        <a:t>ИТСС</a:t>
                      </a:r>
                      <a:endParaRPr lang="ru-RU" sz="4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4003681722"/>
                  </a:ext>
                </a:extLst>
              </a:tr>
              <a:tr h="965836">
                <a:tc>
                  <a:txBody>
                    <a:bodyPr/>
                    <a:lstStyle/>
                    <a:p>
                      <a:pPr algn="ctr" fontAlgn="ctr"/>
                      <a:r>
                        <a:rPr lang="ru-RU" sz="4000" b="1" u="none" strike="noStrike" dirty="0">
                          <a:effectLst/>
                        </a:rPr>
                        <a:t>Принято</a:t>
                      </a:r>
                      <a:endParaRPr lang="ru-RU" sz="4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42</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94</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59</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122</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63</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51</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59</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113</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a:effectLst/>
                        </a:rPr>
                        <a:t>49</a:t>
                      </a:r>
                      <a:endParaRPr lang="ru-RU" sz="3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b="1" u="none" strike="noStrike" dirty="0">
                          <a:effectLst/>
                        </a:rPr>
                        <a:t>11</a:t>
                      </a:r>
                      <a:endParaRPr lang="ru-RU" sz="36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29076418"/>
                  </a:ext>
                </a:extLst>
              </a:tr>
              <a:tr h="959991">
                <a:tc>
                  <a:txBody>
                    <a:bodyPr/>
                    <a:lstStyle/>
                    <a:p>
                      <a:pPr algn="ctr" fontAlgn="ctr"/>
                      <a:r>
                        <a:rPr lang="ru-RU" sz="4000" b="1" u="none" strike="noStrike" dirty="0">
                          <a:effectLst/>
                        </a:rPr>
                        <a:t>Процент из школ-партнеров МСК относительно КЦП</a:t>
                      </a:r>
                      <a:endParaRPr lang="ru-RU" sz="4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4,3%</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25</a:t>
                      </a:r>
                      <a:r>
                        <a:rPr lang="ru-RU" sz="3600" u="none" strike="noStrike" dirty="0">
                          <a:effectLst/>
                        </a:rPr>
                        <a:t>,7%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26</a:t>
                      </a:r>
                      <a:r>
                        <a:rPr lang="ru-RU" sz="3600" u="none" strike="noStrike" dirty="0">
                          <a:effectLst/>
                        </a:rPr>
                        <a:t>,2%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25</a:t>
                      </a:r>
                      <a:r>
                        <a:rPr lang="ru-RU" sz="3600" u="none" strike="noStrike" dirty="0">
                          <a:effectLst/>
                        </a:rPr>
                        <a:t>,7%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6,3%</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3</a:t>
                      </a:r>
                      <a:r>
                        <a:rPr lang="ru-RU" sz="3600" u="none" strike="noStrike" dirty="0">
                          <a:effectLst/>
                        </a:rPr>
                        <a:t>5,5%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6,9%</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4</a:t>
                      </a:r>
                      <a:r>
                        <a:rPr lang="ru-RU" sz="3600" u="none" strike="noStrike" dirty="0">
                          <a:effectLst/>
                        </a:rPr>
                        <a:t>8,1%</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3</a:t>
                      </a:r>
                      <a:r>
                        <a:rPr lang="ru-RU" sz="3600" u="none" strike="noStrike" dirty="0">
                          <a:effectLst/>
                        </a:rPr>
                        <a:t>6,5%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8,2%</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082372558"/>
                  </a:ext>
                </a:extLst>
              </a:tr>
              <a:tr h="959991">
                <a:tc>
                  <a:txBody>
                    <a:bodyPr/>
                    <a:lstStyle/>
                    <a:p>
                      <a:pPr algn="ctr" fontAlgn="ctr"/>
                      <a:r>
                        <a:rPr lang="ru-RU" sz="4000" b="1" u="none" strike="noStrike" dirty="0">
                          <a:effectLst/>
                        </a:rPr>
                        <a:t>Процент из региональных школ-партнеров относительно КЦП</a:t>
                      </a:r>
                      <a:endParaRPr lang="ru-RU" sz="4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4,8%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3,2%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5,1%</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25</a:t>
                      </a:r>
                      <a:r>
                        <a:rPr lang="ru-RU" sz="3600" u="none" strike="noStrike" dirty="0">
                          <a:effectLst/>
                        </a:rPr>
                        <a:t>,2%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7,9%</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9,8%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1,7%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0,9%</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2</a:t>
                      </a:r>
                      <a:r>
                        <a:rPr lang="en-US" sz="3600" u="none" strike="noStrike" dirty="0">
                          <a:effectLst/>
                        </a:rPr>
                        <a:t>0</a:t>
                      </a:r>
                      <a:r>
                        <a:rPr lang="ru-RU" sz="3600" u="none" strike="noStrike" dirty="0">
                          <a:effectLst/>
                        </a:rPr>
                        <a:t>,0%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21</a:t>
                      </a:r>
                      <a:r>
                        <a:rPr lang="ru-RU" sz="3600" u="none" strike="noStrike" dirty="0">
                          <a:effectLst/>
                        </a:rPr>
                        <a:t>,2%</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266268245"/>
                  </a:ext>
                </a:extLst>
              </a:tr>
              <a:tr h="959991">
                <a:tc>
                  <a:txBody>
                    <a:bodyPr/>
                    <a:lstStyle/>
                    <a:p>
                      <a:pPr algn="ctr" fontAlgn="ctr"/>
                      <a:r>
                        <a:rPr lang="ru-RU" sz="4000" b="1" u="none" strike="noStrike" dirty="0">
                          <a:effectLst/>
                        </a:rPr>
                        <a:t>Процент из школ-партнеров относительно поступивших из МСК</a:t>
                      </a:r>
                      <a:endParaRPr lang="ru-RU" sz="4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4</a:t>
                      </a:r>
                      <a:r>
                        <a:rPr lang="ru-RU" sz="3600" u="none" strike="noStrike" dirty="0">
                          <a:effectLst/>
                        </a:rPr>
                        <a:t>1,6%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6</a:t>
                      </a:r>
                      <a:r>
                        <a:rPr lang="ru-RU" sz="3600" u="none" strike="noStrike" dirty="0">
                          <a:effectLst/>
                        </a:rPr>
                        <a:t>0,0%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4</a:t>
                      </a:r>
                      <a:r>
                        <a:rPr lang="ru-RU" sz="3600" u="none" strike="noStrike" dirty="0">
                          <a:effectLst/>
                        </a:rPr>
                        <a:t>0,0%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5</a:t>
                      </a:r>
                      <a:r>
                        <a:rPr lang="ru-RU" sz="3600" u="none" strike="noStrike" dirty="0">
                          <a:effectLst/>
                        </a:rPr>
                        <a:t>4,8%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3</a:t>
                      </a:r>
                      <a:r>
                        <a:rPr lang="ru-RU" sz="3600" u="none" strike="noStrike" dirty="0">
                          <a:effectLst/>
                        </a:rPr>
                        <a:t>8,6%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5</a:t>
                      </a:r>
                      <a:r>
                        <a:rPr lang="ru-RU" sz="3600" u="none" strike="noStrike" dirty="0">
                          <a:effectLst/>
                        </a:rPr>
                        <a:t>6,4%</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4</a:t>
                      </a:r>
                      <a:r>
                        <a:rPr lang="ru-RU" sz="3600" u="none" strike="noStrike" dirty="0">
                          <a:effectLst/>
                        </a:rPr>
                        <a:t>5,7%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6</a:t>
                      </a:r>
                      <a:r>
                        <a:rPr lang="ru-RU" sz="3600" u="none" strike="noStrike" dirty="0">
                          <a:effectLst/>
                        </a:rPr>
                        <a:t>9,7%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6</a:t>
                      </a:r>
                      <a:r>
                        <a:rPr lang="ru-RU" sz="3600" u="none" strike="noStrike" dirty="0">
                          <a:effectLst/>
                        </a:rPr>
                        <a:t>4,2%</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6</a:t>
                      </a:r>
                      <a:r>
                        <a:rPr lang="ru-RU" sz="3600" u="none" strike="noStrike" dirty="0">
                          <a:effectLst/>
                        </a:rPr>
                        <a:t>0,0%</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171465580"/>
                  </a:ext>
                </a:extLst>
              </a:tr>
            </a:tbl>
          </a:graphicData>
        </a:graphic>
      </p:graphicFrame>
    </p:spTree>
    <p:extLst>
      <p:ext uri="{BB962C8B-B14F-4D97-AF65-F5344CB8AC3E}">
        <p14:creationId xmlns:p14="http://schemas.microsoft.com/office/powerpoint/2010/main" val="35072777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586180"/>
            <a:ext cx="20020493" cy="162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Работа с партнерскими школами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13</a:t>
            </a:fld>
            <a:endParaRPr lang="ru-RU"/>
          </a:p>
        </p:txBody>
      </p:sp>
      <p:graphicFrame>
        <p:nvGraphicFramePr>
          <p:cNvPr id="7" name="Таблица 6">
            <a:extLst>
              <a:ext uri="{FF2B5EF4-FFF2-40B4-BE49-F238E27FC236}">
                <a16:creationId xmlns:a16="http://schemas.microsoft.com/office/drawing/2014/main" xmlns="" id="{C1F81AEE-4824-4C34-B2D9-58B4F1B6B595}"/>
              </a:ext>
            </a:extLst>
          </p:cNvPr>
          <p:cNvGraphicFramePr>
            <a:graphicFrameLocks noGrp="1"/>
          </p:cNvGraphicFramePr>
          <p:nvPr>
            <p:extLst>
              <p:ext uri="{D42A27DB-BD31-4B8C-83A1-F6EECF244321}">
                <p14:modId xmlns:p14="http://schemas.microsoft.com/office/powerpoint/2010/main" val="2255124998"/>
              </p:ext>
            </p:extLst>
          </p:nvPr>
        </p:nvGraphicFramePr>
        <p:xfrm>
          <a:off x="1226606" y="2905097"/>
          <a:ext cx="21615718" cy="8393139"/>
        </p:xfrm>
        <a:graphic>
          <a:graphicData uri="http://schemas.openxmlformats.org/drawingml/2006/table">
            <a:tbl>
              <a:tblPr firstRow="1" firstCol="1">
                <a:tableStyleId>{5C22544A-7EE6-4342-B048-85BDC9FD1C3A}</a:tableStyleId>
              </a:tblPr>
              <a:tblGrid>
                <a:gridCol w="5413918">
                  <a:extLst>
                    <a:ext uri="{9D8B030D-6E8A-4147-A177-3AD203B41FA5}">
                      <a16:colId xmlns:a16="http://schemas.microsoft.com/office/drawing/2014/main" xmlns="" val="3697294458"/>
                    </a:ext>
                  </a:extLst>
                </a:gridCol>
                <a:gridCol w="1620180">
                  <a:extLst>
                    <a:ext uri="{9D8B030D-6E8A-4147-A177-3AD203B41FA5}">
                      <a16:colId xmlns:a16="http://schemas.microsoft.com/office/drawing/2014/main" xmlns="" val="4085337510"/>
                    </a:ext>
                  </a:extLst>
                </a:gridCol>
                <a:gridCol w="1620180">
                  <a:extLst>
                    <a:ext uri="{9D8B030D-6E8A-4147-A177-3AD203B41FA5}">
                      <a16:colId xmlns:a16="http://schemas.microsoft.com/office/drawing/2014/main" xmlns="" val="3562104710"/>
                    </a:ext>
                  </a:extLst>
                </a:gridCol>
                <a:gridCol w="1620180">
                  <a:extLst>
                    <a:ext uri="{9D8B030D-6E8A-4147-A177-3AD203B41FA5}">
                      <a16:colId xmlns:a16="http://schemas.microsoft.com/office/drawing/2014/main" xmlns="" val="64671613"/>
                    </a:ext>
                  </a:extLst>
                </a:gridCol>
                <a:gridCol w="1620180">
                  <a:extLst>
                    <a:ext uri="{9D8B030D-6E8A-4147-A177-3AD203B41FA5}">
                      <a16:colId xmlns:a16="http://schemas.microsoft.com/office/drawing/2014/main" xmlns="" val="377053990"/>
                    </a:ext>
                  </a:extLst>
                </a:gridCol>
                <a:gridCol w="1620180">
                  <a:extLst>
                    <a:ext uri="{9D8B030D-6E8A-4147-A177-3AD203B41FA5}">
                      <a16:colId xmlns:a16="http://schemas.microsoft.com/office/drawing/2014/main" xmlns="" val="495667316"/>
                    </a:ext>
                  </a:extLst>
                </a:gridCol>
                <a:gridCol w="1620180">
                  <a:extLst>
                    <a:ext uri="{9D8B030D-6E8A-4147-A177-3AD203B41FA5}">
                      <a16:colId xmlns:a16="http://schemas.microsoft.com/office/drawing/2014/main" xmlns="" val="1547905573"/>
                    </a:ext>
                  </a:extLst>
                </a:gridCol>
                <a:gridCol w="1620180">
                  <a:extLst>
                    <a:ext uri="{9D8B030D-6E8A-4147-A177-3AD203B41FA5}">
                      <a16:colId xmlns:a16="http://schemas.microsoft.com/office/drawing/2014/main" xmlns="" val="2165438834"/>
                    </a:ext>
                  </a:extLst>
                </a:gridCol>
                <a:gridCol w="1620180">
                  <a:extLst>
                    <a:ext uri="{9D8B030D-6E8A-4147-A177-3AD203B41FA5}">
                      <a16:colId xmlns:a16="http://schemas.microsoft.com/office/drawing/2014/main" xmlns="" val="1379738931"/>
                    </a:ext>
                  </a:extLst>
                </a:gridCol>
                <a:gridCol w="1620180">
                  <a:extLst>
                    <a:ext uri="{9D8B030D-6E8A-4147-A177-3AD203B41FA5}">
                      <a16:colId xmlns:a16="http://schemas.microsoft.com/office/drawing/2014/main" xmlns="" val="3795013810"/>
                    </a:ext>
                  </a:extLst>
                </a:gridCol>
                <a:gridCol w="1620180">
                  <a:extLst>
                    <a:ext uri="{9D8B030D-6E8A-4147-A177-3AD203B41FA5}">
                      <a16:colId xmlns:a16="http://schemas.microsoft.com/office/drawing/2014/main" xmlns="" val="689123485"/>
                    </a:ext>
                  </a:extLst>
                </a:gridCol>
              </a:tblGrid>
              <a:tr h="571423">
                <a:tc>
                  <a:txBody>
                    <a:bodyPr/>
                    <a:lstStyle/>
                    <a:p>
                      <a:pPr algn="l" fontAlgn="ctr"/>
                      <a:endParaRPr lang="ru-RU" sz="4000" b="1" i="0" u="none" strike="noStrike" dirty="0">
                        <a:solidFill>
                          <a:srgbClr val="000000"/>
                        </a:solidFill>
                        <a:effectLst/>
                        <a:latin typeface="Arial" panose="020B0604020202020204" pitchFamily="34" charset="0"/>
                      </a:endParaRPr>
                    </a:p>
                  </a:txBody>
                  <a:tcPr marL="9525" marR="9525" marT="9525" marB="0" anchor="ctr"/>
                </a:tc>
                <a:tc gridSpan="5">
                  <a:txBody>
                    <a:bodyPr/>
                    <a:lstStyle/>
                    <a:p>
                      <a:pPr algn="ctr" fontAlgn="ctr"/>
                      <a:r>
                        <a:rPr lang="ru-RU" sz="4000" b="1" u="none" strike="noStrike" dirty="0">
                          <a:effectLst/>
                        </a:rPr>
                        <a:t>БЮДЖЕТ</a:t>
                      </a:r>
                      <a:endParaRPr lang="ru-RU" sz="40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4000" b="1" u="none" strike="noStrike" dirty="0">
                          <a:effectLst/>
                        </a:rPr>
                        <a:t>КОММЕРЧЕСКОЕ</a:t>
                      </a:r>
                      <a:endParaRPr lang="ru-RU" sz="40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511226439"/>
                  </a:ext>
                </a:extLst>
              </a:tr>
              <a:tr h="1076685">
                <a:tc>
                  <a:txBody>
                    <a:bodyPr/>
                    <a:lstStyle/>
                    <a:p>
                      <a:pPr algn="ctr" fontAlgn="ctr"/>
                      <a:r>
                        <a:rPr lang="ru-RU" sz="3600" b="1" u="none" strike="noStrike" dirty="0">
                          <a:solidFill>
                            <a:schemeClr val="bg1"/>
                          </a:solidFill>
                          <a:effectLst/>
                          <a:latin typeface="+mn-lt"/>
                        </a:rPr>
                        <a:t>ОП</a:t>
                      </a:r>
                      <a:endParaRPr lang="ru-RU" sz="3600" b="1" i="0" u="none" strike="noStrike" dirty="0">
                        <a:solidFill>
                          <a:schemeClr val="bg1"/>
                        </a:solidFill>
                        <a:effectLst/>
                        <a:latin typeface="+mn-lt"/>
                      </a:endParaRPr>
                    </a:p>
                  </a:txBody>
                  <a:tcPr marL="9525" marR="9525" marT="9525" marB="0" anchor="ctr"/>
                </a:tc>
                <a:tc>
                  <a:txBody>
                    <a:bodyPr/>
                    <a:lstStyle/>
                    <a:p>
                      <a:pPr algn="ctr" fontAlgn="ctr"/>
                      <a:r>
                        <a:rPr lang="ru-RU" sz="4000" b="1" u="none" strike="noStrike">
                          <a:effectLst/>
                          <a:latin typeface="+mn-lt"/>
                        </a:rPr>
                        <a:t>КБ</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ПМ</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ИБ</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ИВТ</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ИТСС</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КБ</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ПМ</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ИБ</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ИВТ</a:t>
                      </a:r>
                      <a:endParaRPr lang="ru-RU" sz="4000" b="1" i="0" u="none" strike="noStrike">
                        <a:solidFill>
                          <a:srgbClr val="000000"/>
                        </a:solidFill>
                        <a:effectLst/>
                        <a:latin typeface="+mn-lt"/>
                      </a:endParaRPr>
                    </a:p>
                  </a:txBody>
                  <a:tcPr marL="9525" marR="9525" marT="9525" marB="0" anchor="ctr"/>
                </a:tc>
                <a:tc>
                  <a:txBody>
                    <a:bodyPr/>
                    <a:lstStyle/>
                    <a:p>
                      <a:pPr algn="ctr" fontAlgn="ctr"/>
                      <a:r>
                        <a:rPr lang="ru-RU" sz="4000" b="1" u="none" strike="noStrike">
                          <a:effectLst/>
                          <a:latin typeface="+mn-lt"/>
                        </a:rPr>
                        <a:t>ИТСС</a:t>
                      </a:r>
                      <a:endParaRPr lang="ru-RU" sz="40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xmlns="" val="4003681722"/>
                  </a:ext>
                </a:extLst>
              </a:tr>
              <a:tr h="908292">
                <a:tc>
                  <a:txBody>
                    <a:bodyPr/>
                    <a:lstStyle/>
                    <a:p>
                      <a:pPr algn="ctr" fontAlgn="ctr"/>
                      <a:r>
                        <a:rPr lang="ru-RU" sz="3600" b="1" u="none" strike="noStrike" dirty="0">
                          <a:solidFill>
                            <a:schemeClr val="bg1"/>
                          </a:solidFill>
                          <a:effectLst/>
                          <a:latin typeface="+mn-lt"/>
                        </a:rPr>
                        <a:t>Принято</a:t>
                      </a:r>
                      <a:endParaRPr lang="ru-RU" sz="3600" b="1" i="0" u="none" strike="noStrike" dirty="0">
                        <a:solidFill>
                          <a:schemeClr val="bg1"/>
                        </a:solidFill>
                        <a:effectLst/>
                        <a:latin typeface="+mn-lt"/>
                      </a:endParaRPr>
                    </a:p>
                  </a:txBody>
                  <a:tcPr marL="9525" marR="9525" marT="9525" marB="0" anchor="ctr"/>
                </a:tc>
                <a:tc>
                  <a:txBody>
                    <a:bodyPr/>
                    <a:lstStyle/>
                    <a:p>
                      <a:pPr algn="ctr" fontAlgn="ctr"/>
                      <a:r>
                        <a:rPr lang="ru-RU" sz="3600" b="1" u="none" strike="noStrike">
                          <a:effectLst/>
                          <a:latin typeface="+mn-lt"/>
                        </a:rPr>
                        <a:t>42</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94</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59</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122</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63</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51</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59</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113</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a:effectLst/>
                          <a:latin typeface="+mn-lt"/>
                        </a:rPr>
                        <a:t>49</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b="1" u="none" strike="noStrike" dirty="0">
                          <a:effectLst/>
                          <a:latin typeface="+mn-lt"/>
                        </a:rPr>
                        <a:t>11</a:t>
                      </a:r>
                      <a:endParaRPr lang="ru-RU" sz="36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229076418"/>
                  </a:ext>
                </a:extLst>
              </a:tr>
              <a:tr h="959991">
                <a:tc>
                  <a:txBody>
                    <a:bodyPr/>
                    <a:lstStyle/>
                    <a:p>
                      <a:pPr algn="ctr" fontAlgn="ctr"/>
                      <a:r>
                        <a:rPr lang="ru-RU" sz="3600" b="1" u="none" strike="noStrike" dirty="0">
                          <a:solidFill>
                            <a:schemeClr val="bg1"/>
                          </a:solidFill>
                          <a:effectLst/>
                          <a:latin typeface="+mn-lt"/>
                        </a:rPr>
                        <a:t>Инженерный класс</a:t>
                      </a:r>
                      <a:endParaRPr lang="ru-RU" sz="3600" b="1" i="0" u="none" strike="noStrike" dirty="0">
                        <a:solidFill>
                          <a:schemeClr val="bg1"/>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5</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6</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6</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35</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3082372558"/>
                  </a:ext>
                </a:extLst>
              </a:tr>
              <a:tr h="959991">
                <a:tc>
                  <a:txBody>
                    <a:bodyPr/>
                    <a:lstStyle/>
                    <a:p>
                      <a:pPr algn="ctr" fontAlgn="ctr"/>
                      <a:r>
                        <a:rPr lang="en-US" sz="3600" b="1" u="none" strike="noStrike" dirty="0">
                          <a:solidFill>
                            <a:schemeClr val="bg1"/>
                          </a:solidFill>
                          <a:effectLst/>
                          <a:latin typeface="+mn-lt"/>
                        </a:rPr>
                        <a:t>IT</a:t>
                      </a:r>
                      <a:r>
                        <a:rPr lang="ru-RU" sz="3600" b="1" u="none" strike="noStrike" dirty="0">
                          <a:solidFill>
                            <a:schemeClr val="bg1"/>
                          </a:solidFill>
                          <a:effectLst/>
                          <a:latin typeface="+mn-lt"/>
                        </a:rPr>
                        <a:t>-класс</a:t>
                      </a:r>
                      <a:endParaRPr lang="ru-RU" sz="3600" b="1" i="0" u="none" strike="noStrike" dirty="0">
                        <a:solidFill>
                          <a:schemeClr val="bg1"/>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4</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15</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2266268245"/>
                  </a:ext>
                </a:extLst>
              </a:tr>
              <a:tr h="959991">
                <a:tc>
                  <a:txBody>
                    <a:bodyPr/>
                    <a:lstStyle/>
                    <a:p>
                      <a:pPr algn="ctr" fontAlgn="ctr"/>
                      <a:r>
                        <a:rPr lang="ru-RU" sz="3600" b="1" i="0" u="none" strike="noStrike" dirty="0">
                          <a:solidFill>
                            <a:schemeClr val="bg1"/>
                          </a:solidFill>
                          <a:effectLst/>
                          <a:latin typeface="+mn-lt"/>
                        </a:rPr>
                        <a:t>Инженеры будущего, победители</a:t>
                      </a: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171465580"/>
                  </a:ext>
                </a:extLst>
              </a:tr>
              <a:tr h="959991">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dirty="0">
                          <a:solidFill>
                            <a:schemeClr val="bg1"/>
                          </a:solidFill>
                          <a:effectLst/>
                          <a:latin typeface="+mn-lt"/>
                        </a:rPr>
                        <a:t>Инженеры будущего, призеры</a:t>
                      </a: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4</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1</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3</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4</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7</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2</a:t>
                      </a:r>
                      <a:endParaRPr lang="ru-RU" sz="3600" b="0" i="0" u="none" strike="noStrike" dirty="0">
                        <a:solidFill>
                          <a:srgbClr val="000000"/>
                        </a:solidFill>
                        <a:effectLst/>
                        <a:latin typeface="+mn-lt"/>
                      </a:endParaRPr>
                    </a:p>
                  </a:txBody>
                  <a:tcPr marL="9525" marR="9525" marT="9525" marB="0" anchor="ctr"/>
                </a:tc>
                <a:tc>
                  <a:txBody>
                    <a:bodyPr/>
                    <a:lstStyle/>
                    <a:p>
                      <a:pPr algn="ctr" fontAlgn="ctr"/>
                      <a:r>
                        <a:rPr lang="en-US" sz="3600" b="0" i="0" u="none" strike="noStrike" dirty="0">
                          <a:solidFill>
                            <a:srgbClr val="000000"/>
                          </a:solidFill>
                          <a:effectLst/>
                          <a:latin typeface="+mn-lt"/>
                        </a:rPr>
                        <a:t>0</a:t>
                      </a:r>
                      <a:endParaRPr lang="ru-RU" sz="3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383786115"/>
                  </a:ext>
                </a:extLst>
              </a:tr>
              <a:tr h="959991">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dirty="0">
                          <a:solidFill>
                            <a:schemeClr val="bg1"/>
                          </a:solidFill>
                          <a:effectLst/>
                          <a:latin typeface="+mn-lt"/>
                        </a:rPr>
                        <a:t>Московская предпрофессиональная олимпиада</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1</a:t>
                      </a:r>
                    </a:p>
                  </a:txBody>
                  <a:tcPr marL="9525" marR="9525" marT="9525" marB="0" anchor="ctr"/>
                </a:tc>
                <a:tc>
                  <a:txBody>
                    <a:bodyPr/>
                    <a:lstStyle/>
                    <a:p>
                      <a:pPr algn="ctr" fontAlgn="ctr"/>
                      <a:r>
                        <a:rPr lang="ru-RU" sz="3600" b="0" i="0" u="none" strike="noStrike" dirty="0">
                          <a:solidFill>
                            <a:srgbClr val="000000"/>
                          </a:solidFill>
                          <a:effectLst/>
                          <a:latin typeface="+mn-lt"/>
                        </a:rPr>
                        <a:t>4</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tc>
                  <a:txBody>
                    <a:bodyPr/>
                    <a:lstStyle/>
                    <a:p>
                      <a:pPr algn="ctr" fontAlgn="ctr"/>
                      <a:r>
                        <a:rPr lang="ru-RU" sz="3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xmlns="" val="2132168708"/>
                  </a:ext>
                </a:extLst>
              </a:tr>
            </a:tbl>
          </a:graphicData>
        </a:graphic>
      </p:graphicFrame>
    </p:spTree>
    <p:extLst>
      <p:ext uri="{BB962C8B-B14F-4D97-AF65-F5344CB8AC3E}">
        <p14:creationId xmlns:p14="http://schemas.microsoft.com/office/powerpoint/2010/main" val="41905504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54970" y="0"/>
            <a:ext cx="20020493" cy="162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p>
          <a:p>
            <a:pPr algn="l">
              <a:defRPr sz="7000" b="1" cap="all">
                <a:solidFill>
                  <a:srgbClr val="253957"/>
                </a:solidFill>
                <a:latin typeface="+mn-lt"/>
                <a:ea typeface="+mn-ea"/>
                <a:cs typeface="+mn-cs"/>
                <a:sym typeface="Arial Narrow"/>
              </a:defRPr>
            </a:pPr>
            <a:r>
              <a:rPr lang="ru-RU" dirty="0"/>
              <a:t>Магистратуру МИЭМ</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14</a:t>
            </a:fld>
            <a:endParaRPr lang="ru-RU"/>
          </a:p>
        </p:txBody>
      </p:sp>
      <p:graphicFrame>
        <p:nvGraphicFramePr>
          <p:cNvPr id="3" name="Таблица 2">
            <a:extLst>
              <a:ext uri="{FF2B5EF4-FFF2-40B4-BE49-F238E27FC236}">
                <a16:creationId xmlns:a16="http://schemas.microsoft.com/office/drawing/2014/main" xmlns="" id="{2E7FC246-387C-4C0D-9D6D-D92958E0FCAF}"/>
              </a:ext>
            </a:extLst>
          </p:cNvPr>
          <p:cNvGraphicFramePr>
            <a:graphicFrameLocks noGrp="1"/>
          </p:cNvGraphicFramePr>
          <p:nvPr>
            <p:extLst>
              <p:ext uri="{D42A27DB-BD31-4B8C-83A1-F6EECF244321}">
                <p14:modId xmlns:p14="http://schemas.microsoft.com/office/powerpoint/2010/main" val="823226158"/>
              </p:ext>
            </p:extLst>
          </p:nvPr>
        </p:nvGraphicFramePr>
        <p:xfrm>
          <a:off x="1337875" y="3257600"/>
          <a:ext cx="21799344" cy="2897280"/>
        </p:xfrm>
        <a:graphic>
          <a:graphicData uri="http://schemas.openxmlformats.org/drawingml/2006/table">
            <a:tbl>
              <a:tblPr firstRow="1" firstCol="1">
                <a:tableStyleId>{4C3C2611-4C71-4FC5-86AE-919BDF0F9419}</a:tableStyleId>
              </a:tblPr>
              <a:tblGrid>
                <a:gridCol w="3790088">
                  <a:extLst>
                    <a:ext uri="{9D8B030D-6E8A-4147-A177-3AD203B41FA5}">
                      <a16:colId xmlns:a16="http://schemas.microsoft.com/office/drawing/2014/main" xmlns="" val="20000"/>
                    </a:ext>
                  </a:extLst>
                </a:gridCol>
                <a:gridCol w="4502314">
                  <a:extLst>
                    <a:ext uri="{9D8B030D-6E8A-4147-A177-3AD203B41FA5}">
                      <a16:colId xmlns:a16="http://schemas.microsoft.com/office/drawing/2014/main" xmlns="" val="20001"/>
                    </a:ext>
                  </a:extLst>
                </a:gridCol>
                <a:gridCol w="4502314">
                  <a:extLst>
                    <a:ext uri="{9D8B030D-6E8A-4147-A177-3AD203B41FA5}">
                      <a16:colId xmlns:a16="http://schemas.microsoft.com/office/drawing/2014/main" xmlns="" val="20003"/>
                    </a:ext>
                  </a:extLst>
                </a:gridCol>
                <a:gridCol w="4502314">
                  <a:extLst>
                    <a:ext uri="{9D8B030D-6E8A-4147-A177-3AD203B41FA5}">
                      <a16:colId xmlns:a16="http://schemas.microsoft.com/office/drawing/2014/main" xmlns="" val="20004"/>
                    </a:ext>
                  </a:extLst>
                </a:gridCol>
                <a:gridCol w="4502314">
                  <a:extLst>
                    <a:ext uri="{9D8B030D-6E8A-4147-A177-3AD203B41FA5}">
                      <a16:colId xmlns:a16="http://schemas.microsoft.com/office/drawing/2014/main" xmlns="" val="3180207507"/>
                    </a:ext>
                  </a:extLst>
                </a:gridCol>
              </a:tblGrid>
              <a:tr h="1800000">
                <a:tc>
                  <a:txBody>
                    <a:bodyPr/>
                    <a:lstStyle/>
                    <a:p>
                      <a:pPr algn="l" fontAlgn="b"/>
                      <a:r>
                        <a:rPr lang="ru-RU" sz="2800" b="0" u="none" strike="noStrike" dirty="0">
                          <a:latin typeface="+mn-lt"/>
                        </a:rPr>
                        <a:t> </a:t>
                      </a:r>
                      <a:endParaRPr lang="ru-RU" sz="2800" b="0" i="0" u="none" strike="noStrike" dirty="0">
                        <a:latin typeface="+mn-lt"/>
                      </a:endParaRPr>
                    </a:p>
                  </a:txBody>
                  <a:tcPr marL="0" marR="0" marT="0" marB="0" anchor="b"/>
                </a:tc>
                <a:tc>
                  <a:txBody>
                    <a:bodyPr/>
                    <a:lstStyle/>
                    <a:p>
                      <a:pPr algn="ctr" fontAlgn="ctr"/>
                      <a:r>
                        <a:rPr lang="ru-RU" sz="2800" b="1" i="0" u="none" strike="noStrike" dirty="0">
                          <a:solidFill>
                            <a:schemeClr val="bg1"/>
                          </a:solidFill>
                          <a:latin typeface="+mn-lt"/>
                        </a:rPr>
                        <a:t>Наноэлектроника и квантовые технологии</a:t>
                      </a:r>
                    </a:p>
                  </a:txBody>
                  <a:tcPr marL="0" marR="0" marT="0" marB="0" anchor="ctr"/>
                </a:tc>
                <a:tc>
                  <a:txBody>
                    <a:bodyPr/>
                    <a:lstStyle/>
                    <a:p>
                      <a:pPr algn="ctr" fontAlgn="ctr"/>
                      <a:r>
                        <a:rPr lang="ru-RU" sz="2800" b="1" u="none" strike="noStrike" dirty="0">
                          <a:solidFill>
                            <a:schemeClr val="bg1"/>
                          </a:solidFill>
                          <a:latin typeface="+mn-lt"/>
                        </a:rPr>
                        <a:t>Компьютерные системы и сети</a:t>
                      </a:r>
                      <a:endParaRPr lang="ru-RU" sz="2800" b="1" i="0" u="none" strike="noStrike" dirty="0">
                        <a:solidFill>
                          <a:schemeClr val="bg1"/>
                        </a:solidFill>
                        <a:latin typeface="+mn-lt"/>
                      </a:endParaRPr>
                    </a:p>
                  </a:txBody>
                  <a:tcPr marL="0" marR="0" marT="0" marB="0" anchor="ctr"/>
                </a:tc>
                <a:tc>
                  <a:txBody>
                    <a:bodyPr/>
                    <a:lstStyle/>
                    <a:p>
                      <a:pPr algn="ctr" fontAlgn="ctr"/>
                      <a:r>
                        <a:rPr lang="ru-RU" sz="2800" b="1" u="none" strike="noStrike" dirty="0">
                          <a:solidFill>
                            <a:schemeClr val="bg1"/>
                          </a:solidFill>
                          <a:latin typeface="+mn-lt"/>
                        </a:rPr>
                        <a:t>Системный анализ и математические технологии</a:t>
                      </a:r>
                      <a:endParaRPr lang="ru-RU" sz="2800" b="1" i="0" u="none" strike="noStrike" dirty="0">
                        <a:solidFill>
                          <a:schemeClr val="bg1"/>
                        </a:solidFill>
                        <a:latin typeface="+mn-lt"/>
                      </a:endParaRPr>
                    </a:p>
                  </a:txBody>
                  <a:tcPr marL="0" marR="0" marT="0" marB="0" anchor="ctr"/>
                </a:tc>
                <a:tc>
                  <a:txBody>
                    <a:bodyPr/>
                    <a:lstStyle/>
                    <a:p>
                      <a:pPr algn="ctr" fontAlgn="ctr"/>
                      <a:r>
                        <a:rPr lang="ru-RU" sz="2800" b="1" i="0" u="none" strike="noStrike" dirty="0">
                          <a:solidFill>
                            <a:schemeClr val="bg1"/>
                          </a:solidFill>
                          <a:latin typeface="+mn-lt"/>
                        </a:rPr>
                        <a:t>Интернет вещей и </a:t>
                      </a:r>
                      <a:r>
                        <a:rPr lang="ru-RU" sz="2800" b="1" i="0" u="none" strike="noStrike" dirty="0" err="1">
                          <a:solidFill>
                            <a:schemeClr val="bg1"/>
                          </a:solidFill>
                          <a:latin typeface="+mn-lt"/>
                        </a:rPr>
                        <a:t>киберфизические</a:t>
                      </a:r>
                      <a:r>
                        <a:rPr lang="ru-RU" sz="2800" b="1" i="0" u="none" strike="noStrike" dirty="0">
                          <a:solidFill>
                            <a:schemeClr val="bg1"/>
                          </a:solidFill>
                          <a:latin typeface="+mn-lt"/>
                        </a:rPr>
                        <a:t> системы</a:t>
                      </a:r>
                    </a:p>
                  </a:txBody>
                  <a:tcPr marL="0" marR="0" marT="0" marB="0" anchor="ctr"/>
                </a:tc>
                <a:extLst>
                  <a:ext uri="{0D108BD9-81ED-4DB2-BD59-A6C34878D82A}">
                    <a16:rowId xmlns:a16="http://schemas.microsoft.com/office/drawing/2014/main" xmlns="" val="10000"/>
                  </a:ext>
                </a:extLst>
              </a:tr>
              <a:tr h="477439">
                <a:tc>
                  <a:txBody>
                    <a:bodyPr/>
                    <a:lstStyle/>
                    <a:p>
                      <a:pPr algn="ctr" fontAlgn="b"/>
                      <a:r>
                        <a:rPr lang="ru-RU" sz="3600" b="1" u="none" strike="noStrike" dirty="0">
                          <a:solidFill>
                            <a:schemeClr val="bg1"/>
                          </a:solidFill>
                          <a:latin typeface="+mn-lt"/>
                        </a:rPr>
                        <a:t>План</a:t>
                      </a:r>
                      <a:endParaRPr lang="ru-RU" sz="3600" b="1" i="0" u="none" strike="noStrike" dirty="0">
                        <a:solidFill>
                          <a:schemeClr val="bg1"/>
                        </a:solidFill>
                        <a:latin typeface="+mn-lt"/>
                      </a:endParaRPr>
                    </a:p>
                  </a:txBody>
                  <a:tcPr marL="0" marR="0" marT="0" marB="0" anchor="b"/>
                </a:tc>
                <a:tc>
                  <a:txBody>
                    <a:bodyPr/>
                    <a:lstStyle/>
                    <a:p>
                      <a:pPr algn="ctr"/>
                      <a:r>
                        <a:rPr lang="ru-RU" sz="3600" b="1" dirty="0">
                          <a:latin typeface="+mn-lt"/>
                        </a:rPr>
                        <a:t>35</a:t>
                      </a:r>
                    </a:p>
                  </a:txBody>
                  <a:tcPr marL="0" marR="0" marT="0" marB="0" anchor="ctr"/>
                </a:tc>
                <a:tc>
                  <a:txBody>
                    <a:bodyPr/>
                    <a:lstStyle/>
                    <a:p>
                      <a:pPr algn="ctr"/>
                      <a:r>
                        <a:rPr lang="ru-RU" sz="3600" b="1" dirty="0">
                          <a:latin typeface="+mn-lt"/>
                        </a:rPr>
                        <a:t>50</a:t>
                      </a:r>
                    </a:p>
                  </a:txBody>
                  <a:tcPr marL="0" marR="0" marT="0" marB="0" anchor="ctr"/>
                </a:tc>
                <a:tc>
                  <a:txBody>
                    <a:bodyPr/>
                    <a:lstStyle/>
                    <a:p>
                      <a:pPr algn="ctr"/>
                      <a:r>
                        <a:rPr lang="ru-RU" sz="3600" b="1" dirty="0">
                          <a:latin typeface="+mn-lt"/>
                        </a:rPr>
                        <a:t>65</a:t>
                      </a:r>
                    </a:p>
                  </a:txBody>
                  <a:tcPr marL="0" marR="0" marT="0" marB="0" anchor="ctr"/>
                </a:tc>
                <a:tc>
                  <a:txBody>
                    <a:bodyPr/>
                    <a:lstStyle/>
                    <a:p>
                      <a:pPr algn="ctr"/>
                      <a:r>
                        <a:rPr lang="ru-RU" sz="3600" b="1" dirty="0">
                          <a:latin typeface="+mn-lt"/>
                        </a:rPr>
                        <a:t>25</a:t>
                      </a:r>
                    </a:p>
                  </a:txBody>
                  <a:tcPr marL="0" marR="0" marT="0" marB="0" anchor="ctr"/>
                </a:tc>
                <a:extLst>
                  <a:ext uri="{0D108BD9-81ED-4DB2-BD59-A6C34878D82A}">
                    <a16:rowId xmlns:a16="http://schemas.microsoft.com/office/drawing/2014/main" xmlns="" val="10001"/>
                  </a:ext>
                </a:extLst>
              </a:tr>
              <a:tr h="477439">
                <a:tc>
                  <a:txBody>
                    <a:bodyPr/>
                    <a:lstStyle/>
                    <a:p>
                      <a:pPr algn="ctr" fontAlgn="b"/>
                      <a:r>
                        <a:rPr lang="ru-RU" sz="3600" b="1" u="none" strike="noStrike" dirty="0">
                          <a:solidFill>
                            <a:schemeClr val="bg1"/>
                          </a:solidFill>
                          <a:latin typeface="+mn-lt"/>
                        </a:rPr>
                        <a:t>Реализация</a:t>
                      </a:r>
                      <a:endParaRPr lang="ru-RU" sz="3600" b="1" i="0" u="none" strike="noStrike" dirty="0">
                        <a:solidFill>
                          <a:schemeClr val="bg1"/>
                        </a:solidFill>
                        <a:latin typeface="+mn-lt"/>
                      </a:endParaRPr>
                    </a:p>
                  </a:txBody>
                  <a:tcPr marL="0" marR="0" marT="0" marB="0" anchor="b"/>
                </a:tc>
                <a:tc>
                  <a:txBody>
                    <a:bodyPr/>
                    <a:lstStyle/>
                    <a:p>
                      <a:pPr algn="ctr"/>
                      <a:r>
                        <a:rPr lang="ru-RU" sz="3600" b="1" dirty="0">
                          <a:latin typeface="+mn-lt"/>
                        </a:rPr>
                        <a:t>(24+11)</a:t>
                      </a:r>
                    </a:p>
                  </a:txBody>
                  <a:tcPr marL="0" marR="0" marT="0" marB="0" anchor="ctr"/>
                </a:tc>
                <a:tc>
                  <a:txBody>
                    <a:bodyPr/>
                    <a:lstStyle/>
                    <a:p>
                      <a:pPr algn="ctr"/>
                      <a:r>
                        <a:rPr lang="ru-RU" sz="3600" b="1" dirty="0">
                          <a:latin typeface="+mn-lt"/>
                        </a:rPr>
                        <a:t>50</a:t>
                      </a:r>
                    </a:p>
                  </a:txBody>
                  <a:tcPr marL="0" marR="0" marT="0" marB="0" anchor="ctr"/>
                </a:tc>
                <a:tc>
                  <a:txBody>
                    <a:bodyPr/>
                    <a:lstStyle/>
                    <a:p>
                      <a:pPr algn="ctr"/>
                      <a:r>
                        <a:rPr lang="ru-RU" sz="3600" b="1" dirty="0">
                          <a:latin typeface="+mn-lt"/>
                        </a:rPr>
                        <a:t>65</a:t>
                      </a:r>
                    </a:p>
                  </a:txBody>
                  <a:tcPr marL="0" marR="0" marT="0" marB="0" anchor="ctr"/>
                </a:tc>
                <a:tc>
                  <a:txBody>
                    <a:bodyPr/>
                    <a:lstStyle/>
                    <a:p>
                      <a:pPr algn="ctr"/>
                      <a:r>
                        <a:rPr lang="en-US" sz="3600" b="1" dirty="0">
                          <a:latin typeface="+mn-lt"/>
                        </a:rPr>
                        <a:t>25</a:t>
                      </a:r>
                      <a:endParaRPr lang="ru-RU" sz="3600" b="1" dirty="0">
                        <a:latin typeface="+mn-lt"/>
                      </a:endParaRPr>
                    </a:p>
                  </a:txBody>
                  <a:tcPr marL="0" marR="0" marT="0" marB="0" anchor="ctr"/>
                </a:tc>
                <a:extLst>
                  <a:ext uri="{0D108BD9-81ED-4DB2-BD59-A6C34878D82A}">
                    <a16:rowId xmlns:a16="http://schemas.microsoft.com/office/drawing/2014/main" xmlns="" val="10002"/>
                  </a:ext>
                </a:extLst>
              </a:tr>
            </a:tbl>
          </a:graphicData>
        </a:graphic>
      </p:graphicFrame>
      <p:sp>
        <p:nvSpPr>
          <p:cNvPr id="4" name="TextBox 3">
            <a:extLst>
              <a:ext uri="{FF2B5EF4-FFF2-40B4-BE49-F238E27FC236}">
                <a16:creationId xmlns:a16="http://schemas.microsoft.com/office/drawing/2014/main" xmlns="" id="{47578257-5268-4264-B33B-BA7865E7F65A}"/>
              </a:ext>
            </a:extLst>
          </p:cNvPr>
          <p:cNvSpPr txBox="1"/>
          <p:nvPr/>
        </p:nvSpPr>
        <p:spPr>
          <a:xfrm>
            <a:off x="10676875" y="2461198"/>
            <a:ext cx="2018501" cy="701731"/>
          </a:xfrm>
          <a:prstGeom prst="rect">
            <a:avLst/>
          </a:prstGeom>
          <a:noFill/>
        </p:spPr>
        <p:txBody>
          <a:bodyPr wrap="none" rtlCol="0">
            <a:spAutoFit/>
          </a:bodyPr>
          <a:lstStyle/>
          <a:p>
            <a:pPr>
              <a:lnSpc>
                <a:spcPct val="90000"/>
              </a:lnSpc>
            </a:pPr>
            <a:r>
              <a:rPr lang="ru-RU" sz="4400" b="1" dirty="0">
                <a:latin typeface="+mn-lt"/>
              </a:rPr>
              <a:t>Бюджет</a:t>
            </a:r>
          </a:p>
        </p:txBody>
      </p:sp>
      <p:graphicFrame>
        <p:nvGraphicFramePr>
          <p:cNvPr id="6" name="Таблица 5">
            <a:extLst>
              <a:ext uri="{FF2B5EF4-FFF2-40B4-BE49-F238E27FC236}">
                <a16:creationId xmlns:a16="http://schemas.microsoft.com/office/drawing/2014/main" xmlns="" id="{ED64F851-49F9-40E5-B576-C6A34DF237D0}"/>
              </a:ext>
            </a:extLst>
          </p:cNvPr>
          <p:cNvGraphicFramePr>
            <a:graphicFrameLocks noGrp="1"/>
          </p:cNvGraphicFramePr>
          <p:nvPr>
            <p:extLst>
              <p:ext uri="{D42A27DB-BD31-4B8C-83A1-F6EECF244321}">
                <p14:modId xmlns:p14="http://schemas.microsoft.com/office/powerpoint/2010/main" val="1476566342"/>
              </p:ext>
            </p:extLst>
          </p:nvPr>
        </p:nvGraphicFramePr>
        <p:xfrm>
          <a:off x="1337874" y="8358080"/>
          <a:ext cx="21799344" cy="2897280"/>
        </p:xfrm>
        <a:graphic>
          <a:graphicData uri="http://schemas.openxmlformats.org/drawingml/2006/table">
            <a:tbl>
              <a:tblPr firstRow="1" firstCol="1">
                <a:tableStyleId>{4C3C2611-4C71-4FC5-86AE-919BDF0F9419}</a:tableStyleId>
              </a:tblPr>
              <a:tblGrid>
                <a:gridCol w="3633224">
                  <a:extLst>
                    <a:ext uri="{9D8B030D-6E8A-4147-A177-3AD203B41FA5}">
                      <a16:colId xmlns:a16="http://schemas.microsoft.com/office/drawing/2014/main" xmlns="" val="20000"/>
                    </a:ext>
                  </a:extLst>
                </a:gridCol>
                <a:gridCol w="3633224">
                  <a:extLst>
                    <a:ext uri="{9D8B030D-6E8A-4147-A177-3AD203B41FA5}">
                      <a16:colId xmlns:a16="http://schemas.microsoft.com/office/drawing/2014/main" xmlns="" val="20001"/>
                    </a:ext>
                  </a:extLst>
                </a:gridCol>
                <a:gridCol w="3633224">
                  <a:extLst>
                    <a:ext uri="{9D8B030D-6E8A-4147-A177-3AD203B41FA5}">
                      <a16:colId xmlns:a16="http://schemas.microsoft.com/office/drawing/2014/main" xmlns="" val="20003"/>
                    </a:ext>
                  </a:extLst>
                </a:gridCol>
                <a:gridCol w="3633224">
                  <a:extLst>
                    <a:ext uri="{9D8B030D-6E8A-4147-A177-3AD203B41FA5}">
                      <a16:colId xmlns:a16="http://schemas.microsoft.com/office/drawing/2014/main" xmlns="" val="20004"/>
                    </a:ext>
                  </a:extLst>
                </a:gridCol>
                <a:gridCol w="3633224">
                  <a:extLst>
                    <a:ext uri="{9D8B030D-6E8A-4147-A177-3AD203B41FA5}">
                      <a16:colId xmlns:a16="http://schemas.microsoft.com/office/drawing/2014/main" xmlns="" val="3180207507"/>
                    </a:ext>
                  </a:extLst>
                </a:gridCol>
                <a:gridCol w="3633224">
                  <a:extLst>
                    <a:ext uri="{9D8B030D-6E8A-4147-A177-3AD203B41FA5}">
                      <a16:colId xmlns:a16="http://schemas.microsoft.com/office/drawing/2014/main" xmlns="" val="3401876305"/>
                    </a:ext>
                  </a:extLst>
                </a:gridCol>
              </a:tblGrid>
              <a:tr h="1800000">
                <a:tc>
                  <a:txBody>
                    <a:bodyPr/>
                    <a:lstStyle/>
                    <a:p>
                      <a:pPr algn="l" fontAlgn="b"/>
                      <a:r>
                        <a:rPr lang="ru-RU" sz="2800" b="0" u="none" strike="noStrike" dirty="0">
                          <a:latin typeface="+mn-lt"/>
                        </a:rPr>
                        <a:t> </a:t>
                      </a:r>
                      <a:endParaRPr lang="ru-RU" sz="2800" b="0" i="0" u="none" strike="noStrike" dirty="0">
                        <a:latin typeface="+mn-lt"/>
                      </a:endParaRPr>
                    </a:p>
                  </a:txBody>
                  <a:tcPr marL="0" marR="0" marT="0" marB="0" anchor="b"/>
                </a:tc>
                <a:tc>
                  <a:txBody>
                    <a:bodyPr/>
                    <a:lstStyle/>
                    <a:p>
                      <a:pPr algn="ctr" fontAlgn="ctr"/>
                      <a:r>
                        <a:rPr lang="ru-RU" sz="2800" b="1" u="none" strike="noStrike" dirty="0">
                          <a:solidFill>
                            <a:schemeClr val="bg1"/>
                          </a:solidFill>
                          <a:latin typeface="+mn-lt"/>
                        </a:rPr>
                        <a:t>Наноэлектроника и квантовые технологии</a:t>
                      </a:r>
                    </a:p>
                  </a:txBody>
                  <a:tcPr marL="0" marR="0" marT="0" marB="0" anchor="ctr"/>
                </a:tc>
                <a:tc>
                  <a:txBody>
                    <a:bodyPr/>
                    <a:lstStyle/>
                    <a:p>
                      <a:pPr algn="ctr" fontAlgn="ctr"/>
                      <a:r>
                        <a:rPr lang="ru-RU" sz="2800" b="1" u="none" strike="noStrike" dirty="0">
                          <a:solidFill>
                            <a:schemeClr val="bg1"/>
                          </a:solidFill>
                          <a:latin typeface="+mn-lt"/>
                        </a:rPr>
                        <a:t>Компьютерные системы и сети</a:t>
                      </a:r>
                      <a:endParaRPr lang="ru-RU" sz="2800" b="1" i="0" u="none" strike="noStrike" dirty="0">
                        <a:solidFill>
                          <a:schemeClr val="bg1"/>
                        </a:solidFill>
                        <a:latin typeface="+mn-lt"/>
                      </a:endParaRPr>
                    </a:p>
                  </a:txBody>
                  <a:tcPr marL="0" marR="0" marT="0" marB="0" anchor="ctr"/>
                </a:tc>
                <a:tc>
                  <a:txBody>
                    <a:bodyPr/>
                    <a:lstStyle/>
                    <a:p>
                      <a:pPr algn="ctr" fontAlgn="ctr"/>
                      <a:r>
                        <a:rPr lang="ru-RU" sz="2800" b="1" u="none" strike="noStrike" dirty="0">
                          <a:solidFill>
                            <a:schemeClr val="bg1"/>
                          </a:solidFill>
                          <a:latin typeface="+mn-lt"/>
                        </a:rPr>
                        <a:t>Системный анализ и математические технологии</a:t>
                      </a:r>
                    </a:p>
                  </a:txBody>
                  <a:tcPr marL="0" marR="0" marT="0" marB="0" anchor="ctr"/>
                </a:tc>
                <a:tc>
                  <a:txBody>
                    <a:bodyPr/>
                    <a:lstStyle/>
                    <a:p>
                      <a:pPr algn="ctr" fontAlgn="ctr"/>
                      <a:r>
                        <a:rPr lang="ru-RU" sz="2800" b="1" i="0" u="none" strike="noStrike" dirty="0">
                          <a:solidFill>
                            <a:schemeClr val="bg1"/>
                          </a:solidFill>
                          <a:latin typeface="+mn-lt"/>
                        </a:rPr>
                        <a:t>Интернет вещей и </a:t>
                      </a:r>
                      <a:r>
                        <a:rPr lang="ru-RU" sz="2800" b="1" i="0" u="none" strike="noStrike" dirty="0" err="1">
                          <a:solidFill>
                            <a:schemeClr val="bg1"/>
                          </a:solidFill>
                          <a:latin typeface="+mn-lt"/>
                        </a:rPr>
                        <a:t>киберфизические</a:t>
                      </a:r>
                      <a:r>
                        <a:rPr lang="ru-RU" sz="2800" b="1" i="0" u="none" strike="noStrike" dirty="0">
                          <a:solidFill>
                            <a:schemeClr val="bg1"/>
                          </a:solidFill>
                          <a:latin typeface="+mn-lt"/>
                        </a:rPr>
                        <a:t> системы</a:t>
                      </a:r>
                    </a:p>
                  </a:txBody>
                  <a:tcPr marL="0" marR="0" marT="0" marB="0" anchor="ctr"/>
                </a:tc>
                <a:tc>
                  <a:txBody>
                    <a:bodyPr/>
                    <a:lstStyle/>
                    <a:p>
                      <a:pPr algn="ctr" fontAlgn="ctr"/>
                      <a:r>
                        <a:rPr lang="ru-RU" sz="2800" b="1" i="0" u="none" strike="noStrike" dirty="0">
                          <a:solidFill>
                            <a:schemeClr val="bg1"/>
                          </a:solidFill>
                          <a:latin typeface="+mn-lt"/>
                        </a:rPr>
                        <a:t>Информационная безопасность </a:t>
                      </a:r>
                      <a:r>
                        <a:rPr lang="ru-RU" sz="2800" b="1" i="0" u="none" strike="noStrike" dirty="0" err="1">
                          <a:solidFill>
                            <a:schemeClr val="bg1"/>
                          </a:solidFill>
                          <a:latin typeface="+mn-lt"/>
                        </a:rPr>
                        <a:t>киберфизических</a:t>
                      </a:r>
                      <a:r>
                        <a:rPr lang="ru-RU" sz="2800" b="1" i="0" u="none" strike="noStrike" dirty="0">
                          <a:solidFill>
                            <a:schemeClr val="bg1"/>
                          </a:solidFill>
                          <a:latin typeface="+mn-lt"/>
                        </a:rPr>
                        <a:t> систем</a:t>
                      </a:r>
                    </a:p>
                  </a:txBody>
                  <a:tcPr marL="0" marR="0" marT="0" marB="0" anchor="ctr"/>
                </a:tc>
                <a:extLst>
                  <a:ext uri="{0D108BD9-81ED-4DB2-BD59-A6C34878D82A}">
                    <a16:rowId xmlns:a16="http://schemas.microsoft.com/office/drawing/2014/main" xmlns="" val="10000"/>
                  </a:ext>
                </a:extLst>
              </a:tr>
              <a:tr h="0">
                <a:tc>
                  <a:txBody>
                    <a:bodyPr/>
                    <a:lstStyle/>
                    <a:p>
                      <a:pPr algn="ctr" fontAlgn="b"/>
                      <a:r>
                        <a:rPr lang="ru-RU" sz="3600" b="1" u="none" strike="noStrike" dirty="0">
                          <a:solidFill>
                            <a:schemeClr val="bg1"/>
                          </a:solidFill>
                          <a:latin typeface="+mn-lt"/>
                        </a:rPr>
                        <a:t>План</a:t>
                      </a:r>
                      <a:endParaRPr lang="ru-RU" sz="3600" b="1" i="0" u="none" strike="noStrike" dirty="0">
                        <a:solidFill>
                          <a:schemeClr val="bg1"/>
                        </a:solidFill>
                        <a:latin typeface="+mn-lt"/>
                      </a:endParaRPr>
                    </a:p>
                  </a:txBody>
                  <a:tcPr marL="0" marR="0" marT="0" marB="0" anchor="b"/>
                </a:tc>
                <a:tc>
                  <a:txBody>
                    <a:bodyPr/>
                    <a:lstStyle/>
                    <a:p>
                      <a:pPr algn="ctr"/>
                      <a:r>
                        <a:rPr lang="ru-RU" sz="3600" b="1" dirty="0">
                          <a:latin typeface="+mn-lt"/>
                        </a:rPr>
                        <a:t>5</a:t>
                      </a:r>
                    </a:p>
                  </a:txBody>
                  <a:tcPr marL="0" marR="0" marT="0" marB="0" anchor="ctr"/>
                </a:tc>
                <a:tc>
                  <a:txBody>
                    <a:bodyPr/>
                    <a:lstStyle/>
                    <a:p>
                      <a:pPr algn="ctr"/>
                      <a:r>
                        <a:rPr lang="ru-RU" sz="3600" b="1" dirty="0">
                          <a:latin typeface="+mn-lt"/>
                        </a:rPr>
                        <a:t>5</a:t>
                      </a:r>
                    </a:p>
                  </a:txBody>
                  <a:tcPr marL="0" marR="0" marT="0" marB="0" anchor="ctr"/>
                </a:tc>
                <a:tc>
                  <a:txBody>
                    <a:bodyPr/>
                    <a:lstStyle/>
                    <a:p>
                      <a:pPr algn="ctr"/>
                      <a:r>
                        <a:rPr lang="ru-RU" sz="3600" b="1" dirty="0">
                          <a:latin typeface="+mn-lt"/>
                        </a:rPr>
                        <a:t>15</a:t>
                      </a:r>
                    </a:p>
                  </a:txBody>
                  <a:tcPr marL="0" marR="0" marT="0" marB="0" anchor="ctr"/>
                </a:tc>
                <a:tc>
                  <a:txBody>
                    <a:bodyPr/>
                    <a:lstStyle/>
                    <a:p>
                      <a:pPr algn="ctr"/>
                      <a:r>
                        <a:rPr lang="ru-RU" sz="3600" b="1" dirty="0">
                          <a:latin typeface="+mn-lt"/>
                        </a:rPr>
                        <a:t>5</a:t>
                      </a:r>
                    </a:p>
                  </a:txBody>
                  <a:tcPr marL="0" marR="0" marT="0" marB="0" anchor="ctr"/>
                </a:tc>
                <a:tc>
                  <a:txBody>
                    <a:bodyPr/>
                    <a:lstStyle/>
                    <a:p>
                      <a:pPr algn="ctr"/>
                      <a:r>
                        <a:rPr lang="ru-RU" sz="3600" b="1" dirty="0">
                          <a:latin typeface="+mn-lt"/>
                        </a:rPr>
                        <a:t>20</a:t>
                      </a:r>
                    </a:p>
                  </a:txBody>
                  <a:tcPr marL="0" marR="0" marT="0" marB="0" anchor="ctr"/>
                </a:tc>
                <a:extLst>
                  <a:ext uri="{0D108BD9-81ED-4DB2-BD59-A6C34878D82A}">
                    <a16:rowId xmlns:a16="http://schemas.microsoft.com/office/drawing/2014/main" xmlns="" val="10001"/>
                  </a:ext>
                </a:extLst>
              </a:tr>
              <a:tr h="477439">
                <a:tc>
                  <a:txBody>
                    <a:bodyPr/>
                    <a:lstStyle/>
                    <a:p>
                      <a:pPr algn="ctr" fontAlgn="b"/>
                      <a:r>
                        <a:rPr lang="ru-RU" sz="3600" b="1" u="none" strike="noStrike" dirty="0">
                          <a:solidFill>
                            <a:schemeClr val="bg1"/>
                          </a:solidFill>
                          <a:latin typeface="+mn-lt"/>
                        </a:rPr>
                        <a:t>Реализация</a:t>
                      </a:r>
                      <a:endParaRPr lang="ru-RU" sz="3600" b="1" i="0" u="none" strike="noStrike" dirty="0">
                        <a:solidFill>
                          <a:schemeClr val="bg1"/>
                        </a:solidFill>
                        <a:latin typeface="+mn-lt"/>
                      </a:endParaRPr>
                    </a:p>
                  </a:txBody>
                  <a:tcPr marL="0" marR="0" marT="0" marB="0" anchor="b"/>
                </a:tc>
                <a:tc>
                  <a:txBody>
                    <a:bodyPr/>
                    <a:lstStyle/>
                    <a:p>
                      <a:pPr algn="ctr"/>
                      <a:r>
                        <a:rPr lang="ru-RU" sz="3600" b="1" dirty="0">
                          <a:latin typeface="+mn-lt"/>
                        </a:rPr>
                        <a:t>0</a:t>
                      </a:r>
                    </a:p>
                  </a:txBody>
                  <a:tcPr marL="0" marR="0" marT="0" marB="0" anchor="ctr"/>
                </a:tc>
                <a:tc>
                  <a:txBody>
                    <a:bodyPr/>
                    <a:lstStyle/>
                    <a:p>
                      <a:pPr algn="ctr"/>
                      <a:r>
                        <a:rPr lang="en-US" sz="3600" b="1" dirty="0">
                          <a:latin typeface="+mn-lt"/>
                        </a:rPr>
                        <a:t>1</a:t>
                      </a:r>
                      <a:endParaRPr lang="ru-RU" sz="3600" b="1" dirty="0">
                        <a:latin typeface="+mn-lt"/>
                      </a:endParaRPr>
                    </a:p>
                  </a:txBody>
                  <a:tcPr marL="0" marR="0" marT="0" marB="0" anchor="ctr"/>
                </a:tc>
                <a:tc>
                  <a:txBody>
                    <a:bodyPr/>
                    <a:lstStyle/>
                    <a:p>
                      <a:pPr algn="ctr"/>
                      <a:r>
                        <a:rPr lang="ru-RU" sz="3600" b="1" dirty="0">
                          <a:latin typeface="+mn-lt"/>
                        </a:rPr>
                        <a:t>1</a:t>
                      </a:r>
                    </a:p>
                  </a:txBody>
                  <a:tcPr marL="0" marR="0" marT="0" marB="0" anchor="ctr"/>
                </a:tc>
                <a:tc>
                  <a:txBody>
                    <a:bodyPr/>
                    <a:lstStyle/>
                    <a:p>
                      <a:pPr algn="ctr"/>
                      <a:r>
                        <a:rPr lang="en-US" sz="3600" b="1" dirty="0">
                          <a:latin typeface="+mn-lt"/>
                        </a:rPr>
                        <a:t>1</a:t>
                      </a:r>
                      <a:endParaRPr lang="ru-RU" sz="3600" b="1" dirty="0">
                        <a:latin typeface="+mn-lt"/>
                      </a:endParaRPr>
                    </a:p>
                  </a:txBody>
                  <a:tcPr marL="0" marR="0" marT="0" marB="0" anchor="ctr"/>
                </a:tc>
                <a:tc>
                  <a:txBody>
                    <a:bodyPr/>
                    <a:lstStyle/>
                    <a:p>
                      <a:pPr algn="ctr"/>
                      <a:r>
                        <a:rPr lang="en-US" sz="3600" b="1" dirty="0">
                          <a:latin typeface="+mn-lt"/>
                        </a:rPr>
                        <a:t>6</a:t>
                      </a:r>
                      <a:endParaRPr lang="ru-RU" sz="3600" b="1" dirty="0">
                        <a:latin typeface="+mn-lt"/>
                      </a:endParaRPr>
                    </a:p>
                  </a:txBody>
                  <a:tcPr marL="0" marR="0" marT="0" marB="0" anchor="ctr"/>
                </a:tc>
                <a:extLst>
                  <a:ext uri="{0D108BD9-81ED-4DB2-BD59-A6C34878D82A}">
                    <a16:rowId xmlns:a16="http://schemas.microsoft.com/office/drawing/2014/main" xmlns="" val="10002"/>
                  </a:ext>
                </a:extLst>
              </a:tr>
            </a:tbl>
          </a:graphicData>
        </a:graphic>
      </p:graphicFrame>
      <p:sp>
        <p:nvSpPr>
          <p:cNvPr id="8" name="TextBox 7">
            <a:extLst>
              <a:ext uri="{FF2B5EF4-FFF2-40B4-BE49-F238E27FC236}">
                <a16:creationId xmlns:a16="http://schemas.microsoft.com/office/drawing/2014/main" xmlns="" id="{AF9160EA-C43C-4801-AF0A-7E3B4A56E596}"/>
              </a:ext>
            </a:extLst>
          </p:cNvPr>
          <p:cNvSpPr txBox="1"/>
          <p:nvPr/>
        </p:nvSpPr>
        <p:spPr>
          <a:xfrm>
            <a:off x="10280134" y="7561678"/>
            <a:ext cx="2811988" cy="701731"/>
          </a:xfrm>
          <a:prstGeom prst="rect">
            <a:avLst/>
          </a:prstGeom>
          <a:noFill/>
        </p:spPr>
        <p:txBody>
          <a:bodyPr wrap="none" rtlCol="0">
            <a:spAutoFit/>
          </a:bodyPr>
          <a:lstStyle/>
          <a:p>
            <a:pPr>
              <a:lnSpc>
                <a:spcPct val="90000"/>
              </a:lnSpc>
            </a:pPr>
            <a:r>
              <a:rPr lang="ru-RU" sz="4400" b="1" dirty="0">
                <a:latin typeface="+mn-lt"/>
              </a:rPr>
              <a:t>Коммерция</a:t>
            </a:r>
          </a:p>
        </p:txBody>
      </p:sp>
    </p:spTree>
    <p:extLst>
      <p:ext uri="{BB962C8B-B14F-4D97-AF65-F5344CB8AC3E}">
        <p14:creationId xmlns:p14="http://schemas.microsoft.com/office/powerpoint/2010/main" val="122516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27681"/>
            <a:ext cx="21506373" cy="10402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Приемная кампания проведена в онлайн-режиме. </a:t>
            </a:r>
            <a:r>
              <a:rPr lang="ru-RU" b="1" dirty="0">
                <a:solidFill>
                  <a:srgbClr val="002060"/>
                </a:solidFill>
                <a:latin typeface="+mn-lt"/>
              </a:rPr>
              <a:t>Произведено более 30 онлайн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p>
          <a:p>
            <a:pPr marL="685800" indent="-685800" algn="just">
              <a:buFont typeface="Arial" panose="020B0604020202020204" pitchFamily="34" charset="0"/>
              <a:buChar char="•"/>
            </a:pPr>
            <a:r>
              <a:rPr lang="ru-RU" b="1" dirty="0">
                <a:solidFill>
                  <a:srgbClr val="002060"/>
                </a:solidFill>
                <a:latin typeface="+mn-lt"/>
              </a:rPr>
              <a:t>План приема на бюджетные места выполнен БЕЗ</a:t>
            </a:r>
            <a:r>
              <a:rPr lang="ru-RU" dirty="0">
                <a:solidFill>
                  <a:srgbClr val="002060"/>
                </a:solidFill>
                <a:latin typeface="+mn-lt"/>
              </a:rPr>
              <a:t> </a:t>
            </a:r>
            <a:r>
              <a:rPr lang="ru-RU" b="1" dirty="0">
                <a:solidFill>
                  <a:srgbClr val="002060"/>
                </a:solidFill>
                <a:latin typeface="+mn-lt"/>
              </a:rPr>
              <a:t>превышения</a:t>
            </a:r>
            <a:r>
              <a:rPr lang="ru-RU" dirty="0">
                <a:solidFill>
                  <a:srgbClr val="002060"/>
                </a:solidFill>
                <a:latin typeface="+mn-lt"/>
              </a:rPr>
              <a:t> по всем образовательным программам бакалавриата и специалитета МИЭМ.</a:t>
            </a:r>
            <a:endParaRPr lang="en-US" dirty="0">
              <a:solidFill>
                <a:srgbClr val="002060"/>
              </a:solidFill>
              <a:latin typeface="+mn-lt"/>
            </a:endParaRPr>
          </a:p>
          <a:p>
            <a:pPr marL="685800" indent="-685800" algn="just">
              <a:buFont typeface="Arial" panose="020B0604020202020204" pitchFamily="34" charset="0"/>
              <a:buChar char="•"/>
            </a:pPr>
            <a:r>
              <a:rPr lang="ru-RU" b="1" dirty="0">
                <a:solidFill>
                  <a:srgbClr val="002060"/>
                </a:solidFill>
                <a:latin typeface="+mn-lt"/>
              </a:rPr>
              <a:t>Проходной балл </a:t>
            </a:r>
            <a:r>
              <a:rPr lang="ru-RU" dirty="0">
                <a:solidFill>
                  <a:srgbClr val="002060"/>
                </a:solidFill>
                <a:latin typeface="+mn-lt"/>
              </a:rPr>
              <a:t>при поступлении на программы бакалавриата и специалитета МИЭМ в среднем </a:t>
            </a:r>
            <a:r>
              <a:rPr lang="ru-RU" b="1" dirty="0">
                <a:solidFill>
                  <a:srgbClr val="002060"/>
                </a:solidFill>
                <a:latin typeface="+mn-lt"/>
              </a:rPr>
              <a:t>повысился на 11% </a:t>
            </a:r>
            <a:r>
              <a:rPr lang="ru-RU" dirty="0">
                <a:solidFill>
                  <a:srgbClr val="002060"/>
                </a:solidFill>
                <a:latin typeface="+mn-lt"/>
              </a:rPr>
              <a:t>относительно прошлого года </a:t>
            </a:r>
          </a:p>
          <a:p>
            <a:pPr marL="685800" indent="-685800" algn="just">
              <a:buFont typeface="Arial" panose="020B0604020202020204" pitchFamily="34" charset="0"/>
              <a:buChar char="•"/>
            </a:pPr>
            <a:r>
              <a:rPr lang="ru-RU" dirty="0">
                <a:solidFill>
                  <a:srgbClr val="002060"/>
                </a:solidFill>
                <a:latin typeface="+mn-lt"/>
              </a:rPr>
              <a:t>Первичные </a:t>
            </a:r>
            <a:r>
              <a:rPr lang="ru-RU" b="1" dirty="0">
                <a:solidFill>
                  <a:srgbClr val="002060"/>
                </a:solidFill>
                <a:latin typeface="+mn-lt"/>
              </a:rPr>
              <a:t>проходные баллы </a:t>
            </a:r>
            <a:r>
              <a:rPr lang="ru-RU" dirty="0">
                <a:solidFill>
                  <a:srgbClr val="002060"/>
                </a:solidFill>
                <a:latin typeface="+mn-lt"/>
              </a:rPr>
              <a:t>по образовательным программам Прикладная математики и Информационная безопасность </a:t>
            </a:r>
            <a:r>
              <a:rPr lang="ru-RU" b="1" dirty="0">
                <a:solidFill>
                  <a:srgbClr val="002060"/>
                </a:solidFill>
                <a:latin typeface="+mn-lt"/>
              </a:rPr>
              <a:t>составили 301 балл</a:t>
            </a:r>
            <a:r>
              <a:rPr lang="ru-RU" dirty="0">
                <a:solidFill>
                  <a:srgbClr val="002060"/>
                </a:solidFill>
                <a:latin typeface="+mn-lt"/>
              </a:rPr>
              <a:t>.</a:t>
            </a:r>
          </a:p>
          <a:p>
            <a:pPr marL="685800" indent="-685800" algn="just">
              <a:buFont typeface="Arial" panose="020B0604020202020204" pitchFamily="34" charset="0"/>
              <a:buChar char="•"/>
            </a:pPr>
            <a:r>
              <a:rPr lang="ru-RU" b="1" dirty="0">
                <a:solidFill>
                  <a:srgbClr val="002060"/>
                </a:solidFill>
                <a:latin typeface="+mn-lt"/>
              </a:rPr>
              <a:t>Средний балл по ЕГЭ </a:t>
            </a:r>
            <a:r>
              <a:rPr lang="ru-RU" dirty="0">
                <a:solidFill>
                  <a:srgbClr val="002060"/>
                </a:solidFill>
                <a:latin typeface="+mn-lt"/>
              </a:rPr>
              <a:t>поступивших на образовательные программы бакалавриата и специалитета МИЭМ </a:t>
            </a:r>
            <a:r>
              <a:rPr lang="ru-RU" b="1" dirty="0">
                <a:solidFill>
                  <a:srgbClr val="002060"/>
                </a:solidFill>
                <a:latin typeface="+mn-lt"/>
              </a:rPr>
              <a:t>увеличился</a:t>
            </a:r>
            <a:r>
              <a:rPr lang="en-US" b="1" dirty="0">
                <a:solidFill>
                  <a:srgbClr val="002060"/>
                </a:solidFill>
                <a:latin typeface="+mn-lt"/>
              </a:rPr>
              <a:t> </a:t>
            </a:r>
            <a:r>
              <a:rPr lang="ru-RU" b="1" dirty="0">
                <a:solidFill>
                  <a:srgbClr val="002060"/>
                </a:solidFill>
                <a:latin typeface="+mn-lt"/>
              </a:rPr>
              <a:t>на 3% </a:t>
            </a:r>
            <a:r>
              <a:rPr lang="ru-RU" dirty="0">
                <a:solidFill>
                  <a:srgbClr val="002060"/>
                </a:solidFill>
                <a:latin typeface="+mn-lt"/>
              </a:rPr>
              <a:t>(94,426 из 100)</a:t>
            </a:r>
          </a:p>
          <a:p>
            <a:pPr marL="685800" indent="-685800" algn="just">
              <a:buFont typeface="Arial" panose="020B0604020202020204" pitchFamily="34" charset="0"/>
              <a:buChar char="•"/>
            </a:pPr>
            <a:r>
              <a:rPr lang="ru-RU" dirty="0">
                <a:solidFill>
                  <a:srgbClr val="002060"/>
                </a:solidFill>
                <a:latin typeface="+mn-lt"/>
              </a:rPr>
              <a:t>По программам бакалавриата и специалитета </a:t>
            </a:r>
            <a:r>
              <a:rPr lang="ru-RU" b="1" dirty="0">
                <a:solidFill>
                  <a:srgbClr val="002060"/>
                </a:solidFill>
                <a:latin typeface="+mn-lt"/>
              </a:rPr>
              <a:t>в 2 раза перевыполнен план приема на места с оплатой стоимости обучения.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15</a:t>
            </a:fld>
            <a:endParaRPr lang="ru-RU"/>
          </a:p>
        </p:txBody>
      </p:sp>
    </p:spTree>
    <p:extLst>
      <p:ext uri="{BB962C8B-B14F-4D97-AF65-F5344CB8AC3E}">
        <p14:creationId xmlns:p14="http://schemas.microsoft.com/office/powerpoint/2010/main" val="10783891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27681"/>
            <a:ext cx="21506373" cy="1040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По образовательным программам Прикладная математики и Информационная безопасность </a:t>
            </a:r>
            <a:r>
              <a:rPr lang="ru-RU" b="1" dirty="0">
                <a:solidFill>
                  <a:srgbClr val="002060"/>
                </a:solidFill>
                <a:latin typeface="+mn-lt"/>
              </a:rPr>
              <a:t>практически все бюджетные места заняли абитуриенты с правом БВИ.</a:t>
            </a:r>
          </a:p>
          <a:p>
            <a:pPr marL="685800" indent="-685800" algn="just">
              <a:buFont typeface="Arial" panose="020B0604020202020204" pitchFamily="34" charset="0"/>
              <a:buChar char="•"/>
            </a:pPr>
            <a:r>
              <a:rPr lang="ru-RU" b="1" dirty="0">
                <a:solidFill>
                  <a:srgbClr val="002060"/>
                </a:solidFill>
                <a:latin typeface="+mn-lt"/>
              </a:rPr>
              <a:t>По образовательным </a:t>
            </a:r>
            <a:r>
              <a:rPr lang="ru-RU" dirty="0">
                <a:solidFill>
                  <a:srgbClr val="002060"/>
                </a:solidFill>
                <a:latin typeface="+mn-lt"/>
              </a:rPr>
              <a:t>программам Компьютерная безопасность и Информационная безопасность </a:t>
            </a:r>
            <a:r>
              <a:rPr lang="ru-RU" b="1" dirty="0">
                <a:solidFill>
                  <a:srgbClr val="002060"/>
                </a:solidFill>
                <a:latin typeface="+mn-lt"/>
              </a:rPr>
              <a:t>заняты все места по целевому приему (имел место конкурс).</a:t>
            </a:r>
            <a:endParaRPr lang="en-US" b="1"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На образовательной программе </a:t>
            </a:r>
            <a:r>
              <a:rPr lang="en-US" dirty="0">
                <a:solidFill>
                  <a:srgbClr val="002060"/>
                </a:solidFill>
                <a:latin typeface="+mn-lt"/>
              </a:rPr>
              <a:t>“</a:t>
            </a:r>
            <a:r>
              <a:rPr lang="ru-RU" dirty="0">
                <a:solidFill>
                  <a:srgbClr val="002060"/>
                </a:solidFill>
                <a:latin typeface="+mn-lt"/>
              </a:rPr>
              <a:t>Информационная безопасность</a:t>
            </a:r>
            <a:r>
              <a:rPr lang="en-US" dirty="0">
                <a:solidFill>
                  <a:srgbClr val="002060"/>
                </a:solidFill>
                <a:latin typeface="+mn-lt"/>
              </a:rPr>
              <a:t>”</a:t>
            </a:r>
            <a:r>
              <a:rPr lang="ru-RU" dirty="0">
                <a:solidFill>
                  <a:srgbClr val="002060"/>
                </a:solidFill>
                <a:latin typeface="+mn-lt"/>
              </a:rPr>
              <a:t> </a:t>
            </a:r>
            <a:r>
              <a:rPr lang="ru-RU" b="1" dirty="0">
                <a:solidFill>
                  <a:srgbClr val="002060"/>
                </a:solidFill>
                <a:latin typeface="+mn-lt"/>
              </a:rPr>
              <a:t>план приема на места с оплатой стоимости обучения перевыполнен</a:t>
            </a:r>
            <a:r>
              <a:rPr lang="en-US" b="1" dirty="0">
                <a:solidFill>
                  <a:srgbClr val="002060"/>
                </a:solidFill>
                <a:latin typeface="+mn-lt"/>
              </a:rPr>
              <a:t> </a:t>
            </a:r>
            <a:r>
              <a:rPr lang="ru-RU" b="1" dirty="0">
                <a:solidFill>
                  <a:srgbClr val="002060"/>
                </a:solidFill>
                <a:latin typeface="+mn-lt"/>
              </a:rPr>
              <a:t>на 753%</a:t>
            </a:r>
          </a:p>
          <a:p>
            <a:pPr marL="685800" indent="-685800" algn="just">
              <a:buFont typeface="Arial" panose="020B0604020202020204" pitchFamily="34" charset="0"/>
              <a:buChar char="•"/>
            </a:pPr>
            <a:r>
              <a:rPr lang="ru-RU" b="1" dirty="0">
                <a:solidFill>
                  <a:srgbClr val="002060"/>
                </a:solidFill>
                <a:latin typeface="+mn-lt"/>
              </a:rPr>
              <a:t>Каждый пятый </a:t>
            </a:r>
            <a:r>
              <a:rPr lang="ru-RU" dirty="0">
                <a:solidFill>
                  <a:srgbClr val="002060"/>
                </a:solidFill>
                <a:latin typeface="+mn-lt"/>
              </a:rPr>
              <a:t>студент первого курса – выпускник Инженерного или </a:t>
            </a:r>
            <a:r>
              <a:rPr lang="en-US" dirty="0">
                <a:solidFill>
                  <a:srgbClr val="002060"/>
                </a:solidFill>
                <a:latin typeface="+mn-lt"/>
              </a:rPr>
              <a:t>IT</a:t>
            </a:r>
            <a:r>
              <a:rPr lang="ru-RU" dirty="0">
                <a:solidFill>
                  <a:srgbClr val="002060"/>
                </a:solidFill>
                <a:latin typeface="+mn-lt"/>
              </a:rPr>
              <a:t>-класса.</a:t>
            </a:r>
          </a:p>
          <a:p>
            <a:pPr marL="685800" indent="-685800" algn="just">
              <a:buFont typeface="Arial" panose="020B0604020202020204" pitchFamily="34" charset="0"/>
              <a:buChar char="•"/>
            </a:pPr>
            <a:r>
              <a:rPr lang="ru-RU" dirty="0">
                <a:solidFill>
                  <a:srgbClr val="002060"/>
                </a:solidFill>
                <a:latin typeface="+mn-lt"/>
              </a:rPr>
              <a:t>Принято </a:t>
            </a:r>
            <a:r>
              <a:rPr lang="ru-RU" b="1" dirty="0">
                <a:solidFill>
                  <a:srgbClr val="002060"/>
                </a:solidFill>
                <a:latin typeface="+mn-lt"/>
              </a:rPr>
              <a:t>50 победителей и призеров</a:t>
            </a:r>
            <a:r>
              <a:rPr lang="ru-RU" dirty="0">
                <a:solidFill>
                  <a:srgbClr val="002060"/>
                </a:solidFill>
                <a:latin typeface="+mn-lt"/>
              </a:rPr>
              <a:t> научно-практической (проектной) конференции </a:t>
            </a:r>
            <a:r>
              <a:rPr lang="en-US" dirty="0">
                <a:solidFill>
                  <a:srgbClr val="002060"/>
                </a:solidFill>
                <a:latin typeface="+mn-lt"/>
              </a:rPr>
              <a:t>“</a:t>
            </a:r>
            <a:r>
              <a:rPr lang="ru-RU" dirty="0">
                <a:solidFill>
                  <a:srgbClr val="002060"/>
                </a:solidFill>
                <a:latin typeface="+mn-lt"/>
              </a:rPr>
              <a:t>Инженеры будущего</a:t>
            </a:r>
            <a:r>
              <a:rPr lang="en-US" dirty="0">
                <a:solidFill>
                  <a:srgbClr val="002060"/>
                </a:solidFill>
                <a:latin typeface="+mn-lt"/>
              </a:rPr>
              <a:t>”</a:t>
            </a:r>
            <a:endParaRPr lang="ru-RU" dirty="0">
              <a:solidFill>
                <a:srgbClr val="002060"/>
              </a:solidFill>
              <a:latin typeface="+mn-lt"/>
            </a:endParaRPr>
          </a:p>
          <a:p>
            <a:pPr algn="just"/>
            <a:endParaRPr lang="ru-RU"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endParaRPr lang="en-US" b="1"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16</a:t>
            </a:fld>
            <a:endParaRPr lang="ru-RU"/>
          </a:p>
        </p:txBody>
      </p:sp>
    </p:spTree>
    <p:extLst>
      <p:ext uri="{BB962C8B-B14F-4D97-AF65-F5344CB8AC3E}">
        <p14:creationId xmlns:p14="http://schemas.microsoft.com/office/powerpoint/2010/main" val="30444943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255623"/>
            <a:ext cx="21481294" cy="1040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highlight>
                  <a:srgbClr val="FFFF00"/>
                </a:highlight>
                <a:latin typeface="+mn-lt"/>
              </a:rPr>
              <a:t>Заключено соглашение о сотрудничестве между НИУ ВШЭ и Автономной некоммерческой организацией «Казанский открытый университет талантов 2.0».</a:t>
            </a:r>
          </a:p>
          <a:p>
            <a:pPr marL="685800" indent="-685800" algn="just">
              <a:buFont typeface="Arial" panose="020B0604020202020204" pitchFamily="34" charset="0"/>
              <a:buChar char="•"/>
            </a:pPr>
            <a:r>
              <a:rPr lang="ru-RU" dirty="0">
                <a:solidFill>
                  <a:srgbClr val="002060"/>
                </a:solidFill>
                <a:latin typeface="+mn-lt"/>
              </a:rPr>
              <a:t>Организовано сотрудничество с Российским движением школьников (РДШ, общий </a:t>
            </a:r>
            <a:r>
              <a:rPr lang="ru-RU" b="1" dirty="0">
                <a:solidFill>
                  <a:srgbClr val="002060"/>
                </a:solidFill>
                <a:latin typeface="+mn-lt"/>
              </a:rPr>
              <a:t>охват более 300 тысяч школьников</a:t>
            </a:r>
            <a:r>
              <a:rPr lang="ru-RU" dirty="0">
                <a:solidFill>
                  <a:srgbClr val="002060"/>
                </a:solidFill>
                <a:latin typeface="+mn-lt"/>
              </a:rPr>
              <a:t>).</a:t>
            </a:r>
          </a:p>
          <a:p>
            <a:pPr marL="685800" indent="-685800" algn="just">
              <a:buFont typeface="Arial" panose="020B0604020202020204" pitchFamily="34" charset="0"/>
              <a:buChar char="•"/>
            </a:pPr>
            <a:r>
              <a:rPr lang="ru-RU" dirty="0">
                <a:solidFill>
                  <a:srgbClr val="002060"/>
                </a:solidFill>
                <a:latin typeface="+mn-lt"/>
              </a:rPr>
              <a:t>Проведена работа по информированию и консультированию школьников о траекториях поступления на образовательные программы МИЭМ в социальных сетях </a:t>
            </a:r>
            <a:r>
              <a:rPr lang="en-US" dirty="0">
                <a:solidFill>
                  <a:srgbClr val="002060"/>
                </a:solidFill>
                <a:latin typeface="+mn-lt"/>
              </a:rPr>
              <a:t>(</a:t>
            </a:r>
            <a:r>
              <a:rPr lang="en-US" dirty="0" err="1">
                <a:solidFill>
                  <a:srgbClr val="002060"/>
                </a:solidFill>
                <a:latin typeface="+mn-lt"/>
              </a:rPr>
              <a:t>Vkontakte</a:t>
            </a:r>
            <a:r>
              <a:rPr lang="en-US" dirty="0">
                <a:solidFill>
                  <a:srgbClr val="002060"/>
                </a:solidFill>
                <a:latin typeface="+mn-lt"/>
              </a:rPr>
              <a:t>, Facebook, Instagram, Telegram </a:t>
            </a:r>
            <a:r>
              <a:rPr lang="ru-RU" dirty="0">
                <a:solidFill>
                  <a:srgbClr val="002060"/>
                </a:solidFill>
                <a:latin typeface="+mn-lt"/>
              </a:rPr>
              <a:t>и др.) и онлайн-платформах для организации веб-конференций </a:t>
            </a:r>
            <a:r>
              <a:rPr lang="en-US" dirty="0">
                <a:solidFill>
                  <a:srgbClr val="002060"/>
                </a:solidFill>
                <a:latin typeface="+mn-lt"/>
              </a:rPr>
              <a:t>(Zoom, Webinar, Discord, MS Teams </a:t>
            </a:r>
            <a:r>
              <a:rPr lang="ru-RU" dirty="0">
                <a:solidFill>
                  <a:srgbClr val="002060"/>
                </a:solidFill>
                <a:latin typeface="+mn-lt"/>
              </a:rPr>
              <a:t>и др.)</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17</a:t>
            </a:fld>
            <a:endParaRPr lang="ru-RU"/>
          </a:p>
        </p:txBody>
      </p:sp>
    </p:spTree>
    <p:extLst>
      <p:ext uri="{BB962C8B-B14F-4D97-AF65-F5344CB8AC3E}">
        <p14:creationId xmlns:p14="http://schemas.microsoft.com/office/powerpoint/2010/main" val="21926061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5330" y="3113584"/>
            <a:ext cx="21506374" cy="697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Прием заявлений на несколько образовательных программ магистратуры.</a:t>
            </a:r>
          </a:p>
          <a:p>
            <a:pPr marL="685800" indent="-685800" algn="just">
              <a:buFont typeface="Arial" panose="020B0604020202020204" pitchFamily="34" charset="0"/>
              <a:buChar char="•"/>
            </a:pPr>
            <a:r>
              <a:rPr lang="ru-RU" dirty="0">
                <a:solidFill>
                  <a:srgbClr val="002060"/>
                </a:solidFill>
                <a:latin typeface="+mn-lt"/>
              </a:rPr>
              <a:t>Открыта новая магистерская программа </a:t>
            </a:r>
            <a:r>
              <a:rPr lang="en-US" dirty="0">
                <a:solidFill>
                  <a:srgbClr val="002060"/>
                </a:solidFill>
                <a:latin typeface="+mn-lt"/>
              </a:rPr>
              <a:t>“</a:t>
            </a:r>
            <a:r>
              <a:rPr lang="ru-RU" dirty="0">
                <a:solidFill>
                  <a:srgbClr val="002060"/>
                </a:solidFill>
                <a:latin typeface="+mn-lt"/>
              </a:rPr>
              <a:t>Информационная безопасность </a:t>
            </a:r>
            <a:r>
              <a:rPr lang="ru-RU" dirty="0" err="1">
                <a:solidFill>
                  <a:srgbClr val="002060"/>
                </a:solidFill>
                <a:latin typeface="+mn-lt"/>
              </a:rPr>
              <a:t>киберфизических</a:t>
            </a:r>
            <a:r>
              <a:rPr lang="ru-RU" dirty="0">
                <a:solidFill>
                  <a:srgbClr val="002060"/>
                </a:solidFill>
                <a:latin typeface="+mn-lt"/>
              </a:rPr>
              <a:t> систем</a:t>
            </a:r>
            <a:r>
              <a:rPr lang="en-US" dirty="0">
                <a:solidFill>
                  <a:srgbClr val="002060"/>
                </a:solidFill>
                <a:latin typeface="+mn-lt"/>
              </a:rPr>
              <a:t>”</a:t>
            </a:r>
          </a:p>
          <a:p>
            <a:pPr marL="685800" indent="-685800" algn="just">
              <a:buFont typeface="Arial" panose="020B0604020202020204" pitchFamily="34" charset="0"/>
              <a:buChar char="•"/>
            </a:pPr>
            <a:r>
              <a:rPr lang="ru-RU" dirty="0">
                <a:solidFill>
                  <a:srgbClr val="002060"/>
                </a:solidFill>
                <a:latin typeface="+mn-lt"/>
              </a:rPr>
              <a:t>По программе </a:t>
            </a:r>
            <a:r>
              <a:rPr lang="en-US" dirty="0">
                <a:solidFill>
                  <a:srgbClr val="002060"/>
                </a:solidFill>
                <a:latin typeface="+mn-lt"/>
              </a:rPr>
              <a:t>“</a:t>
            </a:r>
            <a:r>
              <a:rPr lang="ru-RU" dirty="0">
                <a:solidFill>
                  <a:srgbClr val="002060"/>
                </a:solidFill>
                <a:latin typeface="+mn-lt"/>
              </a:rPr>
              <a:t>Наноэлектроника и квантовые технологии</a:t>
            </a:r>
            <a:r>
              <a:rPr lang="en-US" dirty="0">
                <a:solidFill>
                  <a:srgbClr val="002060"/>
                </a:solidFill>
                <a:latin typeface="+mn-lt"/>
              </a:rPr>
              <a:t>” </a:t>
            </a:r>
            <a:r>
              <a:rPr lang="ru-RU" b="1" dirty="0">
                <a:solidFill>
                  <a:srgbClr val="002060"/>
                </a:solidFill>
                <a:latin typeface="+mn-lt"/>
              </a:rPr>
              <a:t>не произошло выполнения плана приема по КЦП</a:t>
            </a:r>
            <a:r>
              <a:rPr lang="ru-RU" dirty="0">
                <a:solidFill>
                  <a:srgbClr val="002060"/>
                </a:solidFill>
                <a:latin typeface="+mn-lt"/>
              </a:rPr>
              <a:t>, </a:t>
            </a:r>
            <a:r>
              <a:rPr lang="ru-RU" b="1" dirty="0">
                <a:solidFill>
                  <a:srgbClr val="002060"/>
                </a:solidFill>
                <a:latin typeface="+mn-lt"/>
              </a:rPr>
              <a:t>был открыт донабор </a:t>
            </a:r>
            <a:r>
              <a:rPr lang="ru-RU" dirty="0">
                <a:solidFill>
                  <a:srgbClr val="002060"/>
                </a:solidFill>
                <a:latin typeface="+mn-lt"/>
              </a:rPr>
              <a:t>до заполнения КЦП.</a:t>
            </a:r>
          </a:p>
          <a:p>
            <a:pPr marL="685800" indent="-685800" algn="just">
              <a:buFont typeface="Arial" panose="020B0604020202020204" pitchFamily="34" charset="0"/>
              <a:buChar char="•"/>
            </a:pPr>
            <a:r>
              <a:rPr lang="ru-RU" b="1" dirty="0">
                <a:solidFill>
                  <a:srgbClr val="002060"/>
                </a:solidFill>
                <a:latin typeface="+mn-lt"/>
              </a:rPr>
              <a:t>Проведены 2 летних школы для поступающих в магистратуру</a:t>
            </a:r>
            <a:r>
              <a:rPr lang="ru-RU" dirty="0">
                <a:solidFill>
                  <a:srgbClr val="002060"/>
                </a:solidFill>
                <a:latin typeface="+mn-lt"/>
              </a:rPr>
              <a:t> </a:t>
            </a:r>
            <a:r>
              <a:rPr lang="en-US" dirty="0">
                <a:solidFill>
                  <a:srgbClr val="002060"/>
                </a:solidFill>
                <a:latin typeface="+mn-lt"/>
              </a:rPr>
              <a:t>“</a:t>
            </a:r>
            <a:r>
              <a:rPr lang="ru-RU" dirty="0">
                <a:solidFill>
                  <a:srgbClr val="002060"/>
                </a:solidFill>
                <a:highlight>
                  <a:srgbClr val="FFFF00"/>
                </a:highlight>
                <a:latin typeface="+mn-lt"/>
              </a:rPr>
              <a:t>Суперкомпьютерное моделирование и системы управления в инженерии</a:t>
            </a:r>
            <a:r>
              <a:rPr lang="en-US" dirty="0">
                <a:solidFill>
                  <a:srgbClr val="002060"/>
                </a:solidFill>
                <a:highlight>
                  <a:srgbClr val="FFFF00"/>
                </a:highlight>
                <a:latin typeface="+mn-lt"/>
              </a:rPr>
              <a:t>” </a:t>
            </a:r>
            <a:r>
              <a:rPr lang="ru-RU" dirty="0">
                <a:solidFill>
                  <a:srgbClr val="002060"/>
                </a:solidFill>
                <a:highlight>
                  <a:srgbClr val="FFFF00"/>
                </a:highlight>
                <a:latin typeface="+mn-lt"/>
              </a:rPr>
              <a:t>и </a:t>
            </a:r>
            <a:r>
              <a:rPr lang="en-US" dirty="0">
                <a:solidFill>
                  <a:srgbClr val="002060"/>
                </a:solidFill>
                <a:highlight>
                  <a:srgbClr val="FFFF00"/>
                </a:highlight>
                <a:latin typeface="+mn-lt"/>
              </a:rPr>
              <a:t>“</a:t>
            </a:r>
            <a:r>
              <a:rPr lang="ru-RU" dirty="0">
                <a:solidFill>
                  <a:srgbClr val="002060"/>
                </a:solidFill>
                <a:highlight>
                  <a:srgbClr val="FFFF00"/>
                </a:highlight>
                <a:latin typeface="+mn-lt"/>
              </a:rPr>
              <a:t>Электроника, наноэлектроника и интернет вещей</a:t>
            </a:r>
            <a:r>
              <a:rPr lang="en-US" dirty="0">
                <a:solidFill>
                  <a:srgbClr val="002060"/>
                </a:solidFill>
                <a:highlight>
                  <a:srgbClr val="FFFF00"/>
                </a:highlight>
                <a:latin typeface="+mn-lt"/>
              </a:rPr>
              <a:t>”.</a:t>
            </a:r>
            <a:endParaRPr lang="ru-RU" dirty="0">
              <a:solidFill>
                <a:srgbClr val="002060"/>
              </a:solidFill>
              <a:highlight>
                <a:srgbClr val="FFFF00"/>
              </a:highlight>
              <a:latin typeface="+mn-lt"/>
            </a:endParaRPr>
          </a:p>
          <a:p>
            <a:pPr algn="just"/>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18</a:t>
            </a:fld>
            <a:endParaRPr lang="ru-RU"/>
          </a:p>
        </p:txBody>
      </p:sp>
    </p:spTree>
    <p:extLst>
      <p:ext uri="{BB962C8B-B14F-4D97-AF65-F5344CB8AC3E}">
        <p14:creationId xmlns:p14="http://schemas.microsoft.com/office/powerpoint/2010/main" val="7348899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a:t>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2737110"/>
            <a:ext cx="21506374" cy="9089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Новые правила приема.</a:t>
            </a:r>
            <a:endParaRPr lang="en-US" dirty="0">
              <a:solidFill>
                <a:srgbClr val="002060"/>
              </a:solidFill>
              <a:latin typeface="+mn-lt"/>
            </a:endParaRPr>
          </a:p>
          <a:p>
            <a:pPr marL="685800" indent="-685800" algn="just">
              <a:buFont typeface="Arial" panose="020B0604020202020204" pitchFamily="34" charset="0"/>
              <a:buChar char="•"/>
            </a:pPr>
            <a:r>
              <a:rPr lang="ru-RU" b="1" dirty="0">
                <a:solidFill>
                  <a:srgbClr val="002060"/>
                </a:solidFill>
                <a:latin typeface="+mn-lt"/>
              </a:rPr>
              <a:t>Изменен</a:t>
            </a:r>
            <a:r>
              <a:rPr lang="ru-RU" dirty="0">
                <a:solidFill>
                  <a:srgbClr val="002060"/>
                </a:solidFill>
                <a:latin typeface="+mn-lt"/>
              </a:rPr>
              <a:t> порядок учета индивидуальных достижений. </a:t>
            </a:r>
          </a:p>
          <a:p>
            <a:pPr marL="685800" indent="-685800" algn="just">
              <a:buFont typeface="Arial" panose="020B0604020202020204" pitchFamily="34" charset="0"/>
              <a:buChar char="•"/>
            </a:pPr>
            <a:r>
              <a:rPr lang="ru-RU" b="1" dirty="0">
                <a:solidFill>
                  <a:srgbClr val="002060"/>
                </a:solidFill>
                <a:latin typeface="+mn-lt"/>
              </a:rPr>
              <a:t>Переработан перечень олимпиад</a:t>
            </a:r>
            <a:r>
              <a:rPr lang="ru-RU" dirty="0">
                <a:solidFill>
                  <a:srgbClr val="002060"/>
                </a:solidFill>
                <a:latin typeface="+mn-lt"/>
              </a:rPr>
              <a:t> для предоставления права поступления без вступительных испытаний и 100 баллов по профильному предмету на образовательные программы бакалавриата и специалитета (учтена НТО).</a:t>
            </a:r>
          </a:p>
          <a:p>
            <a:pPr marL="685800" indent="-685800" algn="just">
              <a:buFont typeface="Arial" panose="020B0604020202020204" pitchFamily="34" charset="0"/>
              <a:buChar char="•"/>
            </a:pPr>
            <a:r>
              <a:rPr lang="ru-RU" dirty="0">
                <a:solidFill>
                  <a:srgbClr val="002060"/>
                </a:solidFill>
                <a:latin typeface="+mn-lt"/>
              </a:rPr>
              <a:t>На образовательную программу бакалавриата </a:t>
            </a:r>
            <a:r>
              <a:rPr lang="en-US" b="1" dirty="0">
                <a:solidFill>
                  <a:srgbClr val="002060"/>
                </a:solidFill>
                <a:latin typeface="+mn-lt"/>
              </a:rPr>
              <a:t>“</a:t>
            </a:r>
            <a:r>
              <a:rPr lang="ru-RU" b="1" dirty="0">
                <a:solidFill>
                  <a:srgbClr val="002060"/>
                </a:solidFill>
                <a:latin typeface="+mn-lt"/>
              </a:rPr>
              <a:t>Информационная безопасность</a:t>
            </a:r>
            <a:r>
              <a:rPr lang="en-US" b="1" dirty="0">
                <a:solidFill>
                  <a:srgbClr val="002060"/>
                </a:solidFill>
                <a:latin typeface="+mn-lt"/>
              </a:rPr>
              <a:t>”</a:t>
            </a:r>
            <a:r>
              <a:rPr lang="ru-RU" b="1" dirty="0">
                <a:solidFill>
                  <a:srgbClr val="002060"/>
                </a:solidFill>
                <a:latin typeface="+mn-lt"/>
              </a:rPr>
              <a:t> </a:t>
            </a:r>
            <a:r>
              <a:rPr lang="ru-RU" dirty="0">
                <a:solidFill>
                  <a:srgbClr val="002060"/>
                </a:solidFill>
                <a:latin typeface="+mn-lt"/>
              </a:rPr>
              <a:t>абитуриенты </a:t>
            </a:r>
            <a:r>
              <a:rPr lang="ru-RU" b="1" dirty="0">
                <a:solidFill>
                  <a:srgbClr val="002060"/>
                </a:solidFill>
                <a:latin typeface="+mn-lt"/>
              </a:rPr>
              <a:t>могут предоставлять результаты по физике или информатике</a:t>
            </a:r>
            <a:r>
              <a:rPr lang="ru-RU" dirty="0">
                <a:solidFill>
                  <a:srgbClr val="002060"/>
                </a:solidFill>
                <a:latin typeface="+mn-lt"/>
              </a:rPr>
              <a:t>.</a:t>
            </a:r>
          </a:p>
          <a:p>
            <a:pPr marL="685800" indent="-685800" algn="just">
              <a:buFont typeface="Arial" panose="020B0604020202020204" pitchFamily="34" charset="0"/>
              <a:buChar char="•"/>
            </a:pPr>
            <a:r>
              <a:rPr lang="ru-RU" dirty="0">
                <a:solidFill>
                  <a:srgbClr val="002060"/>
                </a:solidFill>
                <a:latin typeface="+mn-lt"/>
              </a:rPr>
              <a:t>Произведено </a:t>
            </a:r>
            <a:r>
              <a:rPr lang="ru-RU" b="1" dirty="0">
                <a:solidFill>
                  <a:srgbClr val="002060"/>
                </a:solidFill>
                <a:latin typeface="+mn-lt"/>
              </a:rPr>
              <a:t>переименование некоторых образовательных программ магистратуры</a:t>
            </a:r>
            <a:r>
              <a:rPr lang="ru-RU" dirty="0">
                <a:solidFill>
                  <a:srgbClr val="002060"/>
                </a:solidFill>
                <a:latin typeface="+mn-lt"/>
              </a:rPr>
              <a:t>.</a:t>
            </a:r>
          </a:p>
          <a:p>
            <a:pPr marL="685800" indent="-685800" algn="just">
              <a:buFont typeface="Arial" panose="020B0604020202020204" pitchFamily="34" charset="0"/>
              <a:buChar char="•"/>
            </a:pPr>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19</a:t>
            </a:fld>
            <a:endParaRPr lang="ru-RU"/>
          </a:p>
        </p:txBody>
      </p:sp>
    </p:spTree>
    <p:extLst>
      <p:ext uri="{BB962C8B-B14F-4D97-AF65-F5344CB8AC3E}">
        <p14:creationId xmlns:p14="http://schemas.microsoft.com/office/powerpoint/2010/main" val="31452083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Консультации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a:t>
            </a:fld>
            <a:endParaRPr lang="ru-RU"/>
          </a:p>
        </p:txBody>
      </p:sp>
      <p:pic>
        <p:nvPicPr>
          <p:cNvPr id="4" name="Рисунок 3">
            <a:extLst>
              <a:ext uri="{FF2B5EF4-FFF2-40B4-BE49-F238E27FC236}">
                <a16:creationId xmlns:a16="http://schemas.microsoft.com/office/drawing/2014/main" xmlns="" id="{4B8C1185-5A57-41B4-8A5C-F332EFB4BCC5}"/>
              </a:ext>
            </a:extLst>
          </p:cNvPr>
          <p:cNvPicPr>
            <a:picLocks noChangeAspect="1"/>
          </p:cNvPicPr>
          <p:nvPr/>
        </p:nvPicPr>
        <p:blipFill>
          <a:blip r:embed="rId3"/>
          <a:stretch>
            <a:fillRect/>
          </a:stretch>
        </p:blipFill>
        <p:spPr>
          <a:xfrm>
            <a:off x="4480962" y="5494387"/>
            <a:ext cx="14878383" cy="7373289"/>
          </a:xfrm>
          <a:prstGeom prst="rect">
            <a:avLst/>
          </a:prstGeom>
        </p:spPr>
      </p:pic>
      <p:sp>
        <p:nvSpPr>
          <p:cNvPr id="12" name="TextBox 11">
            <a:extLst>
              <a:ext uri="{FF2B5EF4-FFF2-40B4-BE49-F238E27FC236}">
                <a16:creationId xmlns:a16="http://schemas.microsoft.com/office/drawing/2014/main" xmlns="" id="{683D20A6-CAC0-4B4B-8919-CB548E3514EE}"/>
              </a:ext>
            </a:extLst>
          </p:cNvPr>
          <p:cNvSpPr txBox="1"/>
          <p:nvPr/>
        </p:nvSpPr>
        <p:spPr>
          <a:xfrm>
            <a:off x="1226605" y="2259151"/>
            <a:ext cx="21446735" cy="3170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Приемная кампания проведена в онлайн-режиме. </a:t>
            </a:r>
            <a:r>
              <a:rPr lang="ru-RU" b="1" dirty="0">
                <a:solidFill>
                  <a:srgbClr val="002060"/>
                </a:solidFill>
                <a:latin typeface="+mn-lt"/>
              </a:rPr>
              <a:t>Произведено более 30 онлайн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endParaRPr lang="en-US"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Консультации посетили </a:t>
            </a:r>
            <a:r>
              <a:rPr lang="ru-RU" b="1" dirty="0">
                <a:solidFill>
                  <a:srgbClr val="002060"/>
                </a:solidFill>
                <a:latin typeface="+mn-lt"/>
              </a:rPr>
              <a:t>более 1000 абитуриентов и их родителей</a:t>
            </a:r>
            <a:r>
              <a:rPr lang="ru-RU" dirty="0">
                <a:solidFill>
                  <a:srgbClr val="002060"/>
                </a:solidFill>
                <a:latin typeface="+mn-lt"/>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a:t>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2737110"/>
            <a:ext cx="21506374" cy="9089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Проведение в онлайн-режиме.</a:t>
            </a:r>
          </a:p>
          <a:p>
            <a:pPr marL="685800" indent="-685800" algn="just">
              <a:buFont typeface="Arial" panose="020B0604020202020204" pitchFamily="34" charset="0"/>
              <a:buChar char="•"/>
            </a:pPr>
            <a:r>
              <a:rPr lang="ru-RU" dirty="0">
                <a:solidFill>
                  <a:srgbClr val="002060"/>
                </a:solidFill>
                <a:latin typeface="+mn-lt"/>
              </a:rPr>
              <a:t>Работа аналитической группы с использованием мониторинга социальных сетей и консультирование абитуриентов с использованием онлайн-платформ для проведения веб-конференций, мессенджеров </a:t>
            </a:r>
            <a:r>
              <a:rPr lang="en-US" dirty="0">
                <a:solidFill>
                  <a:srgbClr val="002060"/>
                </a:solidFill>
                <a:latin typeface="+mn-lt"/>
              </a:rPr>
              <a:t>(WhatsApp, Telegram)</a:t>
            </a:r>
            <a:r>
              <a:rPr lang="ru-RU" dirty="0">
                <a:solidFill>
                  <a:srgbClr val="002060"/>
                </a:solidFill>
                <a:latin typeface="+mn-lt"/>
              </a:rPr>
              <a:t> и социальных сетей.</a:t>
            </a:r>
          </a:p>
          <a:p>
            <a:pPr marL="685800" indent="-685800" algn="just">
              <a:buFont typeface="Arial" panose="020B0604020202020204" pitchFamily="34" charset="0"/>
              <a:buChar char="•"/>
            </a:pPr>
            <a:r>
              <a:rPr lang="ru-RU" dirty="0">
                <a:solidFill>
                  <a:srgbClr val="002060"/>
                </a:solidFill>
                <a:latin typeface="+mn-lt"/>
              </a:rPr>
              <a:t>Проведение виртуальных экскурсий по МИЭМ.</a:t>
            </a:r>
          </a:p>
          <a:p>
            <a:pPr marL="685800" indent="-685800" algn="just">
              <a:buFont typeface="Arial" panose="020B0604020202020204" pitchFamily="34" charset="0"/>
              <a:buChar char="•"/>
            </a:pPr>
            <a:r>
              <a:rPr lang="ru-RU" dirty="0">
                <a:solidFill>
                  <a:srgbClr val="002060"/>
                </a:solidFill>
                <a:latin typeface="+mn-lt"/>
              </a:rPr>
              <a:t>Актуализация информации об образовательных программах, учебных и специализированных лабораториях на сайте МИЭМ.</a:t>
            </a:r>
          </a:p>
          <a:p>
            <a:pPr marL="685800" indent="-685800" algn="just">
              <a:buFont typeface="Arial" panose="020B0604020202020204" pitchFamily="34" charset="0"/>
              <a:buChar char="•"/>
            </a:pPr>
            <a:r>
              <a:rPr lang="ru-RU" dirty="0">
                <a:solidFill>
                  <a:srgbClr val="002060"/>
                </a:solidFill>
                <a:latin typeface="+mn-lt"/>
              </a:rPr>
              <a:t>Формирование плана информационного сопровождения приемной кампании МИЭМ 2021</a:t>
            </a:r>
            <a:r>
              <a:rPr lang="en-US" dirty="0">
                <a:solidFill>
                  <a:srgbClr val="002060"/>
                </a:solidFill>
                <a:latin typeface="+mn-lt"/>
              </a:rPr>
              <a:t>/202</a:t>
            </a:r>
            <a:r>
              <a:rPr lang="ru-RU" dirty="0">
                <a:solidFill>
                  <a:srgbClr val="002060"/>
                </a:solidFill>
                <a:latin typeface="+mn-lt"/>
              </a:rPr>
              <a:t>2</a:t>
            </a:r>
            <a:r>
              <a:rPr lang="en-US" dirty="0">
                <a:solidFill>
                  <a:srgbClr val="002060"/>
                </a:solidFill>
                <a:latin typeface="+mn-lt"/>
              </a:rPr>
              <a:t>.</a:t>
            </a:r>
            <a:endParaRPr lang="ru-RU"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20</a:t>
            </a:fld>
            <a:endParaRPr lang="ru-RU"/>
          </a:p>
        </p:txBody>
      </p:sp>
    </p:spTree>
    <p:extLst>
      <p:ext uri="{BB962C8B-B14F-4D97-AF65-F5344CB8AC3E}">
        <p14:creationId xmlns:p14="http://schemas.microsoft.com/office/powerpoint/2010/main" val="29694759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smtClean="0"/>
              <a:t>3</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21</a:t>
            </a:fld>
            <a:endParaRPr lang="ru-RU"/>
          </a:p>
        </p:txBody>
      </p:sp>
      <p:graphicFrame>
        <p:nvGraphicFramePr>
          <p:cNvPr id="3" name="Таблица 2">
            <a:extLst>
              <a:ext uri="{FF2B5EF4-FFF2-40B4-BE49-F238E27FC236}">
                <a16:creationId xmlns:a16="http://schemas.microsoft.com/office/drawing/2014/main" xmlns="" id="{3E6ADE68-B2FB-41DE-AF58-B4032099968B}"/>
              </a:ext>
            </a:extLst>
          </p:cNvPr>
          <p:cNvGraphicFramePr>
            <a:graphicFrameLocks noGrp="1"/>
          </p:cNvGraphicFramePr>
          <p:nvPr>
            <p:extLst>
              <p:ext uri="{D42A27DB-BD31-4B8C-83A1-F6EECF244321}">
                <p14:modId xmlns:p14="http://schemas.microsoft.com/office/powerpoint/2010/main" val="2241523761"/>
              </p:ext>
            </p:extLst>
          </p:nvPr>
        </p:nvGraphicFramePr>
        <p:xfrm>
          <a:off x="1201065" y="2969568"/>
          <a:ext cx="21506377" cy="8907552"/>
        </p:xfrm>
        <a:graphic>
          <a:graphicData uri="http://schemas.openxmlformats.org/drawingml/2006/table">
            <a:tbl>
              <a:tblPr firstRow="1" firstCol="1">
                <a:tableStyleId>{4C3C2611-4C71-4FC5-86AE-919BDF0F9419}</a:tableStyleId>
              </a:tblPr>
              <a:tblGrid>
                <a:gridCol w="3030087">
                  <a:extLst>
                    <a:ext uri="{9D8B030D-6E8A-4147-A177-3AD203B41FA5}">
                      <a16:colId xmlns:a16="http://schemas.microsoft.com/office/drawing/2014/main" xmlns="" val="2224676449"/>
                    </a:ext>
                  </a:extLst>
                </a:gridCol>
                <a:gridCol w="1847629">
                  <a:extLst>
                    <a:ext uri="{9D8B030D-6E8A-4147-A177-3AD203B41FA5}">
                      <a16:colId xmlns:a16="http://schemas.microsoft.com/office/drawing/2014/main" xmlns="" val="492858861"/>
                    </a:ext>
                  </a:extLst>
                </a:gridCol>
                <a:gridCol w="1847629">
                  <a:extLst>
                    <a:ext uri="{9D8B030D-6E8A-4147-A177-3AD203B41FA5}">
                      <a16:colId xmlns:a16="http://schemas.microsoft.com/office/drawing/2014/main" xmlns="" val="4054247953"/>
                    </a:ext>
                  </a:extLst>
                </a:gridCol>
                <a:gridCol w="1847629">
                  <a:extLst>
                    <a:ext uri="{9D8B030D-6E8A-4147-A177-3AD203B41FA5}">
                      <a16:colId xmlns:a16="http://schemas.microsoft.com/office/drawing/2014/main" xmlns="" val="64372163"/>
                    </a:ext>
                  </a:extLst>
                </a:gridCol>
                <a:gridCol w="1847629">
                  <a:extLst>
                    <a:ext uri="{9D8B030D-6E8A-4147-A177-3AD203B41FA5}">
                      <a16:colId xmlns:a16="http://schemas.microsoft.com/office/drawing/2014/main" xmlns="" val="2454931199"/>
                    </a:ext>
                  </a:extLst>
                </a:gridCol>
                <a:gridCol w="1847629">
                  <a:extLst>
                    <a:ext uri="{9D8B030D-6E8A-4147-A177-3AD203B41FA5}">
                      <a16:colId xmlns:a16="http://schemas.microsoft.com/office/drawing/2014/main" xmlns="" val="551249180"/>
                    </a:ext>
                  </a:extLst>
                </a:gridCol>
                <a:gridCol w="1847629">
                  <a:extLst>
                    <a:ext uri="{9D8B030D-6E8A-4147-A177-3AD203B41FA5}">
                      <a16:colId xmlns:a16="http://schemas.microsoft.com/office/drawing/2014/main" xmlns="" val="604935007"/>
                    </a:ext>
                  </a:extLst>
                </a:gridCol>
                <a:gridCol w="1847629">
                  <a:extLst>
                    <a:ext uri="{9D8B030D-6E8A-4147-A177-3AD203B41FA5}">
                      <a16:colId xmlns:a16="http://schemas.microsoft.com/office/drawing/2014/main" xmlns="" val="3437202759"/>
                    </a:ext>
                  </a:extLst>
                </a:gridCol>
                <a:gridCol w="1847629">
                  <a:extLst>
                    <a:ext uri="{9D8B030D-6E8A-4147-A177-3AD203B41FA5}">
                      <a16:colId xmlns:a16="http://schemas.microsoft.com/office/drawing/2014/main" xmlns="" val="3120398580"/>
                    </a:ext>
                  </a:extLst>
                </a:gridCol>
                <a:gridCol w="1847629">
                  <a:extLst>
                    <a:ext uri="{9D8B030D-6E8A-4147-A177-3AD203B41FA5}">
                      <a16:colId xmlns:a16="http://schemas.microsoft.com/office/drawing/2014/main" xmlns="" val="629430017"/>
                    </a:ext>
                  </a:extLst>
                </a:gridCol>
                <a:gridCol w="1847629">
                  <a:extLst>
                    <a:ext uri="{9D8B030D-6E8A-4147-A177-3AD203B41FA5}">
                      <a16:colId xmlns:a16="http://schemas.microsoft.com/office/drawing/2014/main" xmlns="" val="588417997"/>
                    </a:ext>
                  </a:extLst>
                </a:gridCol>
              </a:tblGrid>
              <a:tr h="1477556">
                <a:tc gridSpan="11">
                  <a:txBody>
                    <a:bodyPr/>
                    <a:lstStyle/>
                    <a:p>
                      <a:pPr algn="ctr" rtl="0" fontAlgn="ctr"/>
                      <a:r>
                        <a:rPr lang="ru-RU" sz="4000" b="1" i="0" u="none" strike="noStrike" dirty="0">
                          <a:solidFill>
                            <a:srgbClr val="FFFFFF"/>
                          </a:solidFill>
                          <a:effectLst/>
                          <a:latin typeface="+mn-lt"/>
                        </a:rPr>
                        <a:t>Образовательные программы бакалавриата и специалитета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173778776"/>
                  </a:ext>
                </a:extLst>
              </a:tr>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583220908"/>
                  </a:ext>
                </a:extLst>
              </a:tr>
              <a:tr h="2997328">
                <a:tc vMerge="1">
                  <a:txBody>
                    <a:bodyPr/>
                    <a:lstStyle/>
                    <a:p>
                      <a:endParaRPr lang="ru-RU"/>
                    </a:p>
                  </a:txBody>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5795593"/>
                  </a:ext>
                </a:extLst>
              </a:tr>
              <a:tr h="1477556">
                <a:tc>
                  <a:txBody>
                    <a:bodyPr/>
                    <a:lstStyle/>
                    <a:p>
                      <a:pPr algn="ctr" rtl="0" fontAlgn="ctr"/>
                      <a:r>
                        <a:rPr lang="ru-RU" sz="4000" u="none" strike="noStrike" dirty="0">
                          <a:effectLst/>
                          <a:latin typeface="+mn-lt"/>
                        </a:rPr>
                        <a:t>КЦП 2021</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30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213250"/>
                  </a:ext>
                </a:extLst>
              </a:tr>
              <a:tr h="1477556">
                <a:tc>
                  <a:txBody>
                    <a:bodyPr/>
                    <a:lstStyle/>
                    <a:p>
                      <a:pPr algn="ctr" rtl="0" fontAlgn="ctr"/>
                      <a:r>
                        <a:rPr lang="ru-RU" sz="4000" u="none" strike="noStrike" dirty="0">
                          <a:effectLst/>
                          <a:latin typeface="+mn-lt"/>
                        </a:rPr>
                        <a:t>КЦП 2022</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115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61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smtClean="0">
                          <a:solidFill>
                            <a:srgbClr val="545454"/>
                          </a:solidFill>
                          <a:effectLst/>
                          <a:latin typeface="+mn-lt"/>
                        </a:rPr>
                        <a:t>60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smtClean="0">
                          <a:solidFill>
                            <a:srgbClr val="545454"/>
                          </a:solidFill>
                          <a:effectLst/>
                          <a:latin typeface="+mn-lt"/>
                        </a:rPr>
                        <a:t>50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smtClean="0">
                          <a:solidFill>
                            <a:srgbClr val="545454"/>
                          </a:solidFill>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smtClean="0">
                          <a:solidFill>
                            <a:srgbClr val="545454"/>
                          </a:solidFill>
                          <a:effectLst/>
                          <a:latin typeface="+mn-lt"/>
                        </a:rPr>
                        <a:t>35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smtClean="0">
                          <a:solidFill>
                            <a:srgbClr val="545454"/>
                          </a:solidFill>
                          <a:effectLst/>
                          <a:latin typeface="+mn-lt"/>
                        </a:rPr>
                        <a:t>10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703879610"/>
                  </a:ext>
                </a:extLst>
              </a:tr>
            </a:tbl>
          </a:graphicData>
        </a:graphic>
      </p:graphicFrame>
    </p:spTree>
    <p:extLst>
      <p:ext uri="{BB962C8B-B14F-4D97-AF65-F5344CB8AC3E}">
        <p14:creationId xmlns:p14="http://schemas.microsoft.com/office/powerpoint/2010/main" val="35823854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smtClean="0"/>
              <a:t>3</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22</a:t>
            </a:fld>
            <a:endParaRPr lang="ru-RU"/>
          </a:p>
        </p:txBody>
      </p:sp>
      <p:graphicFrame>
        <p:nvGraphicFramePr>
          <p:cNvPr id="4" name="Таблица 3">
            <a:extLst>
              <a:ext uri="{FF2B5EF4-FFF2-40B4-BE49-F238E27FC236}">
                <a16:creationId xmlns:a16="http://schemas.microsoft.com/office/drawing/2014/main" xmlns="" id="{91096C3A-191B-44AF-9710-946BEFB6F8EB}"/>
              </a:ext>
            </a:extLst>
          </p:cNvPr>
          <p:cNvGraphicFramePr>
            <a:graphicFrameLocks noGrp="1"/>
          </p:cNvGraphicFramePr>
          <p:nvPr>
            <p:extLst>
              <p:ext uri="{D42A27DB-BD31-4B8C-83A1-F6EECF244321}">
                <p14:modId xmlns:p14="http://schemas.microsoft.com/office/powerpoint/2010/main" val="1595386377"/>
              </p:ext>
            </p:extLst>
          </p:nvPr>
        </p:nvGraphicFramePr>
        <p:xfrm>
          <a:off x="0" y="2556905"/>
          <a:ext cx="24383998" cy="8831146"/>
        </p:xfrm>
        <a:graphic>
          <a:graphicData uri="http://schemas.openxmlformats.org/drawingml/2006/table">
            <a:tbl>
              <a:tblPr firstRow="1" firstCol="1">
                <a:tableStyleId>{4C3C2611-4C71-4FC5-86AE-919BDF0F9419}</a:tableStyleId>
              </a:tblPr>
              <a:tblGrid>
                <a:gridCol w="2783227">
                  <a:extLst>
                    <a:ext uri="{9D8B030D-6E8A-4147-A177-3AD203B41FA5}">
                      <a16:colId xmlns:a16="http://schemas.microsoft.com/office/drawing/2014/main" xmlns="" val="20000"/>
                    </a:ext>
                  </a:extLst>
                </a:gridCol>
                <a:gridCol w="4580878">
                  <a:extLst>
                    <a:ext uri="{9D8B030D-6E8A-4147-A177-3AD203B41FA5}">
                      <a16:colId xmlns:a16="http://schemas.microsoft.com/office/drawing/2014/main" xmlns="" val="20001"/>
                    </a:ext>
                  </a:extLst>
                </a:gridCol>
                <a:gridCol w="3235934">
                  <a:extLst>
                    <a:ext uri="{9D8B030D-6E8A-4147-A177-3AD203B41FA5}">
                      <a16:colId xmlns:a16="http://schemas.microsoft.com/office/drawing/2014/main" xmlns="" val="20003"/>
                    </a:ext>
                  </a:extLst>
                </a:gridCol>
                <a:gridCol w="6793647">
                  <a:extLst>
                    <a:ext uri="{9D8B030D-6E8A-4147-A177-3AD203B41FA5}">
                      <a16:colId xmlns:a16="http://schemas.microsoft.com/office/drawing/2014/main" xmlns="" val="20004"/>
                    </a:ext>
                  </a:extLst>
                </a:gridCol>
                <a:gridCol w="3511282">
                  <a:extLst>
                    <a:ext uri="{9D8B030D-6E8A-4147-A177-3AD203B41FA5}">
                      <a16:colId xmlns:a16="http://schemas.microsoft.com/office/drawing/2014/main" xmlns="" val="3401876305"/>
                    </a:ext>
                  </a:extLst>
                </a:gridCol>
                <a:gridCol w="3479030">
                  <a:extLst>
                    <a:ext uri="{9D8B030D-6E8A-4147-A177-3AD203B41FA5}">
                      <a16:colId xmlns:a16="http://schemas.microsoft.com/office/drawing/2014/main" xmlns="" val="64220919"/>
                    </a:ext>
                  </a:extLst>
                </a:gridCol>
              </a:tblGrid>
              <a:tr h="967306">
                <a:tc gridSpan="6">
                  <a:txBody>
                    <a:bodyPr/>
                    <a:lstStyle/>
                    <a:p>
                      <a:pPr algn="ctr" fontAlgn="b"/>
                      <a:r>
                        <a:rPr lang="ru-RU" sz="4000" b="1" i="0" u="none" strike="noStrike" dirty="0">
                          <a:latin typeface="+mn-lt"/>
                        </a:rPr>
                        <a:t>Образовательные программы магистратуры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2800" b="1" i="0" u="none" strike="noStrike" dirty="0">
                        <a:solidFill>
                          <a:schemeClr val="bg1"/>
                        </a:solidFill>
                        <a:latin typeface="+mn-lt"/>
                      </a:endParaRPr>
                    </a:p>
                  </a:txBody>
                  <a:tcPr marL="0" marR="0" marT="0" marB="0" anchor="ctr"/>
                </a:tc>
                <a:tc hMerge="1">
                  <a:txBody>
                    <a:bodyPr/>
                    <a:lstStyle/>
                    <a:p>
                      <a:pPr algn="ctr" fontAlgn="ctr"/>
                      <a:endParaRPr lang="ru-RU" sz="2800" b="1" i="0" u="none" strike="noStrike" dirty="0">
                        <a:solidFill>
                          <a:schemeClr val="bg1"/>
                        </a:solidFill>
                        <a:latin typeface="+mn-lt"/>
                      </a:endParaRPr>
                    </a:p>
                  </a:txBody>
                  <a:tcPr marL="0" marR="0" marT="0" marB="0" anchor="ctr"/>
                </a:tc>
                <a:tc hMerge="1">
                  <a:txBody>
                    <a:bodyPr/>
                    <a:lstStyle/>
                    <a:p>
                      <a:pPr algn="ctr" fontAlgn="ctr"/>
                      <a:endParaRPr lang="ru-RU" sz="2800" b="1" i="0" u="none" strike="noStrike" dirty="0">
                        <a:solidFill>
                          <a:schemeClr val="bg1"/>
                        </a:solidFill>
                        <a:latin typeface="+mn-lt"/>
                      </a:endParaRPr>
                    </a:p>
                  </a:txBody>
                  <a:tcPr marL="0" marR="0" marT="0" marB="0" anchor="ctr"/>
                </a:tc>
                <a:tc hMerge="1">
                  <a:txBody>
                    <a:bodyPr/>
                    <a:lstStyle/>
                    <a:p>
                      <a:pPr algn="ctr" fontAlgn="ctr"/>
                      <a:endParaRPr lang="ru-RU" sz="2800" b="1" i="0" u="none" strike="noStrike" dirty="0">
                        <a:solidFill>
                          <a:schemeClr val="bg1"/>
                        </a:solidFill>
                        <a:latin typeface="+mn-lt"/>
                      </a:endParaRPr>
                    </a:p>
                  </a:txBody>
                  <a:tcPr marL="0" marR="0" marT="0" marB="0" anchor="ctr"/>
                </a:tc>
                <a:tc hMerge="1">
                  <a:txBody>
                    <a:bodyPr/>
                    <a:lstStyle/>
                    <a:p>
                      <a:pPr algn="ctr" fontAlgn="b"/>
                      <a:endParaRPr lang="ru-RU" sz="40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1788804"/>
                  </a:ext>
                </a:extLst>
              </a:tr>
              <a:tr h="1215669">
                <a:tc>
                  <a:txBody>
                    <a:bodyPr/>
                    <a:lstStyle/>
                    <a:p>
                      <a:pPr algn="ctr" fontAlgn="b"/>
                      <a:r>
                        <a:rPr lang="en-US" sz="3600" b="1" i="0" u="none" strike="noStrike" dirty="0">
                          <a:solidFill>
                            <a:schemeClr val="bg1"/>
                          </a:solidFill>
                          <a:latin typeface="+mn-lt"/>
                        </a:rPr>
                        <a:t>2021</a:t>
                      </a:r>
                      <a:endParaRPr lang="ru-RU" sz="3600" b="1" i="0" u="none" strike="noStrike"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0"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Наноэлектроника и квантовые технологии</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endParaRPr lang="en-US" sz="2400" b="1" i="0" u="none" strike="noStrike" cap="none" spc="0" baseline="0" dirty="0">
                        <a:ln>
                          <a:noFill/>
                        </a:ln>
                        <a:solidFill>
                          <a:schemeClr val="tx1">
                            <a:lumMod val="95000"/>
                            <a:lumOff val="5000"/>
                          </a:schemeClr>
                        </a:solidFill>
                        <a:uFillTx/>
                        <a:latin typeface="+mn-lt"/>
                        <a:ea typeface="+mj-ea"/>
                        <a:cs typeface="+mj-cs"/>
                        <a:sym typeface="Helvetica Light"/>
                      </a:endParaRPr>
                    </a:p>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Компьютерные системы и сети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1"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Системный анализ и математические технологии</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endParaRPr lang="en-US" sz="2400" b="1" i="0" u="none" strike="noStrike" cap="none" spc="0" baseline="0" dirty="0">
                        <a:ln>
                          <a:noFill/>
                        </a:ln>
                        <a:solidFill>
                          <a:schemeClr val="tx1">
                            <a:lumMod val="95000"/>
                            <a:lumOff val="5000"/>
                          </a:schemeClr>
                        </a:solidFill>
                        <a:uFillTx/>
                        <a:latin typeface="+mn-lt"/>
                        <a:ea typeface="+mj-ea"/>
                        <a:cs typeface="+mj-cs"/>
                        <a:sym typeface="Helvetica Light"/>
                      </a:endParaRPr>
                    </a:p>
                    <a:p>
                      <a:pPr marL="0" marR="0" lvl="0" indent="0" algn="ctr" defTabSz="821531" rtl="0" eaLnBrk="1" fontAlgn="ctr" latinLnBrk="0" hangingPunct="1">
                        <a:lnSpc>
                          <a:spcPct val="100000"/>
                        </a:lnSpc>
                        <a:spcBef>
                          <a:spcPts val="0"/>
                        </a:spcBef>
                        <a:spcAft>
                          <a:spcPts val="0"/>
                        </a:spcAft>
                        <a:buClrTx/>
                        <a:buSzTx/>
                        <a:buFontTx/>
                        <a:buNone/>
                        <a:tabLst/>
                        <a:defRPr/>
                      </a:pPr>
                      <a:endParaRPr lang="en-US" sz="2400" b="0" i="0" u="none" strike="noStrike" cap="none" spc="0" baseline="0" dirty="0">
                        <a:ln>
                          <a:noFill/>
                        </a:ln>
                        <a:solidFill>
                          <a:schemeClr val="tx1">
                            <a:lumMod val="95000"/>
                            <a:lumOff val="5000"/>
                          </a:schemeClr>
                        </a:solidFill>
                        <a:uFillTx/>
                        <a:latin typeface="+mn-lt"/>
                        <a:ea typeface="+mj-ea"/>
                        <a:cs typeface="+mj-cs"/>
                        <a:sym typeface="Helvetica Light"/>
                      </a:endParaRPr>
                    </a:p>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Интернет вещей и </a:t>
                      </a:r>
                      <a:r>
                        <a:rPr lang="ru-RU" sz="3600" b="1" i="0" u="none" strike="noStrike" cap="none" spc="0" baseline="0" dirty="0" err="1">
                          <a:ln>
                            <a:noFill/>
                          </a:ln>
                          <a:solidFill>
                            <a:schemeClr val="tx1">
                              <a:lumMod val="95000"/>
                              <a:lumOff val="5000"/>
                            </a:schemeClr>
                          </a:solidFill>
                          <a:uFillTx/>
                          <a:latin typeface="+mn-lt"/>
                          <a:ea typeface="+mj-ea"/>
                          <a:cs typeface="+mj-cs"/>
                          <a:sym typeface="Helvetica Light"/>
                        </a:rPr>
                        <a:t>киберфизические</a:t>
                      </a: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 системы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0"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Информационная безопасность </a:t>
                      </a:r>
                      <a:r>
                        <a:rPr lang="ru-RU" sz="3600" b="1" i="0" u="none" strike="noStrike" cap="none" spc="0" baseline="0" dirty="0" err="1">
                          <a:ln>
                            <a:noFill/>
                          </a:ln>
                          <a:solidFill>
                            <a:schemeClr val="tx1">
                              <a:lumMod val="95000"/>
                              <a:lumOff val="5000"/>
                            </a:schemeClr>
                          </a:solidFill>
                          <a:effectLst/>
                          <a:uFillTx/>
                          <a:latin typeface="+mn-lt"/>
                          <a:ea typeface="+mj-ea"/>
                          <a:cs typeface="+mj-cs"/>
                          <a:sym typeface="Helvetica Light"/>
                        </a:rPr>
                        <a:t>киберфизических</a:t>
                      </a: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 систем</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8675107"/>
                  </a:ext>
                </a:extLst>
              </a:tr>
              <a:tr h="1215669">
                <a:tc>
                  <a:txBody>
                    <a:bodyPr/>
                    <a:lstStyle/>
                    <a:p>
                      <a:pPr algn="ctr" fontAlgn="b"/>
                      <a:r>
                        <a:rPr lang="en-US" sz="3600" b="1" i="0" u="none" strike="noStrike" dirty="0">
                          <a:solidFill>
                            <a:schemeClr val="bg1"/>
                          </a:solidFill>
                          <a:latin typeface="+mn-lt"/>
                        </a:rPr>
                        <a:t>202</a:t>
                      </a:r>
                      <a:r>
                        <a:rPr lang="ru-RU" sz="3600" b="1" i="0" u="none" strike="noStrike" dirty="0">
                          <a:solidFill>
                            <a:schemeClr val="bg1"/>
                          </a:solidFill>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0"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Прикладная электроника и фотоника</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endParaRPr lang="en-US" sz="2400" b="1" i="0" u="none" strike="noStrike" cap="none" spc="0" baseline="0" dirty="0">
                        <a:ln>
                          <a:noFill/>
                        </a:ln>
                        <a:solidFill>
                          <a:schemeClr val="tx1">
                            <a:lumMod val="95000"/>
                            <a:lumOff val="5000"/>
                          </a:schemeClr>
                        </a:solidFill>
                        <a:uFillTx/>
                        <a:latin typeface="+mn-lt"/>
                        <a:ea typeface="+mj-ea"/>
                        <a:cs typeface="+mj-cs"/>
                        <a:sym typeface="Helvetica Light"/>
                      </a:endParaRPr>
                    </a:p>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Компьютерные системы и сети</a:t>
                      </a:r>
                    </a:p>
                    <a:p>
                      <a:pPr algn="ctr" fontAlgn="ctr"/>
                      <a:endParaRPr lang="ru-RU" sz="24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1"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Системный анализ и математические технологии</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ctr" latinLnBrk="0" hangingPunct="1">
                        <a:lnSpc>
                          <a:spcPct val="100000"/>
                        </a:lnSpc>
                        <a:spcBef>
                          <a:spcPts val="0"/>
                        </a:spcBef>
                        <a:spcAft>
                          <a:spcPts val="0"/>
                        </a:spcAft>
                        <a:buClrTx/>
                        <a:buSzTx/>
                        <a:buFontTx/>
                        <a:buNone/>
                        <a:tabLst/>
                        <a:defRPr/>
                      </a:pPr>
                      <a:endParaRPr lang="en-US" sz="2400" b="0" i="0" u="none" strike="noStrike" cap="none" spc="0" baseline="0" dirty="0">
                        <a:ln>
                          <a:noFill/>
                        </a:ln>
                        <a:solidFill>
                          <a:schemeClr val="tx1">
                            <a:lumMod val="95000"/>
                            <a:lumOff val="5000"/>
                          </a:schemeClr>
                        </a:solidFill>
                        <a:uFillTx/>
                        <a:latin typeface="+mn-lt"/>
                        <a:ea typeface="+mj-ea"/>
                        <a:cs typeface="+mj-cs"/>
                        <a:sym typeface="Helvetica Light"/>
                      </a:endParaRPr>
                    </a:p>
                    <a:p>
                      <a:pPr marL="0" marR="0" lvl="0" indent="0" algn="ctr" defTabSz="821531" rtl="0" eaLnBrk="1" fontAlgn="ctr" latinLnBrk="0" hangingPunct="1">
                        <a:lnSpc>
                          <a:spcPct val="100000"/>
                        </a:lnSpc>
                        <a:spcBef>
                          <a:spcPts val="0"/>
                        </a:spcBef>
                        <a:spcAft>
                          <a:spcPts val="0"/>
                        </a:spcAft>
                        <a:buClrTx/>
                        <a:buSzTx/>
                        <a:buFontTx/>
                        <a:buNone/>
                        <a:tabLst/>
                        <a:defRPr/>
                      </a:pP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Интернет вещей и </a:t>
                      </a:r>
                      <a:r>
                        <a:rPr lang="ru-RU" sz="3600" b="1" i="0" u="none" strike="noStrike" cap="none" spc="0" baseline="0" dirty="0" err="1">
                          <a:ln>
                            <a:noFill/>
                          </a:ln>
                          <a:solidFill>
                            <a:schemeClr val="tx1">
                              <a:lumMod val="95000"/>
                              <a:lumOff val="5000"/>
                            </a:schemeClr>
                          </a:solidFill>
                          <a:uFillTx/>
                          <a:latin typeface="+mn-lt"/>
                          <a:ea typeface="+mj-ea"/>
                          <a:cs typeface="+mj-cs"/>
                          <a:sym typeface="Helvetica Light"/>
                        </a:rPr>
                        <a:t>киберфизические</a:t>
                      </a:r>
                      <a:r>
                        <a:rPr lang="ru-RU" sz="3600" b="1" i="0" u="none" strike="noStrike" cap="none" spc="0" baseline="0" dirty="0">
                          <a:ln>
                            <a:noFill/>
                          </a:ln>
                          <a:solidFill>
                            <a:schemeClr val="tx1">
                              <a:lumMod val="95000"/>
                              <a:lumOff val="5000"/>
                            </a:schemeClr>
                          </a:solidFill>
                          <a:uFillTx/>
                          <a:latin typeface="+mn-lt"/>
                          <a:ea typeface="+mj-ea"/>
                          <a:cs typeface="+mj-cs"/>
                          <a:sym typeface="Helvetica Light"/>
                        </a:rPr>
                        <a:t> системы</a:t>
                      </a:r>
                    </a:p>
                    <a:p>
                      <a:pPr algn="ctr" fontAlgn="ctr"/>
                      <a:endParaRPr lang="ru-RU" sz="24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400" b="0" i="0" u="none" strike="noStrike" cap="none" spc="0" baseline="0" dirty="0">
                        <a:ln>
                          <a:noFill/>
                        </a:ln>
                        <a:solidFill>
                          <a:schemeClr val="tx1">
                            <a:lumMod val="95000"/>
                            <a:lumOff val="5000"/>
                          </a:schemeClr>
                        </a:solidFill>
                        <a:effectLst/>
                        <a:uFillTx/>
                        <a:latin typeface="+mn-lt"/>
                        <a:ea typeface="+mj-ea"/>
                        <a:cs typeface="+mj-cs"/>
                        <a:sym typeface="Helvetica Light"/>
                      </a:endParaRPr>
                    </a:p>
                    <a:p>
                      <a:pPr algn="ctr" fontAlgn="ct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Информационная безопасность </a:t>
                      </a:r>
                      <a:r>
                        <a:rPr lang="ru-RU" sz="3600" b="1" i="0" u="none" strike="noStrike" cap="none" spc="0" baseline="0" dirty="0" err="1">
                          <a:ln>
                            <a:noFill/>
                          </a:ln>
                          <a:solidFill>
                            <a:schemeClr val="tx1">
                              <a:lumMod val="95000"/>
                              <a:lumOff val="5000"/>
                            </a:schemeClr>
                          </a:solidFill>
                          <a:effectLst/>
                          <a:uFillTx/>
                          <a:latin typeface="+mn-lt"/>
                          <a:ea typeface="+mj-ea"/>
                          <a:cs typeface="+mj-cs"/>
                          <a:sym typeface="Helvetica Light"/>
                        </a:rPr>
                        <a:t>киберфизических</a:t>
                      </a:r>
                      <a:r>
                        <a:rPr lang="ru-RU" sz="3600" b="1" i="0" u="none" strike="noStrike" cap="none" spc="0" baseline="0" dirty="0">
                          <a:ln>
                            <a:noFill/>
                          </a:ln>
                          <a:solidFill>
                            <a:schemeClr val="tx1">
                              <a:lumMod val="95000"/>
                              <a:lumOff val="5000"/>
                            </a:schemeClr>
                          </a:solidFill>
                          <a:effectLst/>
                          <a:uFillTx/>
                          <a:latin typeface="+mn-lt"/>
                          <a:ea typeface="+mj-ea"/>
                          <a:cs typeface="+mj-cs"/>
                          <a:sym typeface="Helvetica Light"/>
                        </a:rPr>
                        <a:t> систем</a:t>
                      </a:r>
                      <a:endParaRPr lang="ru-RU" sz="3600" b="1" i="0" u="none" strike="noStrike" dirty="0">
                        <a:solidFill>
                          <a:schemeClr val="tx1">
                            <a:lumMod val="95000"/>
                            <a:lumOff val="5000"/>
                          </a:schemeClr>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21733391"/>
                  </a:ext>
                </a:extLst>
              </a:tr>
              <a:tr h="0">
                <a:tc>
                  <a:txBody>
                    <a:bodyPr/>
                    <a:lstStyle/>
                    <a:p>
                      <a:pPr algn="ctr" fontAlgn="b"/>
                      <a:r>
                        <a:rPr lang="ru-RU" sz="3600" b="1" i="0" u="none" strike="noStrike" dirty="0">
                          <a:solidFill>
                            <a:schemeClr val="bg1"/>
                          </a:solidFill>
                          <a:latin typeface="+mn-lt"/>
                        </a:rPr>
                        <a:t>Кол-во бюджетных мест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a:latin typeface="+mn-lt"/>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a:latin typeface="+mn-lt"/>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a:latin typeface="+mn-lt"/>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a:latin typeface="+mn-l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7439">
                <a:tc>
                  <a:txBody>
                    <a:bodyPr/>
                    <a:lstStyle/>
                    <a:p>
                      <a:pPr algn="ctr" fontAlgn="b"/>
                      <a:r>
                        <a:rPr lang="ru-RU" sz="3600" b="1" i="0" u="none" strike="noStrike" dirty="0">
                          <a:solidFill>
                            <a:schemeClr val="bg1"/>
                          </a:solidFill>
                          <a:latin typeface="+mn-lt"/>
                        </a:rPr>
                        <a:t>Кол-во платных мест</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smtClean="0">
                          <a:latin typeface="+mn-lt"/>
                        </a:rPr>
                        <a:t>5</a:t>
                      </a:r>
                      <a:endParaRPr lang="ru-RU" sz="4000" b="1"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smtClean="0">
                          <a:latin typeface="+mn-lt"/>
                        </a:rPr>
                        <a:t>5</a:t>
                      </a:r>
                      <a:endParaRPr lang="ru-RU" sz="4000" b="1"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smtClean="0">
                          <a:latin typeface="+mn-lt"/>
                        </a:rPr>
                        <a:t>5</a:t>
                      </a:r>
                      <a:endParaRPr lang="ru-RU" sz="4000" b="1"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smtClean="0">
                          <a:latin typeface="+mn-lt"/>
                        </a:rPr>
                        <a:t>5</a:t>
                      </a:r>
                      <a:endParaRPr lang="ru-RU" sz="4000" b="1"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4000" b="1" dirty="0" smtClean="0">
                          <a:latin typeface="+mn-lt"/>
                        </a:rPr>
                        <a:t>5</a:t>
                      </a:r>
                      <a:endParaRPr lang="ru-RU" sz="4000" b="1"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30340892"/>
                  </a:ext>
                </a:extLst>
              </a:tr>
            </a:tbl>
          </a:graphicData>
        </a:graphic>
      </p:graphicFrame>
    </p:spTree>
    <p:extLst>
      <p:ext uri="{BB962C8B-B14F-4D97-AF65-F5344CB8AC3E}">
        <p14:creationId xmlns:p14="http://schemas.microsoft.com/office/powerpoint/2010/main" val="11460981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smtClean="0"/>
              <a:t>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02407"/>
            <a:ext cx="21506374" cy="10408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Изменена структура и наименование олимпиады </a:t>
            </a:r>
            <a:r>
              <a:rPr lang="en-US" dirty="0">
                <a:solidFill>
                  <a:srgbClr val="002060"/>
                </a:solidFill>
                <a:latin typeface="+mn-lt"/>
              </a:rPr>
              <a:t>“</a:t>
            </a:r>
            <a:r>
              <a:rPr lang="ru-RU" dirty="0">
                <a:solidFill>
                  <a:srgbClr val="002060"/>
                </a:solidFill>
                <a:latin typeface="+mn-lt"/>
              </a:rPr>
              <a:t>Высшая проба</a:t>
            </a:r>
            <a:r>
              <a:rPr lang="en-US" dirty="0">
                <a:solidFill>
                  <a:srgbClr val="002060"/>
                </a:solidFill>
                <a:latin typeface="+mn-lt"/>
              </a:rPr>
              <a:t>” </a:t>
            </a:r>
            <a:r>
              <a:rPr lang="ru-RU" dirty="0">
                <a:solidFill>
                  <a:srgbClr val="002060"/>
                </a:solidFill>
                <a:latin typeface="+mn-lt"/>
              </a:rPr>
              <a:t>по направлению </a:t>
            </a:r>
            <a:r>
              <a:rPr lang="en-US" dirty="0">
                <a:solidFill>
                  <a:srgbClr val="002060"/>
                </a:solidFill>
                <a:latin typeface="+mn-lt"/>
              </a:rPr>
              <a:t>“</a:t>
            </a:r>
            <a:r>
              <a:rPr lang="ru-RU" dirty="0">
                <a:solidFill>
                  <a:srgbClr val="002060"/>
                </a:solidFill>
                <a:latin typeface="+mn-lt"/>
              </a:rPr>
              <a:t>Инженерные науки</a:t>
            </a:r>
            <a:r>
              <a:rPr lang="en-US" dirty="0">
                <a:solidFill>
                  <a:srgbClr val="002060"/>
                </a:solidFill>
                <a:latin typeface="+mn-lt"/>
              </a:rPr>
              <a:t>” </a:t>
            </a:r>
            <a:r>
              <a:rPr lang="ru-RU" dirty="0">
                <a:solidFill>
                  <a:srgbClr val="002060"/>
                </a:solidFill>
                <a:latin typeface="+mn-lt"/>
              </a:rPr>
              <a:t>для </a:t>
            </a:r>
            <a:r>
              <a:rPr lang="ru-RU" b="1" dirty="0">
                <a:solidFill>
                  <a:srgbClr val="002060"/>
                </a:solidFill>
                <a:latin typeface="+mn-lt"/>
              </a:rPr>
              <a:t>получения 1-го</a:t>
            </a:r>
            <a:r>
              <a:rPr lang="en-US" b="1" dirty="0">
                <a:solidFill>
                  <a:srgbClr val="002060"/>
                </a:solidFill>
                <a:latin typeface="+mn-lt"/>
              </a:rPr>
              <a:t> </a:t>
            </a:r>
            <a:r>
              <a:rPr lang="ru-RU" b="1" dirty="0">
                <a:solidFill>
                  <a:srgbClr val="002060"/>
                </a:solidFill>
                <a:latin typeface="+mn-lt"/>
              </a:rPr>
              <a:t>уровня </a:t>
            </a:r>
            <a:r>
              <a:rPr lang="ru-RU" dirty="0">
                <a:solidFill>
                  <a:srgbClr val="002060"/>
                </a:solidFill>
                <a:latin typeface="+mn-lt"/>
              </a:rPr>
              <a:t>(бывш. Электроника и вычислительная техника).</a:t>
            </a:r>
          </a:p>
          <a:p>
            <a:pPr marL="685800" indent="-685800" algn="just">
              <a:buFont typeface="Arial" panose="020B0604020202020204" pitchFamily="34" charset="0"/>
              <a:buChar char="•"/>
            </a:pPr>
            <a:r>
              <a:rPr lang="ru-RU" dirty="0">
                <a:solidFill>
                  <a:srgbClr val="002060"/>
                </a:solidFill>
                <a:latin typeface="+mn-lt"/>
              </a:rPr>
              <a:t>МИЭМ является </a:t>
            </a:r>
            <a:r>
              <a:rPr lang="ru-RU" b="1" dirty="0">
                <a:solidFill>
                  <a:srgbClr val="002060"/>
                </a:solidFill>
                <a:latin typeface="+mn-lt"/>
              </a:rPr>
              <a:t>оператором Аэрокосмического профиля по Инженерно-конструкторскому направлению Московской </a:t>
            </a:r>
            <a:r>
              <a:rPr lang="ru-RU" b="1" dirty="0" err="1">
                <a:solidFill>
                  <a:srgbClr val="002060"/>
                </a:solidFill>
                <a:latin typeface="+mn-lt"/>
              </a:rPr>
              <a:t>предпроффесиональной</a:t>
            </a:r>
            <a:r>
              <a:rPr lang="ru-RU" b="1" dirty="0">
                <a:solidFill>
                  <a:srgbClr val="002060"/>
                </a:solidFill>
                <a:latin typeface="+mn-lt"/>
              </a:rPr>
              <a:t> олимпиады </a:t>
            </a:r>
            <a:r>
              <a:rPr lang="ru-RU" dirty="0">
                <a:solidFill>
                  <a:srgbClr val="002060"/>
                </a:solidFill>
                <a:latin typeface="+mn-lt"/>
              </a:rPr>
              <a:t>школьников (входит в структуру МОШ).</a:t>
            </a:r>
          </a:p>
          <a:p>
            <a:pPr marL="685800" indent="-685800" algn="just">
              <a:buFont typeface="Arial" panose="020B0604020202020204" pitchFamily="34" charset="0"/>
              <a:buChar char="•"/>
            </a:pPr>
            <a:r>
              <a:rPr lang="ru-RU" dirty="0">
                <a:solidFill>
                  <a:srgbClr val="002060"/>
                </a:solidFill>
                <a:latin typeface="+mn-lt"/>
              </a:rPr>
              <a:t>В рамках конкурса</a:t>
            </a:r>
            <a:r>
              <a:rPr lang="en-US" dirty="0">
                <a:solidFill>
                  <a:srgbClr val="002060"/>
                </a:solidFill>
                <a:latin typeface="+mn-lt"/>
              </a:rPr>
              <a:t> </a:t>
            </a:r>
            <a:r>
              <a:rPr lang="ru-RU" dirty="0">
                <a:solidFill>
                  <a:srgbClr val="002060"/>
                </a:solidFill>
                <a:latin typeface="+mn-lt"/>
              </a:rPr>
              <a:t>проектных и исследовательских работ </a:t>
            </a:r>
            <a:r>
              <a:rPr lang="en-US" dirty="0">
                <a:solidFill>
                  <a:srgbClr val="002060"/>
                </a:solidFill>
                <a:latin typeface="+mn-lt"/>
              </a:rPr>
              <a:t>“</a:t>
            </a:r>
            <a:r>
              <a:rPr lang="ru-RU" dirty="0">
                <a:solidFill>
                  <a:srgbClr val="002060"/>
                </a:solidFill>
                <a:latin typeface="+mn-lt"/>
              </a:rPr>
              <a:t>Высший пилотаж</a:t>
            </a:r>
            <a:r>
              <a:rPr lang="en-US" dirty="0">
                <a:solidFill>
                  <a:srgbClr val="002060"/>
                </a:solidFill>
                <a:latin typeface="+mn-lt"/>
              </a:rPr>
              <a:t>” </a:t>
            </a:r>
            <a:r>
              <a:rPr lang="ru-RU" b="1" dirty="0">
                <a:solidFill>
                  <a:srgbClr val="002060"/>
                </a:solidFill>
                <a:latin typeface="+mn-lt"/>
              </a:rPr>
              <a:t>открыто новое направление </a:t>
            </a:r>
            <a:r>
              <a:rPr lang="en-US" b="1" dirty="0">
                <a:solidFill>
                  <a:srgbClr val="002060"/>
                </a:solidFill>
                <a:latin typeface="+mn-lt"/>
              </a:rPr>
              <a:t>“</a:t>
            </a:r>
            <a:r>
              <a:rPr lang="ru-RU" b="1" dirty="0" err="1">
                <a:solidFill>
                  <a:srgbClr val="002060"/>
                </a:solidFill>
                <a:latin typeface="+mn-lt"/>
              </a:rPr>
              <a:t>Спутникостроение</a:t>
            </a:r>
            <a:r>
              <a:rPr lang="ru-RU" b="1" dirty="0">
                <a:solidFill>
                  <a:srgbClr val="002060"/>
                </a:solidFill>
                <a:latin typeface="+mn-lt"/>
              </a:rPr>
              <a:t> и геоинформационные технологии: </a:t>
            </a:r>
            <a:r>
              <a:rPr lang="ru-RU" b="1" dirty="0" err="1">
                <a:solidFill>
                  <a:srgbClr val="002060"/>
                </a:solidFill>
                <a:latin typeface="+mn-lt"/>
              </a:rPr>
              <a:t>Terra</a:t>
            </a:r>
            <a:r>
              <a:rPr lang="ru-RU" b="1" dirty="0">
                <a:solidFill>
                  <a:srgbClr val="002060"/>
                </a:solidFill>
                <a:latin typeface="+mn-lt"/>
              </a:rPr>
              <a:t> </a:t>
            </a:r>
            <a:r>
              <a:rPr lang="ru-RU" b="1" dirty="0" err="1">
                <a:solidFill>
                  <a:srgbClr val="002060"/>
                </a:solidFill>
                <a:latin typeface="+mn-lt"/>
              </a:rPr>
              <a:t>Notum</a:t>
            </a:r>
            <a:r>
              <a:rPr lang="en-US" b="1" dirty="0">
                <a:solidFill>
                  <a:srgbClr val="002060"/>
                </a:solidFill>
                <a:latin typeface="+mn-lt"/>
              </a:rPr>
              <a:t>”</a:t>
            </a:r>
            <a:r>
              <a:rPr lang="en-US" dirty="0">
                <a:solidFill>
                  <a:srgbClr val="002060"/>
                </a:solidFill>
                <a:latin typeface="+mn-lt"/>
              </a:rPr>
              <a:t>. </a:t>
            </a:r>
            <a:r>
              <a:rPr lang="ru-RU" dirty="0">
                <a:solidFill>
                  <a:srgbClr val="002060"/>
                </a:solidFill>
                <a:latin typeface="+mn-lt"/>
              </a:rPr>
              <a:t>На данный момент </a:t>
            </a:r>
            <a:r>
              <a:rPr lang="ru-RU" b="1" dirty="0">
                <a:solidFill>
                  <a:srgbClr val="002060"/>
                </a:solidFill>
                <a:latin typeface="+mn-lt"/>
              </a:rPr>
              <a:t>имеется более 5000 регистраций </a:t>
            </a:r>
            <a:r>
              <a:rPr lang="ru-RU" dirty="0">
                <a:solidFill>
                  <a:srgbClr val="002060"/>
                </a:solidFill>
                <a:latin typeface="+mn-lt"/>
              </a:rPr>
              <a:t>от школьников на данное направление.</a:t>
            </a:r>
          </a:p>
          <a:p>
            <a:pPr algn="just"/>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23</a:t>
            </a:fld>
            <a:endParaRPr lang="ru-RU"/>
          </a:p>
        </p:txBody>
      </p:sp>
    </p:spTree>
    <p:extLst>
      <p:ext uri="{BB962C8B-B14F-4D97-AF65-F5344CB8AC3E}">
        <p14:creationId xmlns:p14="http://schemas.microsoft.com/office/powerpoint/2010/main" val="10926405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a:t>
            </a:r>
            <a:r>
              <a:rPr lang="ru-RU" dirty="0" smtClean="0"/>
              <a:t>2022</a:t>
            </a:r>
            <a:r>
              <a:rPr lang="en-US" dirty="0" smtClean="0"/>
              <a:t>/202</a:t>
            </a:r>
            <a:r>
              <a:rPr lang="ru-RU" dirty="0"/>
              <a:t>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602407"/>
            <a:ext cx="21506374" cy="1040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Увеличено количество преподавателей МИЭМ для проведения занятий по дисциплинам </a:t>
            </a:r>
            <a:r>
              <a:rPr lang="en-US" dirty="0">
                <a:solidFill>
                  <a:srgbClr val="002060"/>
                </a:solidFill>
                <a:latin typeface="+mn-lt"/>
              </a:rPr>
              <a:t>“</a:t>
            </a:r>
            <a:r>
              <a:rPr lang="ru-RU" dirty="0">
                <a:solidFill>
                  <a:srgbClr val="002060"/>
                </a:solidFill>
                <a:latin typeface="+mn-lt"/>
              </a:rPr>
              <a:t>Инженерия</a:t>
            </a:r>
            <a:r>
              <a:rPr lang="en-US" dirty="0">
                <a:solidFill>
                  <a:srgbClr val="002060"/>
                </a:solidFill>
                <a:latin typeface="+mn-lt"/>
              </a:rPr>
              <a:t>”, ”</a:t>
            </a:r>
            <a:r>
              <a:rPr lang="ru-RU" dirty="0">
                <a:solidFill>
                  <a:srgbClr val="002060"/>
                </a:solidFill>
                <a:latin typeface="+mn-lt"/>
              </a:rPr>
              <a:t>Физика</a:t>
            </a:r>
            <a:r>
              <a:rPr lang="en-US" dirty="0">
                <a:solidFill>
                  <a:srgbClr val="002060"/>
                </a:solidFill>
                <a:latin typeface="+mn-lt"/>
              </a:rPr>
              <a:t> (</a:t>
            </a:r>
            <a:r>
              <a:rPr lang="ru-RU" dirty="0">
                <a:solidFill>
                  <a:srgbClr val="002060"/>
                </a:solidFill>
                <a:latin typeface="+mn-lt"/>
              </a:rPr>
              <a:t>базовый уровень)</a:t>
            </a:r>
            <a:r>
              <a:rPr lang="en-US" dirty="0">
                <a:solidFill>
                  <a:srgbClr val="002060"/>
                </a:solidFill>
                <a:latin typeface="+mn-lt"/>
              </a:rPr>
              <a:t>”, “</a:t>
            </a:r>
            <a:r>
              <a:rPr lang="ru-RU" dirty="0">
                <a:solidFill>
                  <a:srgbClr val="002060"/>
                </a:solidFill>
                <a:latin typeface="+mn-lt"/>
              </a:rPr>
              <a:t>Практикум по физике</a:t>
            </a:r>
            <a:r>
              <a:rPr lang="en-US" dirty="0">
                <a:solidFill>
                  <a:srgbClr val="002060"/>
                </a:solidFill>
                <a:latin typeface="+mn-lt"/>
              </a:rPr>
              <a:t>” </a:t>
            </a:r>
            <a:r>
              <a:rPr lang="ru-RU" dirty="0">
                <a:solidFill>
                  <a:srgbClr val="002060"/>
                </a:solidFill>
                <a:latin typeface="+mn-lt"/>
              </a:rPr>
              <a:t>в Лицее НИУ ВШЭ.</a:t>
            </a:r>
          </a:p>
          <a:p>
            <a:pPr marL="685800" indent="-685800" algn="just">
              <a:buFont typeface="Arial" panose="020B0604020202020204" pitchFamily="34" charset="0"/>
              <a:buChar char="•"/>
            </a:pPr>
            <a:r>
              <a:rPr lang="ru-RU" dirty="0">
                <a:solidFill>
                  <a:srgbClr val="002060"/>
                </a:solidFill>
                <a:latin typeface="+mn-lt"/>
              </a:rPr>
              <a:t>Продолжена работа по программе Факультетского дня лицеистов НИУ ВШЭ.</a:t>
            </a:r>
          </a:p>
          <a:p>
            <a:pPr marL="685800" indent="-685800" algn="just">
              <a:buFont typeface="Arial" panose="020B0604020202020204" pitchFamily="34" charset="0"/>
              <a:buChar char="•"/>
            </a:pPr>
            <a:r>
              <a:rPr lang="ru-RU" dirty="0">
                <a:solidFill>
                  <a:srgbClr val="002060"/>
                </a:solidFill>
                <a:latin typeface="+mn-lt"/>
              </a:rPr>
              <a:t>Продолжена работа по проектам “Инженерный класс”, ”Инженерная школа «</a:t>
            </a:r>
            <a:r>
              <a:rPr lang="ru-RU" dirty="0" err="1">
                <a:solidFill>
                  <a:srgbClr val="002060"/>
                </a:solidFill>
                <a:latin typeface="+mn-lt"/>
              </a:rPr>
              <a:t>Корвус</a:t>
            </a:r>
            <a:r>
              <a:rPr lang="ru-RU" dirty="0">
                <a:solidFill>
                  <a:srgbClr val="002060"/>
                </a:solidFill>
                <a:latin typeface="+mn-lt"/>
              </a:rPr>
              <a:t>»”, “Интернет школа МИЭМ”, “Инженерные каникулы”, “Большие вызовы в ОЦ «Сириус»”, ”Техническая школа «Опережая время»”.</a:t>
            </a:r>
          </a:p>
          <a:p>
            <a:pPr marL="685800" indent="-685800" algn="just">
              <a:buFont typeface="Arial" panose="020B0604020202020204" pitchFamily="34" charset="0"/>
              <a:buChar char="•"/>
            </a:pPr>
            <a:r>
              <a:rPr lang="ru-RU" dirty="0">
                <a:solidFill>
                  <a:srgbClr val="002060"/>
                </a:solidFill>
                <a:latin typeface="+mn-lt"/>
              </a:rPr>
              <a:t>Продолжена работа по привлечению талантливых абитуриентов за счет выстраивания систематической работы с федеральными и региональными платформами концентрации талантов.</a:t>
            </a: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609179CE-8118-4F20-A781-4D6F31C4E252}"/>
              </a:ext>
            </a:extLst>
          </p:cNvPr>
          <p:cNvSpPr>
            <a:spLocks noGrp="1"/>
          </p:cNvSpPr>
          <p:nvPr>
            <p:ph type="sldNum" sz="quarter" idx="2"/>
          </p:nvPr>
        </p:nvSpPr>
        <p:spPr/>
        <p:txBody>
          <a:bodyPr/>
          <a:lstStyle/>
          <a:p>
            <a:fld id="{86CB4B4D-7CA3-9044-876B-883B54F8677D}" type="slidenum">
              <a:rPr lang="ru-RU" smtClean="0"/>
              <a:t>24</a:t>
            </a:fld>
            <a:endParaRPr lang="ru-RU"/>
          </a:p>
        </p:txBody>
      </p:sp>
    </p:spTree>
    <p:extLst>
      <p:ext uri="{BB962C8B-B14F-4D97-AF65-F5344CB8AC3E}">
        <p14:creationId xmlns:p14="http://schemas.microsoft.com/office/powerpoint/2010/main" val="17451447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12278" y="586189"/>
            <a:ext cx="20020493" cy="1199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количество заявлений</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549A3C46-219C-4C38-BC09-01E69150BEDE}"/>
              </a:ext>
            </a:extLst>
          </p:cNvPr>
          <p:cNvSpPr>
            <a:spLocks noGrp="1"/>
          </p:cNvSpPr>
          <p:nvPr>
            <p:ph type="sldNum" sz="quarter" idx="2"/>
          </p:nvPr>
        </p:nvSpPr>
        <p:spPr/>
        <p:txBody>
          <a:bodyPr/>
          <a:lstStyle/>
          <a:p>
            <a:fld id="{86CB4B4D-7CA3-9044-876B-883B54F8677D}" type="slidenum">
              <a:rPr lang="ru-RU" smtClean="0"/>
              <a:t>3</a:t>
            </a:fld>
            <a:endParaRPr lang="ru-RU"/>
          </a:p>
        </p:txBody>
      </p:sp>
      <p:graphicFrame>
        <p:nvGraphicFramePr>
          <p:cNvPr id="8" name="Диаграмма 7"/>
          <p:cNvGraphicFramePr>
            <a:graphicFrameLocks/>
          </p:cNvGraphicFramePr>
          <p:nvPr>
            <p:extLst>
              <p:ext uri="{D42A27DB-BD31-4B8C-83A1-F6EECF244321}">
                <p14:modId xmlns:p14="http://schemas.microsoft.com/office/powerpoint/2010/main" val="1866905736"/>
              </p:ext>
            </p:extLst>
          </p:nvPr>
        </p:nvGraphicFramePr>
        <p:xfrm>
          <a:off x="1453878" y="2464236"/>
          <a:ext cx="21458384" cy="1025701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729591" y="3833664"/>
            <a:ext cx="1904689" cy="923330"/>
          </a:xfrm>
          <a:prstGeom prst="rect">
            <a:avLst/>
          </a:prstGeom>
        </p:spPr>
        <p:txBody>
          <a:bodyPr wrap="none">
            <a:spAutoFit/>
          </a:bodyPr>
          <a:lstStyle/>
          <a:p>
            <a:r>
              <a:rPr lang="ru-RU" sz="5400" dirty="0">
                <a:latin typeface="Calibri" panose="020F0502020204030204" pitchFamily="34" charset="0"/>
              </a:rPr>
              <a:t>+77%</a:t>
            </a:r>
            <a:r>
              <a:rPr lang="ru-RU" dirty="0"/>
              <a:t> </a:t>
            </a:r>
          </a:p>
        </p:txBody>
      </p:sp>
      <p:sp>
        <p:nvSpPr>
          <p:cNvPr id="9" name="Прямоугольник 8"/>
          <p:cNvSpPr/>
          <p:nvPr/>
        </p:nvSpPr>
        <p:spPr>
          <a:xfrm>
            <a:off x="6975912" y="3856475"/>
            <a:ext cx="2255746" cy="923330"/>
          </a:xfrm>
          <a:prstGeom prst="rect">
            <a:avLst/>
          </a:prstGeom>
        </p:spPr>
        <p:txBody>
          <a:bodyPr wrap="none">
            <a:spAutoFit/>
          </a:bodyPr>
          <a:lstStyle/>
          <a:p>
            <a:r>
              <a:rPr lang="ru-RU" sz="5400" dirty="0">
                <a:latin typeface="Calibri" panose="020F0502020204030204" pitchFamily="34" charset="0"/>
              </a:rPr>
              <a:t>+109%</a:t>
            </a:r>
            <a:r>
              <a:rPr lang="ru-RU" dirty="0"/>
              <a:t> </a:t>
            </a:r>
          </a:p>
        </p:txBody>
      </p:sp>
      <p:sp>
        <p:nvSpPr>
          <p:cNvPr id="10" name="Прямоугольник 9"/>
          <p:cNvSpPr/>
          <p:nvPr/>
        </p:nvSpPr>
        <p:spPr>
          <a:xfrm>
            <a:off x="10826379" y="3861701"/>
            <a:ext cx="2255746" cy="923330"/>
          </a:xfrm>
          <a:prstGeom prst="rect">
            <a:avLst/>
          </a:prstGeom>
        </p:spPr>
        <p:txBody>
          <a:bodyPr wrap="none">
            <a:spAutoFit/>
          </a:bodyPr>
          <a:lstStyle/>
          <a:p>
            <a:r>
              <a:rPr lang="ru-RU" sz="5400" dirty="0">
                <a:latin typeface="Calibri" panose="020F0502020204030204" pitchFamily="34" charset="0"/>
              </a:rPr>
              <a:t>+115%</a:t>
            </a:r>
            <a:r>
              <a:rPr lang="ru-RU" dirty="0"/>
              <a:t> </a:t>
            </a:r>
          </a:p>
        </p:txBody>
      </p:sp>
      <p:sp>
        <p:nvSpPr>
          <p:cNvPr id="11" name="Прямоугольник 10"/>
          <p:cNvSpPr/>
          <p:nvPr/>
        </p:nvSpPr>
        <p:spPr>
          <a:xfrm>
            <a:off x="15535881" y="3833664"/>
            <a:ext cx="1904689" cy="923330"/>
          </a:xfrm>
          <a:prstGeom prst="rect">
            <a:avLst/>
          </a:prstGeom>
        </p:spPr>
        <p:txBody>
          <a:bodyPr wrap="none">
            <a:spAutoFit/>
          </a:bodyPr>
          <a:lstStyle/>
          <a:p>
            <a:r>
              <a:rPr lang="ru-RU" sz="5400" dirty="0">
                <a:latin typeface="Calibri" panose="020F0502020204030204" pitchFamily="34" charset="0"/>
              </a:rPr>
              <a:t>+48%</a:t>
            </a:r>
            <a:r>
              <a:rPr lang="ru-RU" dirty="0"/>
              <a:t> </a:t>
            </a:r>
          </a:p>
        </p:txBody>
      </p:sp>
      <p:sp>
        <p:nvSpPr>
          <p:cNvPr id="12" name="Прямоугольник 11"/>
          <p:cNvSpPr/>
          <p:nvPr/>
        </p:nvSpPr>
        <p:spPr>
          <a:xfrm>
            <a:off x="19608824" y="3856475"/>
            <a:ext cx="2255746" cy="923330"/>
          </a:xfrm>
          <a:prstGeom prst="rect">
            <a:avLst/>
          </a:prstGeom>
        </p:spPr>
        <p:txBody>
          <a:bodyPr wrap="none">
            <a:spAutoFit/>
          </a:bodyPr>
          <a:lstStyle/>
          <a:p>
            <a:r>
              <a:rPr lang="ru-RU" sz="5400" dirty="0">
                <a:latin typeface="Calibri" panose="020F0502020204030204" pitchFamily="34" charset="0"/>
              </a:rPr>
              <a:t>+271%</a:t>
            </a:r>
            <a:r>
              <a:rPr lang="ru-RU" dirty="0"/>
              <a:t> </a:t>
            </a:r>
          </a:p>
        </p:txBody>
      </p:sp>
    </p:spTree>
    <p:extLst>
      <p:ext uri="{BB962C8B-B14F-4D97-AF65-F5344CB8AC3E}">
        <p14:creationId xmlns:p14="http://schemas.microsoft.com/office/powerpoint/2010/main" val="8105521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591" y="586180"/>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Количество зачисленных НА БЮДЖЕТ</a:t>
            </a:r>
            <a:r>
              <a:rPr lang="en-US" dirty="0"/>
              <a:t>/</a:t>
            </a:r>
            <a:r>
              <a:rPr lang="ru-RU" dirty="0"/>
              <a:t>ЗСВ</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6" name="Диаграмма 5">
            <a:extLst>
              <a:ext uri="{FF2B5EF4-FFF2-40B4-BE49-F238E27FC236}">
                <a16:creationId xmlns:a16="http://schemas.microsoft.com/office/drawing/2014/main" xmlns="" id="{E3805D32-5FB4-42E2-ACD5-E4BF5A8A762E}"/>
              </a:ext>
            </a:extLst>
          </p:cNvPr>
          <p:cNvGraphicFramePr>
            <a:graphicFrameLocks/>
          </p:cNvGraphicFramePr>
          <p:nvPr>
            <p:extLst>
              <p:ext uri="{D42A27DB-BD31-4B8C-83A1-F6EECF244321}">
                <p14:modId xmlns:p14="http://schemas.microsoft.com/office/powerpoint/2010/main" val="1831669619"/>
              </p:ext>
            </p:extLst>
          </p:nvPr>
        </p:nvGraphicFramePr>
        <p:xfrm>
          <a:off x="9239672" y="2330776"/>
          <a:ext cx="13105456" cy="10799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Таблица 1">
            <a:extLst>
              <a:ext uri="{FF2B5EF4-FFF2-40B4-BE49-F238E27FC236}">
                <a16:creationId xmlns:a16="http://schemas.microsoft.com/office/drawing/2014/main" xmlns="" id="{B6F0632E-5BC1-4FAB-A3BB-C21453B655C9}"/>
              </a:ext>
            </a:extLst>
          </p:cNvPr>
          <p:cNvGraphicFramePr>
            <a:graphicFrameLocks noGrp="1"/>
          </p:cNvGraphicFramePr>
          <p:nvPr>
            <p:extLst>
              <p:ext uri="{D42A27DB-BD31-4B8C-83A1-F6EECF244321}">
                <p14:modId xmlns:p14="http://schemas.microsoft.com/office/powerpoint/2010/main" val="3004911688"/>
              </p:ext>
            </p:extLst>
          </p:nvPr>
        </p:nvGraphicFramePr>
        <p:xfrm>
          <a:off x="2426185" y="3085983"/>
          <a:ext cx="6264696" cy="8849454"/>
        </p:xfrm>
        <a:graphic>
          <a:graphicData uri="http://schemas.openxmlformats.org/drawingml/2006/table">
            <a:tbl>
              <a:tblPr firstRow="1" firstCol="1" bandRow="1">
                <a:tableStyleId>{5C22544A-7EE6-4342-B048-85BDC9FD1C3A}</a:tableStyleId>
              </a:tblPr>
              <a:tblGrid>
                <a:gridCol w="3208747">
                  <a:extLst>
                    <a:ext uri="{9D8B030D-6E8A-4147-A177-3AD203B41FA5}">
                      <a16:colId xmlns:a16="http://schemas.microsoft.com/office/drawing/2014/main" xmlns="" val="3052395647"/>
                    </a:ext>
                  </a:extLst>
                </a:gridCol>
                <a:gridCol w="3055949">
                  <a:extLst>
                    <a:ext uri="{9D8B030D-6E8A-4147-A177-3AD203B41FA5}">
                      <a16:colId xmlns:a16="http://schemas.microsoft.com/office/drawing/2014/main" xmlns="" val="1433056352"/>
                    </a:ext>
                  </a:extLst>
                </a:gridCol>
              </a:tblGrid>
              <a:tr h="2424778">
                <a:tc>
                  <a:txBody>
                    <a:bodyPr/>
                    <a:lstStyle/>
                    <a:p>
                      <a:pPr algn="ctr" fontAlgn="ctr"/>
                      <a:r>
                        <a:rPr lang="ru-RU" sz="3600" b="1" i="0" u="none" strike="noStrike" dirty="0">
                          <a:solidFill>
                            <a:schemeClr val="bg1"/>
                          </a:solidFill>
                          <a:effectLst/>
                          <a:latin typeface="+mn-lt"/>
                        </a:rPr>
                        <a:t>ОП</a:t>
                      </a:r>
                    </a:p>
                  </a:txBody>
                  <a:tcPr marL="6651" marR="6651" marT="6651" marB="0" anchor="ctr"/>
                </a:tc>
                <a:tc>
                  <a:txBody>
                    <a:bodyPr/>
                    <a:lstStyle/>
                    <a:p>
                      <a:pPr algn="ctr" fontAlgn="ctr"/>
                      <a:r>
                        <a:rPr lang="ru-RU" sz="3600" b="1" i="0" u="none" strike="noStrike" dirty="0">
                          <a:solidFill>
                            <a:schemeClr val="bg1"/>
                          </a:solidFill>
                          <a:effectLst/>
                          <a:latin typeface="+mn-lt"/>
                        </a:rPr>
                        <a:t>Количество зачисленных</a:t>
                      </a:r>
                    </a:p>
                  </a:txBody>
                  <a:tcPr marL="6651" marR="6651" marT="6651" marB="0" anchor="ctr"/>
                </a:tc>
                <a:extLst>
                  <a:ext uri="{0D108BD9-81ED-4DB2-BD59-A6C34878D82A}">
                    <a16:rowId xmlns:a16="http://schemas.microsoft.com/office/drawing/2014/main" xmlns="" val="3821294747"/>
                  </a:ext>
                </a:extLst>
              </a:tr>
              <a:tr h="1138317">
                <a:tc>
                  <a:txBody>
                    <a:bodyPr/>
                    <a:lstStyle/>
                    <a:p>
                      <a:pPr algn="ctr" fontAlgn="b"/>
                      <a:r>
                        <a:rPr lang="ru-RU" sz="3200" b="1" i="0" u="none" strike="noStrike">
                          <a:solidFill>
                            <a:srgbClr val="000000"/>
                          </a:solidFill>
                          <a:effectLst/>
                          <a:latin typeface="+mn-lt"/>
                        </a:rPr>
                        <a:t>ИТСС</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63</a:t>
                      </a: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316828684"/>
                  </a:ext>
                </a:extLst>
              </a:tr>
              <a:tr h="1085495">
                <a:tc>
                  <a:txBody>
                    <a:bodyPr/>
                    <a:lstStyle/>
                    <a:p>
                      <a:pPr algn="ctr" fontAlgn="b"/>
                      <a:r>
                        <a:rPr lang="ru-RU" sz="3200" b="1" i="0" u="none" strike="noStrike">
                          <a:solidFill>
                            <a:srgbClr val="000000"/>
                          </a:solidFill>
                          <a:effectLst/>
                          <a:latin typeface="+mn-lt"/>
                        </a:rPr>
                        <a:t>ИВТ</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122</a:t>
                      </a: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359882479"/>
                  </a:ext>
                </a:extLst>
              </a:tr>
              <a:tr h="1085495">
                <a:tc>
                  <a:txBody>
                    <a:bodyPr/>
                    <a:lstStyle/>
                    <a:p>
                      <a:pPr algn="ctr" fontAlgn="b"/>
                      <a:r>
                        <a:rPr lang="ru-RU" sz="3200" b="1" i="0" u="none" strike="noStrike">
                          <a:solidFill>
                            <a:srgbClr val="000000"/>
                          </a:solidFill>
                          <a:effectLst/>
                          <a:latin typeface="+mn-lt"/>
                        </a:rPr>
                        <a:t>ПМ</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94</a:t>
                      </a: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041846917"/>
                  </a:ext>
                </a:extLst>
              </a:tr>
              <a:tr h="949808">
                <a:tc>
                  <a:txBody>
                    <a:bodyPr/>
                    <a:lstStyle/>
                    <a:p>
                      <a:pPr algn="ctr" fontAlgn="b"/>
                      <a:r>
                        <a:rPr lang="ru-RU" sz="3200" b="1" i="0" u="none" strike="noStrike">
                          <a:solidFill>
                            <a:srgbClr val="000000"/>
                          </a:solidFill>
                          <a:effectLst/>
                          <a:latin typeface="+mn-lt"/>
                        </a:rPr>
                        <a:t>КБ</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42</a:t>
                      </a: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975503593"/>
                  </a:ext>
                </a:extLst>
              </a:tr>
              <a:tr h="949808">
                <a:tc>
                  <a:txBody>
                    <a:bodyPr/>
                    <a:lstStyle/>
                    <a:p>
                      <a:pPr algn="ctr" fontAlgn="b"/>
                      <a:r>
                        <a:rPr lang="ru-RU" sz="3200" b="1" i="0" u="none" strike="noStrike">
                          <a:solidFill>
                            <a:srgbClr val="000000"/>
                          </a:solidFill>
                          <a:effectLst/>
                          <a:latin typeface="+mn-lt"/>
                        </a:rPr>
                        <a:t>ИБ</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59</a:t>
                      </a: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386218249"/>
                  </a:ext>
                </a:extLst>
              </a:tr>
              <a:tr h="1215753">
                <a:tc>
                  <a:txBody>
                    <a:bodyPr/>
                    <a:lstStyle/>
                    <a:p>
                      <a:pPr algn="ctr" fontAlgn="b"/>
                      <a:r>
                        <a:rPr lang="ru-RU" sz="3200" b="1" i="0" u="none" strike="noStrike">
                          <a:solidFill>
                            <a:srgbClr val="000000"/>
                          </a:solidFill>
                          <a:effectLst/>
                          <a:latin typeface="+mn-lt"/>
                        </a:rPr>
                        <a:t>ВСЕГО</a:t>
                      </a:r>
                    </a:p>
                  </a:txBody>
                  <a:tcPr marL="9525" marR="9525" marT="9525" marB="0" anchor="ctr">
                    <a:solidFill>
                      <a:schemeClr val="bg1">
                        <a:lumMod val="65000"/>
                      </a:schemeClr>
                    </a:solidFill>
                  </a:tcPr>
                </a:tc>
                <a:tc>
                  <a:txBody>
                    <a:bodyPr/>
                    <a:lstStyle/>
                    <a:p>
                      <a:pPr algn="ctr" fontAlgn="b"/>
                      <a:r>
                        <a:rPr lang="ru-RU" sz="3200" b="1" i="0" u="none" strike="noStrike" dirty="0">
                          <a:solidFill>
                            <a:srgbClr val="000000"/>
                          </a:solidFill>
                          <a:effectLst/>
                          <a:latin typeface="+mn-lt"/>
                        </a:rPr>
                        <a:t>578</a:t>
                      </a:r>
                    </a:p>
                  </a:txBody>
                  <a:tcPr marL="9525" marR="9525" marT="9525" marB="0" anchor="ctr">
                    <a:solidFill>
                      <a:schemeClr val="bg1">
                        <a:lumMod val="65000"/>
                      </a:schemeClr>
                    </a:solidFill>
                  </a:tcPr>
                </a:tc>
                <a:extLst>
                  <a:ext uri="{0D108BD9-81ED-4DB2-BD59-A6C34878D82A}">
                    <a16:rowId xmlns:a16="http://schemas.microsoft.com/office/drawing/2014/main" xmlns="" val="3530925689"/>
                  </a:ext>
                </a:extLst>
              </a:tr>
            </a:tbl>
          </a:graphicData>
        </a:graphic>
      </p:graphicFrame>
      <p:sp>
        <p:nvSpPr>
          <p:cNvPr id="3" name="Номер слайда 2">
            <a:extLst>
              <a:ext uri="{FF2B5EF4-FFF2-40B4-BE49-F238E27FC236}">
                <a16:creationId xmlns:a16="http://schemas.microsoft.com/office/drawing/2014/main" xmlns="" id="{0103B641-7D4A-4ACD-BDE2-ADACD260419D}"/>
              </a:ext>
            </a:extLst>
          </p:cNvPr>
          <p:cNvSpPr>
            <a:spLocks noGrp="1"/>
          </p:cNvSpPr>
          <p:nvPr>
            <p:ph type="sldNum" sz="quarter" idx="2"/>
          </p:nvPr>
        </p:nvSpPr>
        <p:spPr/>
        <p:txBody>
          <a:bodyPr/>
          <a:lstStyle/>
          <a:p>
            <a:fld id="{86CB4B4D-7CA3-9044-876B-883B54F8677D}" type="slidenum">
              <a:rPr lang="ru-RU" smtClean="0"/>
              <a:t>4</a:t>
            </a:fld>
            <a:endParaRPr lang="ru-RU"/>
          </a:p>
        </p:txBody>
      </p:sp>
    </p:spTree>
    <p:extLst>
      <p:ext uri="{BB962C8B-B14F-4D97-AF65-F5344CB8AC3E}">
        <p14:creationId xmlns:p14="http://schemas.microsoft.com/office/powerpoint/2010/main" val="1261787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265" y="4418"/>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endParaRPr lang="en-US" dirty="0"/>
          </a:p>
          <a:p>
            <a:pPr algn="l">
              <a:defRPr sz="7000" b="1" cap="all">
                <a:solidFill>
                  <a:srgbClr val="253957"/>
                </a:solidFill>
                <a:latin typeface="+mn-lt"/>
                <a:ea typeface="+mn-ea"/>
                <a:cs typeface="+mn-cs"/>
                <a:sym typeface="Arial Narrow"/>
              </a:defRPr>
            </a:pPr>
            <a:r>
              <a:rPr lang="ru-RU" dirty="0"/>
              <a:t>БАКАЛАВРИАТ И СПЕЦИАЛИТЕТ МИЭМ</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3" name="Таблица 2">
            <a:extLst>
              <a:ext uri="{FF2B5EF4-FFF2-40B4-BE49-F238E27FC236}">
                <a16:creationId xmlns:a16="http://schemas.microsoft.com/office/drawing/2014/main" xmlns="" id="{3FD45615-2468-4A92-8EAF-74C7B88DC7B4}"/>
              </a:ext>
            </a:extLst>
          </p:cNvPr>
          <p:cNvGraphicFramePr>
            <a:graphicFrameLocks noGrp="1"/>
          </p:cNvGraphicFramePr>
          <p:nvPr>
            <p:extLst>
              <p:ext uri="{D42A27DB-BD31-4B8C-83A1-F6EECF244321}">
                <p14:modId xmlns:p14="http://schemas.microsoft.com/office/powerpoint/2010/main" val="2304757456"/>
              </p:ext>
            </p:extLst>
          </p:nvPr>
        </p:nvGraphicFramePr>
        <p:xfrm>
          <a:off x="1059223" y="3257600"/>
          <a:ext cx="21790055" cy="7857268"/>
        </p:xfrm>
        <a:graphic>
          <a:graphicData uri="http://schemas.openxmlformats.org/drawingml/2006/table">
            <a:tbl>
              <a:tblPr firstRow="1" firstCol="1">
                <a:tableStyleId>{4C3C2611-4C71-4FC5-86AE-919BDF0F9419}</a:tableStyleId>
              </a:tblPr>
              <a:tblGrid>
                <a:gridCol w="3070055">
                  <a:extLst>
                    <a:ext uri="{9D8B030D-6E8A-4147-A177-3AD203B41FA5}">
                      <a16:colId xmlns:a16="http://schemas.microsoft.com/office/drawing/2014/main" xmlns="" val="2224676449"/>
                    </a:ext>
                  </a:extLst>
                </a:gridCol>
                <a:gridCol w="1872000">
                  <a:extLst>
                    <a:ext uri="{9D8B030D-6E8A-4147-A177-3AD203B41FA5}">
                      <a16:colId xmlns:a16="http://schemas.microsoft.com/office/drawing/2014/main" xmlns="" val="492858861"/>
                    </a:ext>
                  </a:extLst>
                </a:gridCol>
                <a:gridCol w="1872000">
                  <a:extLst>
                    <a:ext uri="{9D8B030D-6E8A-4147-A177-3AD203B41FA5}">
                      <a16:colId xmlns:a16="http://schemas.microsoft.com/office/drawing/2014/main" xmlns="" val="4054247953"/>
                    </a:ext>
                  </a:extLst>
                </a:gridCol>
                <a:gridCol w="1872000">
                  <a:extLst>
                    <a:ext uri="{9D8B030D-6E8A-4147-A177-3AD203B41FA5}">
                      <a16:colId xmlns:a16="http://schemas.microsoft.com/office/drawing/2014/main" xmlns="" val="64372163"/>
                    </a:ext>
                  </a:extLst>
                </a:gridCol>
                <a:gridCol w="1872000">
                  <a:extLst>
                    <a:ext uri="{9D8B030D-6E8A-4147-A177-3AD203B41FA5}">
                      <a16:colId xmlns:a16="http://schemas.microsoft.com/office/drawing/2014/main" xmlns="" val="2454931199"/>
                    </a:ext>
                  </a:extLst>
                </a:gridCol>
                <a:gridCol w="1872000">
                  <a:extLst>
                    <a:ext uri="{9D8B030D-6E8A-4147-A177-3AD203B41FA5}">
                      <a16:colId xmlns:a16="http://schemas.microsoft.com/office/drawing/2014/main" xmlns="" val="551249180"/>
                    </a:ext>
                  </a:extLst>
                </a:gridCol>
                <a:gridCol w="1872000">
                  <a:extLst>
                    <a:ext uri="{9D8B030D-6E8A-4147-A177-3AD203B41FA5}">
                      <a16:colId xmlns:a16="http://schemas.microsoft.com/office/drawing/2014/main" xmlns="" val="604935007"/>
                    </a:ext>
                  </a:extLst>
                </a:gridCol>
                <a:gridCol w="1872000">
                  <a:extLst>
                    <a:ext uri="{9D8B030D-6E8A-4147-A177-3AD203B41FA5}">
                      <a16:colId xmlns:a16="http://schemas.microsoft.com/office/drawing/2014/main" xmlns="" val="3437202759"/>
                    </a:ext>
                  </a:extLst>
                </a:gridCol>
                <a:gridCol w="1872000">
                  <a:extLst>
                    <a:ext uri="{9D8B030D-6E8A-4147-A177-3AD203B41FA5}">
                      <a16:colId xmlns:a16="http://schemas.microsoft.com/office/drawing/2014/main" xmlns="" val="3120398580"/>
                    </a:ext>
                  </a:extLst>
                </a:gridCol>
                <a:gridCol w="1872000">
                  <a:extLst>
                    <a:ext uri="{9D8B030D-6E8A-4147-A177-3AD203B41FA5}">
                      <a16:colId xmlns:a16="http://schemas.microsoft.com/office/drawing/2014/main" xmlns="" val="629430017"/>
                    </a:ext>
                  </a:extLst>
                </a:gridCol>
                <a:gridCol w="1872000">
                  <a:extLst>
                    <a:ext uri="{9D8B030D-6E8A-4147-A177-3AD203B41FA5}">
                      <a16:colId xmlns:a16="http://schemas.microsoft.com/office/drawing/2014/main" xmlns="" val="588417997"/>
                    </a:ext>
                  </a:extLst>
                </a:gridCol>
              </a:tblGrid>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583220908"/>
                  </a:ext>
                </a:extLst>
              </a:tr>
              <a:tr h="2997328">
                <a:tc vMerge="1">
                  <a:txBody>
                    <a:bodyPr/>
                    <a:lstStyle/>
                    <a:p>
                      <a:endParaRPr lang="ru-RU"/>
                    </a:p>
                  </a:txBody>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45795593"/>
                  </a:ext>
                </a:extLst>
              </a:tr>
              <a:tr h="1477556">
                <a:tc>
                  <a:txBody>
                    <a:bodyPr/>
                    <a:lstStyle/>
                    <a:p>
                      <a:pPr algn="ctr" rtl="0" fontAlgn="ctr"/>
                      <a:r>
                        <a:rPr lang="ru-RU" sz="4000" u="none" strike="noStrike" dirty="0">
                          <a:effectLst/>
                          <a:latin typeface="+mn-lt"/>
                        </a:rPr>
                        <a:t>План</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a:effectLst/>
                          <a:latin typeface="+mn-lt"/>
                        </a:rPr>
                        <a:t>40</a:t>
                      </a:r>
                      <a:endParaRPr lang="ru-RU" sz="4000" b="1" i="0" u="none" strike="noStrike">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a:effectLst/>
                          <a:latin typeface="+mn-lt"/>
                        </a:rPr>
                        <a:t>45</a:t>
                      </a:r>
                      <a:endParaRPr lang="ru-RU" sz="4000" b="1" i="0" u="none" strike="noStrike">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213250"/>
                  </a:ext>
                </a:extLst>
              </a:tr>
              <a:tr h="1904828">
                <a:tc>
                  <a:txBody>
                    <a:bodyPr/>
                    <a:lstStyle/>
                    <a:p>
                      <a:pPr algn="ctr" rtl="0" fontAlgn="ctr"/>
                      <a:r>
                        <a:rPr lang="ru-RU" sz="4000" u="none" strike="noStrike" dirty="0">
                          <a:effectLst/>
                          <a:latin typeface="+mn-lt"/>
                        </a:rPr>
                        <a:t>Реализация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56</a:t>
                      </a:r>
                      <a:r>
                        <a:rPr lang="en-US" sz="4000" b="1" u="none" strike="noStrike" dirty="0">
                          <a:effectLst/>
                          <a:latin typeface="+mn-lt"/>
                        </a:rPr>
                        <a:t> (</a:t>
                      </a:r>
                      <a:r>
                        <a:rPr lang="ru-RU" sz="4000" b="1" u="none" strike="noStrike" dirty="0">
                          <a:effectLst/>
                          <a:latin typeface="+mn-lt"/>
                        </a:rPr>
                        <a:t>БВИ)</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i="0" u="none" strike="noStrike" dirty="0">
                          <a:solidFill>
                            <a:srgbClr val="000000"/>
                          </a:solidFill>
                          <a:effectLst/>
                          <a:latin typeface="+mn-lt"/>
                        </a:rPr>
                        <a:t>40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i="0" u="none" strike="noStrike" dirty="0">
                          <a:solidFill>
                            <a:srgbClr val="000000"/>
                          </a:solidFill>
                          <a:effectLst/>
                          <a:latin typeface="+mn-lt"/>
                        </a:rPr>
                        <a:t>91</a:t>
                      </a:r>
                      <a:r>
                        <a:rPr lang="ru-RU" sz="4000" b="1" i="0" u="none" strike="noStrike" baseline="0" dirty="0">
                          <a:solidFill>
                            <a:srgbClr val="000000"/>
                          </a:solidFill>
                          <a:effectLst/>
                          <a:latin typeface="+mn-lt"/>
                        </a:rPr>
                        <a:t> (БВИ)</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118</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62</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113</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59</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49</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6370786"/>
                  </a:ext>
                </a:extLst>
              </a:tr>
            </a:tbl>
          </a:graphicData>
        </a:graphic>
      </p:graphicFrame>
      <p:sp>
        <p:nvSpPr>
          <p:cNvPr id="4" name="Номер слайда 3">
            <a:extLst>
              <a:ext uri="{FF2B5EF4-FFF2-40B4-BE49-F238E27FC236}">
                <a16:creationId xmlns:a16="http://schemas.microsoft.com/office/drawing/2014/main" xmlns="" id="{44915DE2-5042-47ED-91C6-0343B226B1F6}"/>
              </a:ext>
            </a:extLst>
          </p:cNvPr>
          <p:cNvSpPr>
            <a:spLocks noGrp="1"/>
          </p:cNvSpPr>
          <p:nvPr>
            <p:ph type="sldNum" sz="quarter" idx="2"/>
          </p:nvPr>
        </p:nvSpPr>
        <p:spPr/>
        <p:txBody>
          <a:bodyPr/>
          <a:lstStyle/>
          <a:p>
            <a:fld id="{86CB4B4D-7CA3-9044-876B-883B54F8677D}" type="slidenum">
              <a:rPr lang="ru-RU" smtClean="0"/>
              <a:t>5</a:t>
            </a:fld>
            <a:endParaRPr lang="ru-RU"/>
          </a:p>
        </p:txBody>
      </p:sp>
    </p:spTree>
    <p:extLst>
      <p:ext uri="{BB962C8B-B14F-4D97-AF65-F5344CB8AC3E}">
        <p14:creationId xmlns:p14="http://schemas.microsoft.com/office/powerpoint/2010/main" val="17846176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265" y="4418"/>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КОЛИЧЕСТВА ПОБЕДИТЕЛЕЙ И ПРИЗЕРОВ ОЛИМПИАД</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xmlns="" id="{0DDD795E-FA84-4719-98A9-D79116677AB0}"/>
              </a:ext>
            </a:extLst>
          </p:cNvPr>
          <p:cNvSpPr>
            <a:spLocks noGrp="1"/>
          </p:cNvSpPr>
          <p:nvPr>
            <p:ph type="sldNum" sz="quarter" idx="2"/>
          </p:nvPr>
        </p:nvSpPr>
        <p:spPr/>
        <p:txBody>
          <a:bodyPr/>
          <a:lstStyle/>
          <a:p>
            <a:fld id="{86CB4B4D-7CA3-9044-876B-883B54F8677D}" type="slidenum">
              <a:rPr lang="ru-RU" smtClean="0"/>
              <a:t>6</a:t>
            </a:fld>
            <a:endParaRPr lang="ru-RU"/>
          </a:p>
        </p:txBody>
      </p:sp>
      <p:graphicFrame>
        <p:nvGraphicFramePr>
          <p:cNvPr id="7" name="Диаграмма 6"/>
          <p:cNvGraphicFramePr>
            <a:graphicFrameLocks/>
          </p:cNvGraphicFramePr>
          <p:nvPr>
            <p:extLst>
              <p:ext uri="{D42A27DB-BD31-4B8C-83A1-F6EECF244321}">
                <p14:modId xmlns:p14="http://schemas.microsoft.com/office/powerpoint/2010/main" val="613836179"/>
              </p:ext>
            </p:extLst>
          </p:nvPr>
        </p:nvGraphicFramePr>
        <p:xfrm>
          <a:off x="1169978" y="2643366"/>
          <a:ext cx="21967237" cy="1036718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15479572" y="3833664"/>
            <a:ext cx="2255746" cy="923330"/>
          </a:xfrm>
          <a:prstGeom prst="rect">
            <a:avLst/>
          </a:prstGeom>
        </p:spPr>
        <p:txBody>
          <a:bodyPr wrap="none">
            <a:spAutoFit/>
          </a:bodyPr>
          <a:lstStyle/>
          <a:p>
            <a:r>
              <a:rPr lang="ru-RU" sz="5400" dirty="0">
                <a:latin typeface="Calibri" panose="020F0502020204030204" pitchFamily="34" charset="0"/>
              </a:rPr>
              <a:t>+300%</a:t>
            </a:r>
            <a:r>
              <a:rPr lang="ru-RU" dirty="0"/>
              <a:t> </a:t>
            </a:r>
          </a:p>
        </p:txBody>
      </p:sp>
      <p:sp>
        <p:nvSpPr>
          <p:cNvPr id="9" name="Прямоугольник 8"/>
          <p:cNvSpPr/>
          <p:nvPr/>
        </p:nvSpPr>
        <p:spPr>
          <a:xfrm>
            <a:off x="6575376" y="3833664"/>
            <a:ext cx="2255746" cy="923330"/>
          </a:xfrm>
          <a:prstGeom prst="rect">
            <a:avLst/>
          </a:prstGeom>
        </p:spPr>
        <p:txBody>
          <a:bodyPr wrap="none">
            <a:spAutoFit/>
          </a:bodyPr>
          <a:lstStyle/>
          <a:p>
            <a:r>
              <a:rPr lang="ru-RU" sz="5400" dirty="0">
                <a:latin typeface="Calibri" panose="020F0502020204030204" pitchFamily="34" charset="0"/>
              </a:rPr>
              <a:t>+243%</a:t>
            </a:r>
            <a:r>
              <a:rPr lang="ru-RU" dirty="0"/>
              <a:t> </a:t>
            </a:r>
          </a:p>
        </p:txBody>
      </p:sp>
      <p:sp>
        <p:nvSpPr>
          <p:cNvPr id="10" name="Прямоугольник 9"/>
          <p:cNvSpPr/>
          <p:nvPr/>
        </p:nvSpPr>
        <p:spPr>
          <a:xfrm>
            <a:off x="11055197" y="3833664"/>
            <a:ext cx="2255746" cy="923330"/>
          </a:xfrm>
          <a:prstGeom prst="rect">
            <a:avLst/>
          </a:prstGeom>
        </p:spPr>
        <p:txBody>
          <a:bodyPr wrap="none">
            <a:spAutoFit/>
          </a:bodyPr>
          <a:lstStyle/>
          <a:p>
            <a:r>
              <a:rPr lang="ru-RU" sz="5400" dirty="0">
                <a:latin typeface="Calibri" panose="020F0502020204030204" pitchFamily="34" charset="0"/>
              </a:rPr>
              <a:t>+117%</a:t>
            </a:r>
            <a:r>
              <a:rPr lang="ru-RU" dirty="0"/>
              <a:t> </a:t>
            </a:r>
          </a:p>
        </p:txBody>
      </p:sp>
      <p:sp>
        <p:nvSpPr>
          <p:cNvPr id="11" name="Прямоугольник 10"/>
          <p:cNvSpPr/>
          <p:nvPr/>
        </p:nvSpPr>
        <p:spPr>
          <a:xfrm>
            <a:off x="2680467" y="3986064"/>
            <a:ext cx="2255746" cy="923330"/>
          </a:xfrm>
          <a:prstGeom prst="rect">
            <a:avLst/>
          </a:prstGeom>
        </p:spPr>
        <p:txBody>
          <a:bodyPr wrap="none">
            <a:spAutoFit/>
          </a:bodyPr>
          <a:lstStyle/>
          <a:p>
            <a:r>
              <a:rPr lang="ru-RU" sz="5400" dirty="0">
                <a:latin typeface="Calibri" panose="020F0502020204030204" pitchFamily="34" charset="0"/>
              </a:rPr>
              <a:t>+133%</a:t>
            </a:r>
            <a:r>
              <a:rPr lang="ru-RU" dirty="0"/>
              <a:t> </a:t>
            </a:r>
          </a:p>
        </p:txBody>
      </p:sp>
      <p:sp>
        <p:nvSpPr>
          <p:cNvPr id="12" name="Прямоугольник 11"/>
          <p:cNvSpPr/>
          <p:nvPr/>
        </p:nvSpPr>
        <p:spPr>
          <a:xfrm>
            <a:off x="19903947" y="3833664"/>
            <a:ext cx="2255746" cy="923330"/>
          </a:xfrm>
          <a:prstGeom prst="rect">
            <a:avLst/>
          </a:prstGeom>
        </p:spPr>
        <p:txBody>
          <a:bodyPr wrap="none">
            <a:spAutoFit/>
          </a:bodyPr>
          <a:lstStyle/>
          <a:p>
            <a:r>
              <a:rPr lang="ru-RU" sz="5400" dirty="0">
                <a:latin typeface="Calibri" panose="020F0502020204030204" pitchFamily="34" charset="0"/>
              </a:rPr>
              <a:t>+356%</a:t>
            </a:r>
            <a:r>
              <a:rPr lang="ru-RU" dirty="0"/>
              <a:t> </a:t>
            </a:r>
          </a:p>
        </p:txBody>
      </p:sp>
    </p:spTree>
    <p:extLst>
      <p:ext uri="{BB962C8B-B14F-4D97-AF65-F5344CB8AC3E}">
        <p14:creationId xmlns:p14="http://schemas.microsoft.com/office/powerpoint/2010/main" val="12600960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586180"/>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проходного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xmlns="" id="{74F8EC89-221E-4A72-8C89-989C8239EE1F}"/>
              </a:ext>
            </a:extLst>
          </p:cNvPr>
          <p:cNvSpPr>
            <a:spLocks noGrp="1"/>
          </p:cNvSpPr>
          <p:nvPr>
            <p:ph type="sldNum" sz="quarter" idx="2"/>
          </p:nvPr>
        </p:nvSpPr>
        <p:spPr/>
        <p:txBody>
          <a:bodyPr/>
          <a:lstStyle/>
          <a:p>
            <a:fld id="{86CB4B4D-7CA3-9044-876B-883B54F8677D}" type="slidenum">
              <a:rPr lang="ru-RU" smtClean="0"/>
              <a:t>7</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515823022"/>
              </p:ext>
            </p:extLst>
          </p:nvPr>
        </p:nvGraphicFramePr>
        <p:xfrm>
          <a:off x="1226606" y="3185592"/>
          <a:ext cx="20984936" cy="8465635"/>
        </p:xfrm>
        <a:graphic>
          <a:graphicData uri="http://schemas.openxmlformats.org/drawingml/2006/table">
            <a:tbl>
              <a:tblPr firstRow="1" firstCol="1">
                <a:tableStyleId>{3C2FFA5D-87B4-456A-9821-1D502468CF0F}</a:tableStyleId>
              </a:tblPr>
              <a:tblGrid>
                <a:gridCol w="2573353">
                  <a:extLst>
                    <a:ext uri="{9D8B030D-6E8A-4147-A177-3AD203B41FA5}">
                      <a16:colId xmlns:a16="http://schemas.microsoft.com/office/drawing/2014/main" xmlns="" val="1835256350"/>
                    </a:ext>
                  </a:extLst>
                </a:gridCol>
                <a:gridCol w="1180494">
                  <a:extLst>
                    <a:ext uri="{9D8B030D-6E8A-4147-A177-3AD203B41FA5}">
                      <a16:colId xmlns:a16="http://schemas.microsoft.com/office/drawing/2014/main" xmlns="" val="135692607"/>
                    </a:ext>
                  </a:extLst>
                </a:gridCol>
                <a:gridCol w="1180494">
                  <a:extLst>
                    <a:ext uri="{9D8B030D-6E8A-4147-A177-3AD203B41FA5}">
                      <a16:colId xmlns:a16="http://schemas.microsoft.com/office/drawing/2014/main" xmlns="" val="301287545"/>
                    </a:ext>
                  </a:extLst>
                </a:gridCol>
                <a:gridCol w="1180494">
                  <a:extLst>
                    <a:ext uri="{9D8B030D-6E8A-4147-A177-3AD203B41FA5}">
                      <a16:colId xmlns:a16="http://schemas.microsoft.com/office/drawing/2014/main" xmlns="" val="2488075247"/>
                    </a:ext>
                  </a:extLst>
                </a:gridCol>
                <a:gridCol w="1322167">
                  <a:extLst>
                    <a:ext uri="{9D8B030D-6E8A-4147-A177-3AD203B41FA5}">
                      <a16:colId xmlns:a16="http://schemas.microsoft.com/office/drawing/2014/main" xmlns="" val="1664329679"/>
                    </a:ext>
                  </a:extLst>
                </a:gridCol>
                <a:gridCol w="1440160">
                  <a:extLst>
                    <a:ext uri="{9D8B030D-6E8A-4147-A177-3AD203B41FA5}">
                      <a16:colId xmlns:a16="http://schemas.microsoft.com/office/drawing/2014/main" xmlns="" val="2380097596"/>
                    </a:ext>
                  </a:extLst>
                </a:gridCol>
                <a:gridCol w="1368152">
                  <a:extLst>
                    <a:ext uri="{9D8B030D-6E8A-4147-A177-3AD203B41FA5}">
                      <a16:colId xmlns:a16="http://schemas.microsoft.com/office/drawing/2014/main" xmlns="" val="917299960"/>
                    </a:ext>
                  </a:extLst>
                </a:gridCol>
                <a:gridCol w="1296144">
                  <a:extLst>
                    <a:ext uri="{9D8B030D-6E8A-4147-A177-3AD203B41FA5}">
                      <a16:colId xmlns:a16="http://schemas.microsoft.com/office/drawing/2014/main" xmlns="" val="2592328026"/>
                    </a:ext>
                  </a:extLst>
                </a:gridCol>
                <a:gridCol w="1440160">
                  <a:extLst>
                    <a:ext uri="{9D8B030D-6E8A-4147-A177-3AD203B41FA5}">
                      <a16:colId xmlns:a16="http://schemas.microsoft.com/office/drawing/2014/main" xmlns="" val="1942542109"/>
                    </a:ext>
                  </a:extLst>
                </a:gridCol>
                <a:gridCol w="1368152">
                  <a:extLst>
                    <a:ext uri="{9D8B030D-6E8A-4147-A177-3AD203B41FA5}">
                      <a16:colId xmlns:a16="http://schemas.microsoft.com/office/drawing/2014/main" xmlns="" val="809451694"/>
                    </a:ext>
                  </a:extLst>
                </a:gridCol>
                <a:gridCol w="2506559">
                  <a:extLst>
                    <a:ext uri="{9D8B030D-6E8A-4147-A177-3AD203B41FA5}">
                      <a16:colId xmlns:a16="http://schemas.microsoft.com/office/drawing/2014/main" xmlns="" val="2922919422"/>
                    </a:ext>
                  </a:extLst>
                </a:gridCol>
                <a:gridCol w="2048688">
                  <a:extLst>
                    <a:ext uri="{9D8B030D-6E8A-4147-A177-3AD203B41FA5}">
                      <a16:colId xmlns:a16="http://schemas.microsoft.com/office/drawing/2014/main" xmlns="" val="1025669522"/>
                    </a:ext>
                  </a:extLst>
                </a:gridCol>
                <a:gridCol w="2079919">
                  <a:extLst>
                    <a:ext uri="{9D8B030D-6E8A-4147-A177-3AD203B41FA5}">
                      <a16:colId xmlns:a16="http://schemas.microsoft.com/office/drawing/2014/main" xmlns="" val="1418586606"/>
                    </a:ext>
                  </a:extLst>
                </a:gridCol>
              </a:tblGrid>
              <a:tr h="3288305">
                <a:tc>
                  <a:txBody>
                    <a:bodyPr/>
                    <a:lstStyle/>
                    <a:p>
                      <a:pPr algn="ctr" rtl="0" fontAlgn="t"/>
                      <a:r>
                        <a:rPr lang="ru-RU" sz="3200" u="none" strike="noStrike" dirty="0">
                          <a:effectLst/>
                          <a:latin typeface="+mn-lt"/>
                          <a:cs typeface="Arial" panose="020B0604020202020204" pitchFamily="34" charset="0"/>
                        </a:rPr>
                        <a:t> </a:t>
                      </a:r>
                      <a:endParaRPr lang="ru-RU" sz="3200" b="1" i="0" u="none" strike="noStrike" dirty="0">
                        <a:solidFill>
                          <a:srgbClr val="FFFFFF"/>
                        </a:solidFill>
                        <a:effectLst/>
                        <a:latin typeface="+mn-lt"/>
                        <a:cs typeface="Arial" panose="020B0604020202020204" pitchFamily="34" charset="0"/>
                      </a:endParaRPr>
                    </a:p>
                  </a:txBody>
                  <a:tcPr marL="9525" marR="9525" marT="9525" marB="0" anchor="ctr"/>
                </a:tc>
                <a:tc>
                  <a:txBody>
                    <a:bodyPr/>
                    <a:lstStyle/>
                    <a:p>
                      <a:pPr algn="ctr" rtl="0" fontAlgn="b"/>
                      <a:r>
                        <a:rPr lang="ru-RU" sz="3600" u="none" strike="noStrike">
                          <a:effectLst/>
                          <a:latin typeface="+mn-lt"/>
                          <a:cs typeface="Arial" panose="020B0604020202020204" pitchFamily="34" charset="0"/>
                        </a:rPr>
                        <a:t>2012</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b"/>
                      <a:r>
                        <a:rPr lang="ru-RU" sz="3600" u="none" strike="noStrike">
                          <a:effectLst/>
                          <a:latin typeface="+mn-lt"/>
                          <a:cs typeface="Arial" panose="020B0604020202020204" pitchFamily="34" charset="0"/>
                        </a:rPr>
                        <a:t>2013</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b"/>
                      <a:r>
                        <a:rPr lang="ru-RU" sz="3600" u="none" strike="noStrike">
                          <a:effectLst/>
                          <a:latin typeface="+mn-lt"/>
                          <a:cs typeface="Arial" panose="020B0604020202020204" pitchFamily="34" charset="0"/>
                        </a:rPr>
                        <a:t>2014</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2015</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2016</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2017</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dirty="0">
                          <a:effectLst/>
                          <a:latin typeface="+mn-lt"/>
                          <a:cs typeface="Arial" panose="020B0604020202020204" pitchFamily="34" charset="0"/>
                        </a:rPr>
                        <a:t>2018</a:t>
                      </a:r>
                      <a:endParaRPr lang="ru-RU" sz="3600" b="1" i="0" u="none" strike="noStrike" dirty="0">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2019</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2020</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dirty="0">
                          <a:effectLst/>
                          <a:latin typeface="+mn-lt"/>
                          <a:cs typeface="Arial" panose="020B0604020202020204" pitchFamily="34" charset="0"/>
                        </a:rPr>
                        <a:t>2021</a:t>
                      </a:r>
                      <a:endParaRPr lang="ru-RU" sz="3600" b="1" i="0" u="none" strike="noStrike" dirty="0">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a:effectLst/>
                          <a:latin typeface="+mn-lt"/>
                          <a:cs typeface="Arial" panose="020B0604020202020204" pitchFamily="34" charset="0"/>
                        </a:rPr>
                        <a:t>Прирост 2020/2021</a:t>
                      </a:r>
                      <a:endParaRPr lang="ru-RU" sz="3600" b="1" i="0" u="none" strike="noStrike">
                        <a:solidFill>
                          <a:srgbClr val="FFFFFF"/>
                        </a:solidFill>
                        <a:effectLst/>
                        <a:latin typeface="+mn-lt"/>
                        <a:cs typeface="Arial" panose="020B0604020202020204" pitchFamily="34" charset="0"/>
                      </a:endParaRPr>
                    </a:p>
                  </a:txBody>
                  <a:tcPr marL="9525" marR="9525" marT="9525" marB="0" anchor="ctr"/>
                </a:tc>
                <a:tc>
                  <a:txBody>
                    <a:bodyPr/>
                    <a:lstStyle/>
                    <a:p>
                      <a:pPr algn="ctr" rtl="0" fontAlgn="ctr"/>
                      <a:r>
                        <a:rPr lang="ru-RU" sz="3600" u="none" strike="noStrike" dirty="0">
                          <a:effectLst/>
                          <a:latin typeface="+mn-lt"/>
                          <a:cs typeface="Arial" panose="020B0604020202020204" pitchFamily="34" charset="0"/>
                        </a:rPr>
                        <a:t>Прирост в 2012/2021</a:t>
                      </a:r>
                      <a:endParaRPr lang="ru-RU" sz="3600" b="1" i="0" u="none" strike="noStrike" dirty="0">
                        <a:solidFill>
                          <a:srgbClr val="FFFFFF"/>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2201157047"/>
                  </a:ext>
                </a:extLst>
              </a:tr>
              <a:tr h="1035466">
                <a:tc>
                  <a:txBody>
                    <a:bodyPr/>
                    <a:lstStyle/>
                    <a:p>
                      <a:pPr algn="ctr" rtl="0" fontAlgn="ctr"/>
                      <a:r>
                        <a:rPr lang="ru-RU" sz="3600" u="none" strike="noStrike">
                          <a:effectLst/>
                          <a:latin typeface="+mn-lt"/>
                          <a:cs typeface="Arial" panose="020B0604020202020204" pitchFamily="34" charset="0"/>
                        </a:rPr>
                        <a:t>КБ</a:t>
                      </a:r>
                      <a:endParaRPr lang="ru-RU" sz="3600" b="1"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223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260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260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264</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281</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293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280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292</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278</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4000" b="1" u="none" strike="noStrike">
                          <a:effectLst/>
                          <a:latin typeface="+mn-lt"/>
                          <a:cs typeface="Arial" panose="020B0604020202020204" pitchFamily="34" charset="0"/>
                        </a:rPr>
                        <a:t>291</a:t>
                      </a:r>
                      <a:endParaRPr lang="ru-RU" sz="4000" b="1"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5%</a:t>
                      </a:r>
                      <a:endParaRPr lang="ru-RU" sz="3200" b="0" i="0" u="none" strike="noStrike">
                        <a:solidFill>
                          <a:srgbClr val="000000"/>
                        </a:solidFill>
                        <a:effectLst/>
                        <a:latin typeface="+mn-lt"/>
                        <a:cs typeface="Arial" panose="020B0604020202020204" pitchFamily="34" charset="0"/>
                      </a:endParaRPr>
                    </a:p>
                  </a:txBody>
                  <a:tcPr marL="9525" marR="9525" marT="19050" marB="19050" anchor="ctr"/>
                </a:tc>
                <a:tc>
                  <a:txBody>
                    <a:bodyPr/>
                    <a:lstStyle/>
                    <a:p>
                      <a:pPr algn="ctr" rtl="0" fontAlgn="b"/>
                      <a:r>
                        <a:rPr lang="ru-RU" sz="3200" u="none" strike="noStrike">
                          <a:effectLst/>
                          <a:latin typeface="+mn-lt"/>
                          <a:cs typeface="Arial" panose="020B0604020202020204" pitchFamily="34" charset="0"/>
                        </a:rPr>
                        <a:t>30%</a:t>
                      </a:r>
                      <a:endParaRPr lang="ru-RU" sz="3200" b="0" i="0" u="none" strike="noStrike">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3987439611"/>
                  </a:ext>
                </a:extLst>
              </a:tr>
              <a:tr h="1035466">
                <a:tc>
                  <a:txBody>
                    <a:bodyPr/>
                    <a:lstStyle/>
                    <a:p>
                      <a:pPr algn="ctr" rtl="0" fontAlgn="ctr"/>
                      <a:r>
                        <a:rPr lang="ru-RU" sz="3600" u="none" strike="noStrike">
                          <a:effectLst/>
                          <a:latin typeface="+mn-lt"/>
                          <a:cs typeface="Arial" panose="020B0604020202020204" pitchFamily="34" charset="0"/>
                        </a:rPr>
                        <a:t>ПМ</a:t>
                      </a:r>
                      <a:endParaRPr lang="ru-RU" sz="3600" b="1"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208</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246</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215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230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239</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263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269</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280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dirty="0">
                          <a:effectLst/>
                          <a:latin typeface="+mn-lt"/>
                          <a:cs typeface="Arial" panose="020B0604020202020204" pitchFamily="34" charset="0"/>
                        </a:rPr>
                        <a:t>253</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4000" b="1" u="none" strike="noStrike">
                          <a:effectLst/>
                          <a:latin typeface="+mn-lt"/>
                          <a:cs typeface="Arial" panose="020B0604020202020204" pitchFamily="34" charset="0"/>
                        </a:rPr>
                        <a:t>290</a:t>
                      </a:r>
                      <a:endParaRPr lang="ru-RU" sz="4000" b="1" i="0" u="none" strike="noStrike">
                        <a:solidFill>
                          <a:srgbClr val="000000"/>
                        </a:solidFill>
                        <a:effectLst/>
                        <a:latin typeface="+mn-lt"/>
                        <a:cs typeface="Arial" panose="020B0604020202020204" pitchFamily="34" charset="0"/>
                      </a:endParaRPr>
                    </a:p>
                  </a:txBody>
                  <a:tcPr marL="9525" marR="9525" marT="19050" marB="19050" anchor="ctr"/>
                </a:tc>
                <a:tc>
                  <a:txBody>
                    <a:bodyPr/>
                    <a:lstStyle/>
                    <a:p>
                      <a:pPr algn="ctr" rtl="0" fontAlgn="b"/>
                      <a:r>
                        <a:rPr lang="ru-RU" sz="3200" u="none" strike="noStrike">
                          <a:effectLst/>
                          <a:latin typeface="+mn-lt"/>
                          <a:cs typeface="Arial" panose="020B0604020202020204" pitchFamily="34" charset="0"/>
                        </a:rPr>
                        <a:t>15%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39%</a:t>
                      </a:r>
                      <a:endParaRPr lang="ru-RU" sz="3200" b="0" i="0" u="none" strike="noStrike">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3675122627"/>
                  </a:ext>
                </a:extLst>
              </a:tr>
              <a:tr h="1035466">
                <a:tc>
                  <a:txBody>
                    <a:bodyPr/>
                    <a:lstStyle/>
                    <a:p>
                      <a:pPr algn="ctr" rtl="0" fontAlgn="ctr"/>
                      <a:r>
                        <a:rPr lang="ru-RU" sz="3600" u="none" strike="noStrike">
                          <a:effectLst/>
                          <a:latin typeface="+mn-lt"/>
                          <a:cs typeface="Arial" panose="020B0604020202020204" pitchFamily="34" charset="0"/>
                        </a:rPr>
                        <a:t>ИВТ</a:t>
                      </a:r>
                      <a:endParaRPr lang="ru-RU" sz="3600" b="1"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190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210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225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225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257</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263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275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239</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4000" b="1" u="none" strike="noStrike">
                          <a:effectLst/>
                          <a:latin typeface="+mn-lt"/>
                          <a:cs typeface="Arial" panose="020B0604020202020204" pitchFamily="34" charset="0"/>
                        </a:rPr>
                        <a:t>278</a:t>
                      </a:r>
                      <a:endParaRPr lang="ru-RU" sz="4000" b="1" i="0" u="none" strike="noStrike">
                        <a:solidFill>
                          <a:srgbClr val="000000"/>
                        </a:solidFill>
                        <a:effectLst/>
                        <a:latin typeface="+mn-lt"/>
                        <a:cs typeface="Arial" panose="020B0604020202020204" pitchFamily="34" charset="0"/>
                      </a:endParaRPr>
                    </a:p>
                  </a:txBody>
                  <a:tcPr marL="9525" marR="9525" marT="19050" marB="19050" anchor="ctr"/>
                </a:tc>
                <a:tc>
                  <a:txBody>
                    <a:bodyPr/>
                    <a:lstStyle/>
                    <a:p>
                      <a:pPr algn="ctr" rtl="0" fontAlgn="b"/>
                      <a:r>
                        <a:rPr lang="ru-RU" sz="3200" u="none" strike="noStrike">
                          <a:effectLst/>
                          <a:latin typeface="+mn-lt"/>
                          <a:cs typeface="Arial" panose="020B0604020202020204" pitchFamily="34" charset="0"/>
                        </a:rPr>
                        <a:t>16%</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46%</a:t>
                      </a:r>
                      <a:endParaRPr lang="ru-RU" sz="3200" b="0" i="0" u="none" strike="noStrike">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2567009829"/>
                  </a:ext>
                </a:extLst>
              </a:tr>
              <a:tr h="1035466">
                <a:tc>
                  <a:txBody>
                    <a:bodyPr/>
                    <a:lstStyle/>
                    <a:p>
                      <a:pPr algn="ctr" rtl="0" fontAlgn="ctr"/>
                      <a:r>
                        <a:rPr lang="ru-RU" sz="3600" u="none" strike="noStrike">
                          <a:effectLst/>
                          <a:latin typeface="+mn-lt"/>
                          <a:cs typeface="Arial" panose="020B0604020202020204" pitchFamily="34" charset="0"/>
                        </a:rPr>
                        <a:t>ИТСС</a:t>
                      </a:r>
                      <a:endParaRPr lang="ru-RU" sz="3600" b="1"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200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210</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214</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216</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241</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251</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256</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267</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258</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4000" b="1" u="none" strike="noStrike">
                          <a:effectLst/>
                          <a:latin typeface="+mn-lt"/>
                          <a:cs typeface="Arial" panose="020B0604020202020204" pitchFamily="34" charset="0"/>
                        </a:rPr>
                        <a:t>267</a:t>
                      </a:r>
                      <a:endParaRPr lang="ru-RU" sz="4000" b="1" i="0" u="none" strike="noStrike">
                        <a:solidFill>
                          <a:srgbClr val="000000"/>
                        </a:solidFill>
                        <a:effectLst/>
                        <a:latin typeface="+mn-lt"/>
                        <a:cs typeface="Arial" panose="020B0604020202020204" pitchFamily="34" charset="0"/>
                      </a:endParaRPr>
                    </a:p>
                  </a:txBody>
                  <a:tcPr marL="9525" marR="9525" marT="19050" marB="19050" anchor="ctr"/>
                </a:tc>
                <a:tc>
                  <a:txBody>
                    <a:bodyPr/>
                    <a:lstStyle/>
                    <a:p>
                      <a:pPr algn="ctr" rtl="0" fontAlgn="b"/>
                      <a:r>
                        <a:rPr lang="ru-RU" sz="3200" u="none" strike="noStrike">
                          <a:effectLst/>
                          <a:latin typeface="+mn-lt"/>
                          <a:cs typeface="Arial" panose="020B0604020202020204" pitchFamily="34" charset="0"/>
                        </a:rPr>
                        <a:t>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ru-RU" sz="3200" u="none" strike="noStrike">
                          <a:effectLst/>
                          <a:latin typeface="+mn-lt"/>
                          <a:cs typeface="Arial" panose="020B0604020202020204" pitchFamily="34" charset="0"/>
                        </a:rPr>
                        <a:t>34%</a:t>
                      </a:r>
                      <a:endParaRPr lang="ru-RU" sz="3200" b="0" i="0" u="none" strike="noStrike">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1673740088"/>
                  </a:ext>
                </a:extLst>
              </a:tr>
              <a:tr h="1035466">
                <a:tc>
                  <a:txBody>
                    <a:bodyPr/>
                    <a:lstStyle/>
                    <a:p>
                      <a:pPr algn="ctr" rtl="0" fontAlgn="ctr"/>
                      <a:r>
                        <a:rPr lang="ru-RU" sz="3600" u="none" strike="noStrike" dirty="0">
                          <a:effectLst/>
                          <a:latin typeface="+mn-lt"/>
                          <a:cs typeface="Arial" panose="020B0604020202020204" pitchFamily="34" charset="0"/>
                        </a:rPr>
                        <a:t>ИБ</a:t>
                      </a:r>
                      <a:endParaRPr lang="ru-RU" sz="3600" b="1"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288</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3200" u="none" strike="noStrike">
                          <a:effectLst/>
                          <a:latin typeface="+mn-lt"/>
                          <a:cs typeface="Arial" panose="020B0604020202020204" pitchFamily="34" charset="0"/>
                        </a:rPr>
                        <a:t>253</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ctr"/>
                      <a:r>
                        <a:rPr lang="ru-RU" sz="4000" b="1" u="none" strike="noStrike" dirty="0">
                          <a:effectLst/>
                          <a:latin typeface="+mn-lt"/>
                          <a:cs typeface="Arial" panose="020B0604020202020204" pitchFamily="34" charset="0"/>
                        </a:rPr>
                        <a:t>290</a:t>
                      </a:r>
                      <a:endParaRPr lang="ru-RU" sz="4000" b="1" i="0" u="none" strike="noStrike" dirty="0">
                        <a:solidFill>
                          <a:srgbClr val="000000"/>
                        </a:solidFill>
                        <a:effectLst/>
                        <a:latin typeface="+mn-lt"/>
                        <a:cs typeface="Arial" panose="020B0604020202020204" pitchFamily="34" charset="0"/>
                      </a:endParaRPr>
                    </a:p>
                  </a:txBody>
                  <a:tcPr marL="9525" marR="9525" marT="19050" marB="19050" anchor="ctr"/>
                </a:tc>
                <a:tc>
                  <a:txBody>
                    <a:bodyPr/>
                    <a:lstStyle/>
                    <a:p>
                      <a:pPr algn="ctr" rtl="0" fontAlgn="b"/>
                      <a:r>
                        <a:rPr lang="ru-RU" sz="3200" u="none" strike="noStrike">
                          <a:effectLst/>
                          <a:latin typeface="+mn-lt"/>
                          <a:cs typeface="Arial" panose="020B0604020202020204" pitchFamily="34" charset="0"/>
                        </a:rPr>
                        <a:t>15%</a:t>
                      </a:r>
                      <a:endParaRPr lang="ru-RU" sz="3200" b="0" i="0" u="none" strike="noStrike">
                        <a:solidFill>
                          <a:srgbClr val="000000"/>
                        </a:solidFill>
                        <a:effectLst/>
                        <a:latin typeface="+mn-lt"/>
                        <a:cs typeface="Arial" panose="020B0604020202020204" pitchFamily="34" charset="0"/>
                      </a:endParaRPr>
                    </a:p>
                  </a:txBody>
                  <a:tcPr marL="9525" marR="9525" marT="9525" marB="0" anchor="ctr"/>
                </a:tc>
                <a:tc>
                  <a:txBody>
                    <a:bodyPr/>
                    <a:lstStyle/>
                    <a:p>
                      <a:pPr algn="ctr" rtl="0" fontAlgn="b"/>
                      <a:r>
                        <a:rPr lang="en-US" sz="3200" b="0" i="0" u="none" strike="noStrike" dirty="0">
                          <a:solidFill>
                            <a:srgbClr val="000000"/>
                          </a:solidFill>
                          <a:effectLst/>
                          <a:latin typeface="+mn-lt"/>
                          <a:cs typeface="Arial" panose="020B0604020202020204" pitchFamily="34" charset="0"/>
                        </a:rPr>
                        <a:t>-</a:t>
                      </a:r>
                      <a:endParaRPr lang="ru-RU" sz="3200" b="0" i="0" u="none" strike="noStrike" dirty="0">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xmlns="" val="4274704384"/>
                  </a:ext>
                </a:extLst>
              </a:tr>
            </a:tbl>
          </a:graphicData>
        </a:graphic>
      </p:graphicFrame>
    </p:spTree>
    <p:extLst>
      <p:ext uri="{BB962C8B-B14F-4D97-AF65-F5344CB8AC3E}">
        <p14:creationId xmlns:p14="http://schemas.microsoft.com/office/powerpoint/2010/main" val="31848308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586180"/>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СРЕДНЕГО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xmlns="" id="{899E0FCD-D0ED-4CB5-9517-BFF426734750}"/>
              </a:ext>
            </a:extLst>
          </p:cNvPr>
          <p:cNvSpPr>
            <a:spLocks noGrp="1"/>
          </p:cNvSpPr>
          <p:nvPr>
            <p:ph type="sldNum" sz="quarter" idx="2"/>
          </p:nvPr>
        </p:nvSpPr>
        <p:spPr/>
        <p:txBody>
          <a:bodyPr/>
          <a:lstStyle/>
          <a:p>
            <a:fld id="{86CB4B4D-7CA3-9044-876B-883B54F8677D}" type="slidenum">
              <a:rPr lang="ru-RU" smtClean="0"/>
              <a:t>8</a:t>
            </a:fld>
            <a:endParaRPr lang="ru-RU"/>
          </a:p>
        </p:txBody>
      </p:sp>
      <p:graphicFrame>
        <p:nvGraphicFramePr>
          <p:cNvPr id="10" name="Диаграмма 9"/>
          <p:cNvGraphicFramePr>
            <a:graphicFrameLocks/>
          </p:cNvGraphicFramePr>
          <p:nvPr>
            <p:extLst>
              <p:ext uri="{D42A27DB-BD31-4B8C-83A1-F6EECF244321}">
                <p14:modId xmlns:p14="http://schemas.microsoft.com/office/powerpoint/2010/main" val="2689024620"/>
              </p:ext>
            </p:extLst>
          </p:nvPr>
        </p:nvGraphicFramePr>
        <p:xfrm>
          <a:off x="1226606" y="2625890"/>
          <a:ext cx="22486674" cy="10384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1612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23472"/>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КОЛИЧЕСТВА СТУДЕНТОВ КОММЕРЧЕСКОЙ ФОРМЫ ОБУЧЕНИЯ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xmlns="" id="{8767AF97-3CE4-41FE-BBD1-E21AB20EDC0D}"/>
              </a:ext>
            </a:extLst>
          </p:cNvPr>
          <p:cNvSpPr>
            <a:spLocks noGrp="1"/>
          </p:cNvSpPr>
          <p:nvPr>
            <p:ph type="sldNum" sz="quarter" idx="2"/>
          </p:nvPr>
        </p:nvSpPr>
        <p:spPr/>
        <p:txBody>
          <a:bodyPr/>
          <a:lstStyle/>
          <a:p>
            <a:fld id="{86CB4B4D-7CA3-9044-876B-883B54F8677D}" type="slidenum">
              <a:rPr lang="ru-RU" smtClean="0"/>
              <a:t>9</a:t>
            </a:fld>
            <a:endParaRPr lang="ru-RU"/>
          </a:p>
        </p:txBody>
      </p:sp>
      <p:graphicFrame>
        <p:nvGraphicFramePr>
          <p:cNvPr id="11" name="Диаграмма 10"/>
          <p:cNvGraphicFramePr>
            <a:graphicFrameLocks/>
          </p:cNvGraphicFramePr>
          <p:nvPr>
            <p:extLst>
              <p:ext uri="{D42A27DB-BD31-4B8C-83A1-F6EECF244321}">
                <p14:modId xmlns:p14="http://schemas.microsoft.com/office/powerpoint/2010/main" val="2690133582"/>
              </p:ext>
            </p:extLst>
          </p:nvPr>
        </p:nvGraphicFramePr>
        <p:xfrm>
          <a:off x="1219388" y="2643366"/>
          <a:ext cx="22565900" cy="10367188"/>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3767064" y="3689648"/>
            <a:ext cx="1771650" cy="923925"/>
          </a:xfrm>
          <a:prstGeom prst="rect">
            <a:avLst/>
          </a:prstGeom>
        </p:spPr>
        <p:txBody>
          <a:bodyPr wrap="none">
            <a:spAutoFit/>
          </a:bodyPr>
          <a:lstStyle/>
          <a:p>
            <a:r>
              <a:rPr lang="ru-RU" sz="5400" dirty="0">
                <a:latin typeface="Calibri" panose="020F0502020204030204" pitchFamily="34" charset="0"/>
              </a:rPr>
              <a:t>-50%</a:t>
            </a:r>
            <a:r>
              <a:rPr lang="ru-RU" dirty="0"/>
              <a:t> </a:t>
            </a:r>
          </a:p>
        </p:txBody>
      </p:sp>
      <p:sp>
        <p:nvSpPr>
          <p:cNvPr id="3" name="Прямоугольник 2"/>
          <p:cNvSpPr/>
          <p:nvPr/>
        </p:nvSpPr>
        <p:spPr>
          <a:xfrm>
            <a:off x="8237049" y="3689648"/>
            <a:ext cx="1904689" cy="923330"/>
          </a:xfrm>
          <a:prstGeom prst="rect">
            <a:avLst/>
          </a:prstGeom>
        </p:spPr>
        <p:txBody>
          <a:bodyPr wrap="none">
            <a:spAutoFit/>
          </a:bodyPr>
          <a:lstStyle/>
          <a:p>
            <a:r>
              <a:rPr lang="ru-RU" sz="5400" dirty="0">
                <a:latin typeface="Calibri" panose="020F0502020204030204" pitchFamily="34" charset="0"/>
              </a:rPr>
              <a:t>+40%</a:t>
            </a:r>
            <a:r>
              <a:rPr lang="ru-RU" dirty="0"/>
              <a:t> </a:t>
            </a:r>
          </a:p>
        </p:txBody>
      </p:sp>
      <p:sp>
        <p:nvSpPr>
          <p:cNvPr id="13" name="Прямоугольник 12"/>
          <p:cNvSpPr/>
          <p:nvPr/>
        </p:nvSpPr>
        <p:spPr>
          <a:xfrm>
            <a:off x="12183070" y="3711774"/>
            <a:ext cx="1904689" cy="923330"/>
          </a:xfrm>
          <a:prstGeom prst="rect">
            <a:avLst/>
          </a:prstGeom>
        </p:spPr>
        <p:txBody>
          <a:bodyPr wrap="none">
            <a:spAutoFit/>
          </a:bodyPr>
          <a:lstStyle/>
          <a:p>
            <a:r>
              <a:rPr lang="ru-RU" sz="5400" dirty="0">
                <a:latin typeface="Calibri" panose="020F0502020204030204" pitchFamily="34" charset="0"/>
              </a:rPr>
              <a:t>+26%</a:t>
            </a:r>
            <a:r>
              <a:rPr lang="ru-RU" dirty="0"/>
              <a:t> </a:t>
            </a:r>
          </a:p>
        </p:txBody>
      </p:sp>
      <p:sp>
        <p:nvSpPr>
          <p:cNvPr id="14" name="Прямоугольник 13"/>
          <p:cNvSpPr/>
          <p:nvPr/>
        </p:nvSpPr>
        <p:spPr>
          <a:xfrm>
            <a:off x="16786094" y="3711774"/>
            <a:ext cx="1904689" cy="923330"/>
          </a:xfrm>
          <a:prstGeom prst="rect">
            <a:avLst/>
          </a:prstGeom>
        </p:spPr>
        <p:txBody>
          <a:bodyPr wrap="none">
            <a:spAutoFit/>
          </a:bodyPr>
          <a:lstStyle/>
          <a:p>
            <a:r>
              <a:rPr lang="ru-RU" sz="5400" dirty="0">
                <a:latin typeface="Calibri" panose="020F0502020204030204" pitchFamily="34" charset="0"/>
              </a:rPr>
              <a:t>+38%</a:t>
            </a:r>
            <a:r>
              <a:rPr lang="ru-RU" dirty="0"/>
              <a:t> </a:t>
            </a:r>
          </a:p>
        </p:txBody>
      </p:sp>
      <p:sp>
        <p:nvSpPr>
          <p:cNvPr id="15" name="Прямоугольник 14"/>
          <p:cNvSpPr/>
          <p:nvPr/>
        </p:nvSpPr>
        <p:spPr>
          <a:xfrm>
            <a:off x="20556587" y="3689648"/>
            <a:ext cx="2255746" cy="923330"/>
          </a:xfrm>
          <a:prstGeom prst="rect">
            <a:avLst/>
          </a:prstGeom>
        </p:spPr>
        <p:txBody>
          <a:bodyPr wrap="none">
            <a:spAutoFit/>
          </a:bodyPr>
          <a:lstStyle/>
          <a:p>
            <a:r>
              <a:rPr lang="ru-RU" sz="5400" dirty="0">
                <a:latin typeface="Calibri" panose="020F0502020204030204" pitchFamily="34" charset="0"/>
              </a:rPr>
              <a:t>+465%</a:t>
            </a:r>
            <a:r>
              <a:rPr lang="ru-RU" dirty="0"/>
              <a:t> </a:t>
            </a:r>
          </a:p>
        </p:txBody>
      </p:sp>
    </p:spTree>
    <p:extLst>
      <p:ext uri="{BB962C8B-B14F-4D97-AF65-F5344CB8AC3E}">
        <p14:creationId xmlns:p14="http://schemas.microsoft.com/office/powerpoint/2010/main" val="362232183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1536</TotalTime>
  <Words>1491</Words>
  <Application>Microsoft Office PowerPoint</Application>
  <PresentationFormat>Произвольный</PresentationFormat>
  <Paragraphs>503</Paragraphs>
  <Slides>25</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Arial Narrow</vt:lpstr>
      <vt:lpstr>Calibri</vt:lpstr>
      <vt:lpstr>Helvetica</vt:lpstr>
      <vt:lpstr>Helvetica Light</vt:lpstr>
      <vt:lpstr>Helvetica Neue</vt:lpstr>
      <vt:lpstr>Times</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Alexey</dc:creator>
  <cp:lastModifiedBy>Пользователь Windows</cp:lastModifiedBy>
  <cp:revision>121</cp:revision>
  <dcterms:modified xsi:type="dcterms:W3CDTF">2021-11-16T10:53:38Z</dcterms:modified>
</cp:coreProperties>
</file>