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7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8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10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11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12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13.xml" ContentType="application/vnd.openxmlformats-officedocument.themeOverr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62" r:id="rId4"/>
    <p:sldId id="267" r:id="rId5"/>
    <p:sldId id="268" r:id="rId6"/>
    <p:sldId id="271" r:id="rId7"/>
    <p:sldId id="259" r:id="rId8"/>
    <p:sldId id="265" r:id="rId9"/>
    <p:sldId id="260" r:id="rId10"/>
    <p:sldId id="261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FF33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67" d="100"/>
          <a:sy n="67" d="100"/>
        </p:scale>
        <p:origin x="2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ПМ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54864984207281"/>
          <c:y val="0.74516442617486944"/>
          <c:w val="0.31808898214741343"/>
          <c:h val="0.13788238366679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bg2"/>
                </a:solidFill>
              </a:rPr>
              <a:t>КБ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5977715244946"/>
          <c:y val="0.74906018085293657"/>
          <c:w val="0.22140244743052234"/>
          <c:h val="0.14062832961188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ИТиСС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ИВТ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ПМ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ИТиСС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87073490813635"/>
          <c:y val="0.28782334499854179"/>
          <c:w val="0.14846259842519685"/>
          <c:h val="0.58680664916885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990000"/>
                </a:solidFill>
              </a:rPr>
              <a:t>ПМ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ИТиСС</a:t>
            </a:r>
            <a:endParaRPr lang="ru-RU" sz="1600" b="1" i="0" baseline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ИВТ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ИТиСС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73-4141-AB66-C431499599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73-4141-AB66-C431499599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73-4141-AB66-C431499599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ГАС!$B$38:$B$40</c:f>
              <c:numCache>
                <c:formatCode>General</c:formatCode>
                <c:ptCount val="3"/>
                <c:pt idx="0">
                  <c:v>200</c:v>
                </c:pt>
                <c:pt idx="1">
                  <c:v>164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73-4141-AB66-C431499599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ИВТ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F8-4933-B14A-C71D9FF1DA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F8-4933-B14A-C71D9FF1DA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7F8-4933-B14A-C71D9FF1DA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ГАС!$B$41:$B$43</c:f>
              <c:numCache>
                <c:formatCode>General</c:formatCode>
                <c:ptCount val="3"/>
                <c:pt idx="0">
                  <c:v>428</c:v>
                </c:pt>
                <c:pt idx="1">
                  <c:v>323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F8-4933-B14A-C71D9FF1DA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61-490F-9288-C59EEDF826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61-490F-9288-C59EEDF826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61-490F-9288-C59EEDF826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ГАС!$B$47:$B$49</c:f>
              <c:numCache>
                <c:formatCode>General</c:formatCode>
                <c:ptCount val="3"/>
                <c:pt idx="0">
                  <c:v>301</c:v>
                </c:pt>
                <c:pt idx="1">
                  <c:v>214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61-490F-9288-C59EEDF826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6F-41A6-BDC3-3A8D305BD6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6F-41A6-BDC3-3A8D305BD6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C6F-41A6-BDC3-3A8D305BD6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ГАС!$B$53:$B$55</c:f>
              <c:numCache>
                <c:formatCode>General</c:formatCode>
                <c:ptCount val="3"/>
                <c:pt idx="0">
                  <c:v>147</c:v>
                </c:pt>
                <c:pt idx="1">
                  <c:v>92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6F-41A6-BDC3-3A8D305BD6F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DD-45A4-9FAC-7F66A84497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DD-45A4-9FAC-7F66A84497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DD-45A4-9FAC-7F66A8449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ГАС!$B$71:$B$73</c:f>
              <c:numCache>
                <c:formatCode>General</c:formatCode>
                <c:ptCount val="3"/>
                <c:pt idx="0">
                  <c:v>77</c:v>
                </c:pt>
                <c:pt idx="1">
                  <c:v>56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DD-45A4-9FAC-7F66A8449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Инжиниринг</a:t>
            </a:r>
            <a:r>
              <a:rPr lang="ru-RU" b="1" baseline="0" dirty="0">
                <a:solidFill>
                  <a:schemeClr val="bg2"/>
                </a:solidFill>
              </a:rPr>
              <a:t> в электронике</a:t>
            </a:r>
            <a:endParaRPr lang="ru-RU" b="1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9E-3"/>
          <c:y val="0.26634076990376204"/>
          <c:w val="0.81388888888888888"/>
          <c:h val="0.57479476523767858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Компьютерные системы и сети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65663113762477"/>
          <c:y val="0.78943507160789317"/>
          <c:w val="0.13528784258205606"/>
          <c:h val="0.104837597721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Магистры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2"/>
                </a:solidFill>
              </a:rPr>
              <a:t>Инжиниринг в электронике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МММиКТ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Системы управления и обработки информации в инженерии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Материалы. Приборы. Нанотехнологии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Интернет вещей и </a:t>
            </a: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киберфизические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системы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127920903671624E-2"/>
          <c:y val="0.29611340795545871"/>
          <c:w val="0.81388888888888888"/>
          <c:h val="0.57479476523767858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65-4DDC-8BEC-A902EAB39D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65-4DDC-8BEC-A902EAB39D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65-4DDC-8BEC-A902EAB39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ГАС!$B$44:$B$46</c:f>
              <c:numCache>
                <c:formatCode>General</c:formatCode>
                <c:ptCount val="3"/>
                <c:pt idx="0">
                  <c:v>35</c:v>
                </c:pt>
                <c:pt idx="1">
                  <c:v>32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5-4DDC-8BEC-A902EAB39DF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Системы управления и обработки информации в инженерии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89199716180666E-2"/>
          <c:y val="0.26539008704451955"/>
          <c:w val="0.81220409731039134"/>
          <c:h val="0.496854810914664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4D-41D0-9636-70C459C9B7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4D-41D0-9636-70C459C9B7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4D-41D0-9636-70C459C9B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ГАС!$B$68:$B$70</c:f>
              <c:numCache>
                <c:formatCode>General</c:formatCode>
                <c:ptCount val="3"/>
                <c:pt idx="0">
                  <c:v>38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4D-41D0-9636-70C459C9B78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25454064889637"/>
          <c:y val="0.43062654454523452"/>
          <c:w val="5.5570426778630125E-2"/>
          <c:h val="0.22163353303951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Компьютерные системы и сети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80-4043-923C-0B4E5068A9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80-4043-923C-0B4E5068A9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80-4043-923C-0B4E5068A9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ГАС!$B$59:$B$61</c:f>
              <c:numCache>
                <c:formatCode>General</c:formatCode>
                <c:ptCount val="3"/>
                <c:pt idx="0">
                  <c:v>96</c:v>
                </c:pt>
                <c:pt idx="1">
                  <c:v>78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80-4043-923C-0B4E5068A9B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0493483845121"/>
          <c:y val="0.44494089018488564"/>
          <c:w val="6.4742587661070924E-2"/>
          <c:h val="0.25951561550112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МММиКТ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2E-4FB8-B206-A730A64C3D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2E-4FB8-B206-A730A64C3D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ГАС!$B$62:$B$63</c:f>
              <c:numCache>
                <c:formatCode>General</c:formatCode>
                <c:ptCount val="2"/>
                <c:pt idx="0">
                  <c:v>36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E-4FB8-B206-A730A64C3D8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519902291973036"/>
          <c:y val="0.47783430186881465"/>
          <c:w val="6.78862114524382E-2"/>
          <c:h val="0.17564536530382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Инжиниринг</a:t>
            </a:r>
            <a:r>
              <a:rPr lang="ru-RU" b="1" baseline="0" dirty="0">
                <a:solidFill>
                  <a:schemeClr val="bg2"/>
                </a:solidFill>
              </a:rPr>
              <a:t> в электронике</a:t>
            </a:r>
            <a:endParaRPr lang="ru-RU" b="1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9E-3"/>
          <c:y val="0.26634076990376204"/>
          <c:w val="0.81388888888888888"/>
          <c:h val="0.57479476523767858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Компьютерные системы и сети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65663113762477"/>
          <c:y val="0.78943507160789317"/>
          <c:w val="0.13528784258205606"/>
          <c:h val="0.104837597721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2"/>
                </a:solidFill>
              </a:rPr>
              <a:t>Инжиниринг в электронике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МММиКТ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Системы управления и обработки информации в инженерии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Материалы. Приборы. Нанотехнологии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СКМНиИ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layout>
        <c:manualLayout>
          <c:xMode val="edge"/>
          <c:yMode val="edge"/>
          <c:x val="0.39395183853692323"/>
          <c:y val="3.8464436107959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79-4C30-BAFE-7D42F2CC6D61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79-4C30-BAFE-7D42F2CC6D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79-4C30-BAFE-7D42F2CC6D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ГАС!$B$65:$B$67</c:f>
              <c:numCache>
                <c:formatCode>General</c:formatCode>
                <c:ptCount val="3"/>
                <c:pt idx="0">
                  <c:v>25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79-4C30-BAFE-7D42F2CC6D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63965779941065"/>
          <c:y val="0.41779154319999129"/>
          <c:w val="5.9278819515953984E-2"/>
          <c:h val="0.24204117506912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Инжиниринг в электронике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414-4B8E-8E5C-2BB4904B5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14-4B8E-8E5C-2BB4904B5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414-4B8E-8E5C-2BB4904B5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ГАС!$B$56:$B$58</c:f>
              <c:numCache>
                <c:formatCode>General</c:formatCode>
                <c:ptCount val="3"/>
                <c:pt idx="0">
                  <c:v>41</c:v>
                </c:pt>
                <c:pt idx="1">
                  <c:v>39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14-4B8E-8E5C-2BB4904B53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59752915600041"/>
          <c:y val="0.4393294733138608"/>
          <c:w val="6.7113110223749287E-2"/>
          <c:h val="0.25050704811383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Материалы. Приборы. </a:t>
            </a: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Нанотехнологии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CB-4AEF-88F2-6C42B10A03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CB-4AEF-88F2-6C42B10A03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CB-4AEF-88F2-6C42B10A0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ГАС!$B$50:$B$52</c:f>
              <c:numCache>
                <c:formatCode>General</c:formatCode>
                <c:ptCount val="3"/>
                <c:pt idx="0">
                  <c:v>31</c:v>
                </c:pt>
                <c:pt idx="1">
                  <c:v>25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CB-4AEF-88F2-6C42B10A03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71973699659494"/>
          <c:y val="0.49557468902931828"/>
          <c:w val="5.8060349888458387E-2"/>
          <c:h val="0.234533139489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FB5-4055-8688-F03D2845106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FB5-4055-8688-F03D284510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FB5-4055-8688-F03D284510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FB5-4055-8688-F03D284510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соцстипендия!$C$3:$C$6</c:f>
              <c:numCache>
                <c:formatCode>General</c:formatCode>
                <c:ptCount val="4"/>
                <c:pt idx="0">
                  <c:v>71</c:v>
                </c:pt>
                <c:pt idx="1">
                  <c:v>7</c:v>
                </c:pt>
                <c:pt idx="2">
                  <c:v>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B5-4055-8688-F03D2845106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3BF-4C20-A8DA-13D8978232D8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3BF-4C20-A8DA-13D8978232D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3BF-4C20-A8DA-13D8978232D8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3BF-4C20-A8DA-13D8978232D8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3BF-4C20-A8DA-13D8978232D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3BF-4C20-A8DA-13D8978232D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aseline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/>
                      <a:t> </a:t>
                    </a:r>
                    <a:fld id="{24EE5D2E-7152-4A93-A30F-72AFF1F1B598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BF-4C20-A8DA-13D8978232D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3BF-4C20-A8DA-13D8978232D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3BF-4C20-A8DA-13D8978232D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3BF-4C20-A8DA-13D8978232D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ПГАС!$B$4:$B$8</c:f>
              <c:numCache>
                <c:formatCode>General</c:formatCode>
                <c:ptCount val="5"/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BF-4C20-A8DA-13D8978232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Магистры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9C3-4477-9F33-7A5F2B0F5F63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9C3-4477-9F33-7A5F2B0F5F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>
                          <a:tint val="885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9C3-4477-9F33-7A5F2B0F5F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>
                          <a:tint val="5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9C3-4477-9F33-7A5F2B0F5F6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контингент!$C$23:$C$24</c:f>
              <c:numCache>
                <c:formatCode>General</c:formatCode>
                <c:ptCount val="2"/>
                <c:pt idx="0">
                  <c:v>302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C3-4477-9F33-7A5F2B0F5F6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1E0-4E24-A6BD-D774F2B0FDF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1E0-4E24-A6BD-D774F2B0FDF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1E0-4E24-A6BD-D774F2B0FDF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1E0-4E24-A6BD-D774F2B0F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матпомощь!$C$4:$C$7</c:f>
              <c:numCache>
                <c:formatCode>General</c:formatCode>
                <c:ptCount val="4"/>
                <c:pt idx="0">
                  <c:v>2</c:v>
                </c:pt>
                <c:pt idx="1">
                  <c:v>31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E0-4E24-A6BD-D774F2B0FDF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166666666666667E-2"/>
          <c:y val="0.18287037037037041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E6A-4375-8C81-D64BEF998A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E6A-4375-8C81-D64BEF998A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E6A-4375-8C81-D64BEF998A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E6A-4375-8C81-D64BEF998A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E6A-4375-8C81-D64BEF998A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E6A-4375-8C81-D64BEF998A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E6A-4375-8C81-D64BEF998AE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6A-4375-8C81-D64BEF998AE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6A-4375-8C81-D64BEF998AE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6A-4375-8C81-D64BEF998AE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E6A-4375-8C81-D64BEF998AE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E6A-4375-8C81-D64BEF998AE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E6A-4375-8C81-D64BEF998AE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E6A-4375-8C81-D64BEF998AE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дотация!$I$6:$I$12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6A-4375-8C81-D64BEF998A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Бакалавры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2C7-4A2F-80F4-721E7F8345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2C7-4A2F-80F4-721E7F8345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2C7-4A2F-80F4-721E7F83455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2C7-4A2F-80F4-721E7F83455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контингент!$C$10:$C$11</c:f>
              <c:numCache>
                <c:formatCode>General</c:formatCode>
                <c:ptCount val="2"/>
                <c:pt idx="0">
                  <c:v>106</c:v>
                </c:pt>
                <c:pt idx="1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C7-4A2F-80F4-721E7F83455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Специалисты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346-446F-9BEF-8063789CB1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346-446F-9BEF-8063789CB1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346-446F-9BEF-8063789CB1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346-446F-9BEF-8063789CB1E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контингент!$C$14:$C$15</c:f>
              <c:numCache>
                <c:formatCode>General</c:formatCode>
                <c:ptCount val="2"/>
                <c:pt idx="0">
                  <c:v>147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46-446F-9BEF-8063789CB1E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CEA9F-D572-4435-854E-0BE3466E6F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24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2A4E-B6A5-4000-A1FF-C173BFC17A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5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ACA-5152-40CC-9AA4-BED3B95CB3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786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4E10-8C8F-47AB-A5FA-C00328DDD54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689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D0B6-085C-465C-9889-13EECCAB9E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975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83A-1A90-4628-BDE6-255DFFB46A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594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53E9-106A-4925-B24D-2A816DC8B5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94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4A11-85DA-4112-AB8C-D6DC6212D7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83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7F5E-8269-49E5-9E4C-3FEFE55660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199-D64D-463F-8A71-C9DBD5C617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960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32C0-EF41-4AA2-8453-AC705DE23D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51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CDC8-D4F4-472F-9E9F-DA4023C7A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7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775A-CB18-4339-87B3-8321AE5BF8D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104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A9D7-DBF9-4FF1-865F-81005D486A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14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ABF322-8068-4CB2-AA7D-1F3A525915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chart" Target="../charts/chart21.xml"/><Relationship Id="rId18" Type="http://schemas.openxmlformats.org/officeDocument/2006/relationships/chart" Target="../charts/chart26.xml"/><Relationship Id="rId3" Type="http://schemas.openxmlformats.org/officeDocument/2006/relationships/chart" Target="../charts/chart11.xml"/><Relationship Id="rId21" Type="http://schemas.openxmlformats.org/officeDocument/2006/relationships/chart" Target="../charts/chart29.xml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17" Type="http://schemas.openxmlformats.org/officeDocument/2006/relationships/chart" Target="../charts/chart25.xml"/><Relationship Id="rId2" Type="http://schemas.openxmlformats.org/officeDocument/2006/relationships/chart" Target="../charts/chart10.xml"/><Relationship Id="rId16" Type="http://schemas.openxmlformats.org/officeDocument/2006/relationships/chart" Target="../charts/chart24.xml"/><Relationship Id="rId20" Type="http://schemas.openxmlformats.org/officeDocument/2006/relationships/chart" Target="../charts/chart2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5" Type="http://schemas.openxmlformats.org/officeDocument/2006/relationships/chart" Target="../charts/chart23.xml"/><Relationship Id="rId10" Type="http://schemas.openxmlformats.org/officeDocument/2006/relationships/chart" Target="../charts/chart18.xml"/><Relationship Id="rId19" Type="http://schemas.openxmlformats.org/officeDocument/2006/relationships/chart" Target="../charts/chart27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Relationship Id="rId14" Type="http://schemas.openxmlformats.org/officeDocument/2006/relationships/chart" Target="../charts/chart22.xml"/><Relationship Id="rId22" Type="http://schemas.openxmlformats.org/officeDocument/2006/relationships/chart" Target="../charts/char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13" Type="http://schemas.openxmlformats.org/officeDocument/2006/relationships/chart" Target="../charts/chart42.xml"/><Relationship Id="rId18" Type="http://schemas.openxmlformats.org/officeDocument/2006/relationships/chart" Target="../charts/chart47.xml"/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12" Type="http://schemas.openxmlformats.org/officeDocument/2006/relationships/chart" Target="../charts/chart41.xml"/><Relationship Id="rId17" Type="http://schemas.openxmlformats.org/officeDocument/2006/relationships/chart" Target="../charts/chart46.xml"/><Relationship Id="rId2" Type="http://schemas.openxmlformats.org/officeDocument/2006/relationships/chart" Target="../charts/chart31.xml"/><Relationship Id="rId16" Type="http://schemas.openxmlformats.org/officeDocument/2006/relationships/chart" Target="../charts/chart4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5.xml"/><Relationship Id="rId11" Type="http://schemas.openxmlformats.org/officeDocument/2006/relationships/chart" Target="../charts/chart40.xml"/><Relationship Id="rId5" Type="http://schemas.openxmlformats.org/officeDocument/2006/relationships/chart" Target="../charts/chart34.xml"/><Relationship Id="rId15" Type="http://schemas.openxmlformats.org/officeDocument/2006/relationships/chart" Target="../charts/chart44.xml"/><Relationship Id="rId10" Type="http://schemas.openxmlformats.org/officeDocument/2006/relationships/chart" Target="../charts/chart39.xml"/><Relationship Id="rId19" Type="http://schemas.openxmlformats.org/officeDocument/2006/relationships/chart" Target="../charts/chart48.xml"/><Relationship Id="rId4" Type="http://schemas.openxmlformats.org/officeDocument/2006/relationships/chart" Target="../charts/chart33.xml"/><Relationship Id="rId9" Type="http://schemas.openxmlformats.org/officeDocument/2006/relationships/chart" Target="../charts/chart38.xml"/><Relationship Id="rId14" Type="http://schemas.openxmlformats.org/officeDocument/2006/relationships/chart" Target="../charts/char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13" Type="http://schemas.openxmlformats.org/officeDocument/2006/relationships/chart" Target="../charts/chart60.xml"/><Relationship Id="rId18" Type="http://schemas.openxmlformats.org/officeDocument/2006/relationships/chart" Target="../charts/chart65.xml"/><Relationship Id="rId3" Type="http://schemas.openxmlformats.org/officeDocument/2006/relationships/chart" Target="../charts/chart50.xml"/><Relationship Id="rId7" Type="http://schemas.openxmlformats.org/officeDocument/2006/relationships/chart" Target="../charts/chart54.xml"/><Relationship Id="rId12" Type="http://schemas.openxmlformats.org/officeDocument/2006/relationships/chart" Target="../charts/chart59.xml"/><Relationship Id="rId17" Type="http://schemas.openxmlformats.org/officeDocument/2006/relationships/chart" Target="../charts/chart64.xml"/><Relationship Id="rId2" Type="http://schemas.openxmlformats.org/officeDocument/2006/relationships/chart" Target="../charts/chart49.xml"/><Relationship Id="rId16" Type="http://schemas.openxmlformats.org/officeDocument/2006/relationships/chart" Target="../charts/chart6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3.xml"/><Relationship Id="rId11" Type="http://schemas.openxmlformats.org/officeDocument/2006/relationships/chart" Target="../charts/chart58.xml"/><Relationship Id="rId5" Type="http://schemas.openxmlformats.org/officeDocument/2006/relationships/chart" Target="../charts/chart52.xml"/><Relationship Id="rId15" Type="http://schemas.openxmlformats.org/officeDocument/2006/relationships/chart" Target="../charts/chart62.xml"/><Relationship Id="rId10" Type="http://schemas.openxmlformats.org/officeDocument/2006/relationships/chart" Target="../charts/chart57.xml"/><Relationship Id="rId4" Type="http://schemas.openxmlformats.org/officeDocument/2006/relationships/chart" Target="../charts/chart51.xml"/><Relationship Id="rId9" Type="http://schemas.openxmlformats.org/officeDocument/2006/relationships/chart" Target="../charts/chart56.xml"/><Relationship Id="rId14" Type="http://schemas.openxmlformats.org/officeDocument/2006/relationships/chart" Target="../charts/char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6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201863"/>
          </a:xfrm>
        </p:spPr>
        <p:txBody>
          <a:bodyPr/>
          <a:lstStyle/>
          <a:p>
            <a:pPr algn="ctr" eaLnBrk="1" hangingPunct="1"/>
            <a:br>
              <a:rPr lang="en-US" altLang="ru-RU" sz="2800" b="1" dirty="0"/>
            </a:br>
            <a:br>
              <a:rPr lang="en-US" altLang="ru-RU" sz="2800" b="1" dirty="0"/>
            </a:br>
            <a:br>
              <a:rPr lang="ru-RU" altLang="ru-RU" sz="2800" b="1" dirty="0"/>
            </a:br>
            <a:br>
              <a:rPr lang="ru-RU" altLang="ru-RU" sz="2800" b="1" dirty="0"/>
            </a:br>
            <a:br>
              <a:rPr lang="ru-RU" altLang="ru-RU" sz="2800" b="1" dirty="0"/>
            </a:br>
            <a:br>
              <a:rPr lang="ru-RU" altLang="ru-RU" sz="2800" b="1" dirty="0"/>
            </a:br>
            <a:br>
              <a:rPr lang="ru-RU" altLang="ru-RU" sz="2800" b="1" dirty="0"/>
            </a:br>
            <a:r>
              <a:rPr lang="ru-RU" altLang="ru-RU" sz="2800" b="1" dirty="0"/>
              <a:t>О мерах по социальной поддержке </a:t>
            </a:r>
            <a:br>
              <a:rPr lang="en-US" altLang="ru-RU" sz="2800" b="1" dirty="0"/>
            </a:br>
            <a:r>
              <a:rPr lang="ru-RU" altLang="ru-RU" sz="2800" b="1" dirty="0"/>
              <a:t>студентов МИЭМ НИУ ВШЭ </a:t>
            </a:r>
            <a:br>
              <a:rPr lang="en-US" altLang="ru-RU" sz="2800" b="1" dirty="0"/>
            </a:br>
            <a:r>
              <a:rPr lang="ru-RU" altLang="ru-RU" sz="2800" b="1" dirty="0"/>
              <a:t>в 20</a:t>
            </a:r>
            <a:r>
              <a:rPr lang="en-US" altLang="ru-RU" sz="2800" b="1" dirty="0"/>
              <a:t>20</a:t>
            </a:r>
            <a:r>
              <a:rPr lang="ru-RU" altLang="ru-RU" sz="2800" b="1" dirty="0"/>
              <a:t> /20</a:t>
            </a:r>
            <a:r>
              <a:rPr lang="en-US" altLang="ru-RU" sz="2800" b="1" dirty="0"/>
              <a:t>21</a:t>
            </a:r>
            <a:r>
              <a:rPr lang="ru-RU" altLang="ru-RU" sz="2800" b="1" dirty="0"/>
              <a:t> учебном году</a:t>
            </a:r>
            <a:br>
              <a:rPr lang="en-US" altLang="ru-RU" sz="2800" b="1" dirty="0"/>
            </a:br>
            <a:endParaRPr lang="ru-RU" altLang="ru-RU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Материалы к  заседанию Ученого Совета МИЭМ НИУ ВШЭ</a:t>
            </a:r>
          </a:p>
          <a:p>
            <a:pPr algn="ctr" eaLnBrk="1" hangingPunct="1"/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0</a:t>
            </a:r>
            <a:r>
              <a:rPr lang="en-US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.03.20</a:t>
            </a:r>
            <a:r>
              <a:rPr lang="en-US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21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/>
              <a:t>Распределение материальной поддержки малообеспеченным студентам от Правительства Москвы        по категориям (квота МИЭМ = 36, 1200руб. в месяц)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276474"/>
            <a:ext cx="2819400" cy="3400797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>
              <a:solidFill>
                <a:schemeClr val="bg2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chemeClr val="bg2"/>
                </a:solidFill>
              </a:rPr>
              <a:t>Сироты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chemeClr val="bg2"/>
                </a:solidFill>
              </a:rPr>
              <a:t>Неполная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chemeClr val="bg2"/>
                </a:solidFill>
              </a:rPr>
              <a:t>Многодетная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chemeClr val="bg2"/>
                </a:solidFill>
              </a:rPr>
              <a:t>Студенты-Чернобыльцы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chemeClr val="bg2"/>
                </a:solidFill>
              </a:rPr>
              <a:t>Студенты проживающие в общежитии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>
                <a:solidFill>
                  <a:schemeClr val="bg2"/>
                </a:solidFill>
              </a:rPr>
              <a:t>Студенты инвалиды с детства, </a:t>
            </a:r>
            <a:r>
              <a:rPr lang="en-US" altLang="ru-RU" sz="1600" b="1" dirty="0">
                <a:solidFill>
                  <a:schemeClr val="bg2"/>
                </a:solidFill>
              </a:rPr>
              <a:t>I</a:t>
            </a:r>
            <a:r>
              <a:rPr lang="ru-RU" altLang="ru-RU" sz="1600" b="1" dirty="0">
                <a:solidFill>
                  <a:schemeClr val="bg2"/>
                </a:solidFill>
              </a:rPr>
              <a:t>, </a:t>
            </a:r>
            <a:r>
              <a:rPr lang="en-US" altLang="ru-RU" sz="1600" b="1" dirty="0">
                <a:solidFill>
                  <a:schemeClr val="bg2"/>
                </a:solidFill>
              </a:rPr>
              <a:t>II </a:t>
            </a:r>
            <a:r>
              <a:rPr lang="ru-RU" altLang="ru-RU" sz="1600" b="1" dirty="0">
                <a:solidFill>
                  <a:schemeClr val="bg2"/>
                </a:solidFill>
              </a:rPr>
              <a:t>групп</a:t>
            </a:r>
          </a:p>
          <a:p>
            <a:pPr marL="0" indent="0" eaLnBrk="1" hangingPunct="1">
              <a:buNone/>
            </a:pPr>
            <a:endParaRPr lang="ru-RU" altLang="ru-RU" sz="1600" b="1" dirty="0">
              <a:solidFill>
                <a:schemeClr val="bg2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3280778"/>
              </p:ext>
            </p:extLst>
          </p:nvPr>
        </p:nvGraphicFramePr>
        <p:xfrm>
          <a:off x="755576" y="2708920"/>
          <a:ext cx="4906888" cy="29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191397"/>
              </p:ext>
            </p:extLst>
          </p:nvPr>
        </p:nvGraphicFramePr>
        <p:xfrm>
          <a:off x="880592" y="2477279"/>
          <a:ext cx="4993704" cy="31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Зимний отдых студентов МИЭМ                               (санаторий «Удельная» </a:t>
            </a:r>
            <a:r>
              <a:rPr lang="ru-RU" sz="2400" dirty="0"/>
              <a:t>(январь 20</a:t>
            </a:r>
            <a:r>
              <a:rPr lang="en-US" sz="2400" dirty="0"/>
              <a:t>21</a:t>
            </a:r>
            <a:r>
              <a:rPr lang="ru-RU" sz="2400" dirty="0"/>
              <a:t>г. – 5 студентов)</a:t>
            </a:r>
          </a:p>
        </p:txBody>
      </p:sp>
      <p:pic>
        <p:nvPicPr>
          <p:cNvPr id="4" name="Picture 2" descr="https://kmv-tur.org/sites/default/files/fasad_udelnaya_podmosko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3188132" cy="17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multitour.ru/files/imgs/hotel_5725_49331_stolovay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6800"/>
            <a:ext cx="3010214" cy="17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iri.ru/uploads/posts/moscow/14137256_86zfX2TrMi_eJ7fKm-g3fZ25v3VlebnoHNfZP_hABh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22" y="1946800"/>
            <a:ext cx="1881183" cy="25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4.mylove.ru/SAQqSm8PO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40128"/>
            <a:ext cx="3692051" cy="24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7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3255963"/>
          </a:xfrm>
        </p:spPr>
        <p:txBody>
          <a:bodyPr/>
          <a:lstStyle/>
          <a:p>
            <a:pPr algn="ctr" eaLnBrk="1" hangingPunct="1"/>
            <a:r>
              <a:rPr lang="ru-RU" altLang="ru-RU" sz="2800" dirty="0"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/>
              <a:t>Статистические данные</a:t>
            </a:r>
            <a:r>
              <a:rPr lang="ru-RU" altLang="ru-RU" dirty="0"/>
              <a:t> </a:t>
            </a:r>
            <a:r>
              <a:rPr lang="ru-RU" altLang="ru-RU" sz="2400" b="1" dirty="0">
                <a:latin typeface="Arial" panose="020B0604020202020204" pitchFamily="34" charset="0"/>
              </a:rPr>
              <a:t>(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2400" b="1" dirty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6913562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Общее количество обучающихся –1598</a:t>
            </a:r>
            <a:endParaRPr lang="en-US" altLang="ru-RU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Из них получающих стипендии: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академическую – 1187</a:t>
            </a:r>
            <a:endParaRPr lang="en-US" altLang="ru-RU" sz="2000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социальную – 95</a:t>
            </a:r>
            <a:endParaRPr lang="en-US" altLang="ru-RU" sz="2000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ПГАС – 14 (наука)</a:t>
            </a:r>
            <a:endParaRPr lang="en-US" altLang="ru-RU" sz="2000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повышенную социальную</a:t>
            </a:r>
            <a:r>
              <a:rPr lang="en-US" altLang="ru-RU" sz="2000" dirty="0">
                <a:solidFill>
                  <a:schemeClr val="bg2"/>
                </a:solidFill>
              </a:rPr>
              <a:t> </a:t>
            </a:r>
            <a:r>
              <a:rPr lang="ru-RU" altLang="ru-RU" sz="2000" dirty="0">
                <a:solidFill>
                  <a:schemeClr val="bg2"/>
                </a:solidFill>
              </a:rPr>
              <a:t>– 24</a:t>
            </a:r>
            <a:endParaRPr lang="en-US" altLang="ru-RU" sz="2000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Получили материальную помощь: </a:t>
            </a:r>
          </a:p>
          <a:p>
            <a:pPr marL="471487" lvl="1" indent="0" eaLnBrk="1" hangingPunct="1">
              <a:lnSpc>
                <a:spcPct val="90000"/>
              </a:lnSpc>
              <a:buNone/>
              <a:defRPr/>
            </a:pPr>
            <a:r>
              <a:rPr lang="en-US" altLang="ru-RU" sz="2000" dirty="0">
                <a:solidFill>
                  <a:schemeClr val="bg2"/>
                </a:solidFill>
              </a:rPr>
              <a:t>       </a:t>
            </a:r>
            <a:r>
              <a:rPr lang="ru-RU" altLang="ru-RU" sz="2000" dirty="0">
                <a:solidFill>
                  <a:schemeClr val="bg2"/>
                </a:solidFill>
              </a:rPr>
              <a:t>до 31.12.2020г. -  42</a:t>
            </a:r>
            <a:endParaRPr lang="en-US" altLang="ru-RU" sz="2000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Получающие </a:t>
            </a:r>
            <a:r>
              <a:rPr lang="ru-RU" altLang="ru-RU" sz="2000" dirty="0">
                <a:solidFill>
                  <a:srgbClr val="660000"/>
                </a:solidFill>
              </a:rPr>
              <a:t>материальную поддержку от Правительства Москвы </a:t>
            </a:r>
            <a:r>
              <a:rPr lang="ru-RU" altLang="ru-RU" sz="2000" dirty="0">
                <a:solidFill>
                  <a:schemeClr val="bg2"/>
                </a:solidFill>
              </a:rPr>
              <a:t>– 36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/>
              <a:t>Распределение контингента обучающихся на 0</a:t>
            </a:r>
            <a:r>
              <a:rPr lang="en-US" altLang="ru-RU" sz="2400" b="1" dirty="0"/>
              <a:t>2</a:t>
            </a:r>
            <a:r>
              <a:rPr lang="ru-RU" altLang="ru-RU" sz="2400" b="1" dirty="0"/>
              <a:t>.03.20</a:t>
            </a:r>
            <a:r>
              <a:rPr lang="en-US" altLang="ru-RU" sz="2400" b="1" dirty="0"/>
              <a:t>21</a:t>
            </a:r>
            <a:r>
              <a:rPr lang="ru-RU" altLang="ru-RU" sz="2400" b="1" dirty="0"/>
              <a:t>   </a:t>
            </a:r>
            <a:br>
              <a:rPr lang="ru-RU" altLang="ru-RU" sz="2400" b="1" dirty="0">
                <a:latin typeface="Arial" panose="020B0604020202020204" pitchFamily="34" charset="0"/>
              </a:rPr>
            </a:b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188" y="4518872"/>
            <a:ext cx="1850432" cy="2057820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1. Бюджетники</a:t>
            </a:r>
          </a:p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endParaRPr lang="ru-RU" altLang="ru-RU" sz="144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  <a:latin typeface="+mj-lt"/>
              </a:rPr>
              <a:t>2. По договору оказания платных образовательных услуг</a:t>
            </a:r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44910"/>
              </p:ext>
            </p:extLst>
          </p:nvPr>
        </p:nvGraphicFramePr>
        <p:xfrm>
          <a:off x="480084" y="1926424"/>
          <a:ext cx="288032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163732"/>
              </p:ext>
            </p:extLst>
          </p:nvPr>
        </p:nvGraphicFramePr>
        <p:xfrm>
          <a:off x="1547664" y="4303295"/>
          <a:ext cx="3474844" cy="212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36840"/>
              </p:ext>
            </p:extLst>
          </p:nvPr>
        </p:nvGraphicFramePr>
        <p:xfrm>
          <a:off x="368187" y="2041986"/>
          <a:ext cx="3011796" cy="201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61796"/>
              </p:ext>
            </p:extLst>
          </p:nvPr>
        </p:nvGraphicFramePr>
        <p:xfrm>
          <a:off x="3379982" y="2041986"/>
          <a:ext cx="3136233" cy="201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898138"/>
              </p:ext>
            </p:extLst>
          </p:nvPr>
        </p:nvGraphicFramePr>
        <p:xfrm>
          <a:off x="1942081" y="4268127"/>
          <a:ext cx="4189607" cy="223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685238"/>
              </p:ext>
            </p:extLst>
          </p:nvPr>
        </p:nvGraphicFramePr>
        <p:xfrm>
          <a:off x="288547" y="2041985"/>
          <a:ext cx="3629934" cy="226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545994"/>
              </p:ext>
            </p:extLst>
          </p:nvPr>
        </p:nvGraphicFramePr>
        <p:xfrm>
          <a:off x="4211960" y="2032432"/>
          <a:ext cx="3955197" cy="227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/>
              <a:t>Выплата государственной академической стипендии (ГАС) на 0</a:t>
            </a:r>
            <a:r>
              <a:rPr lang="en-US" altLang="ru-RU" sz="2400" b="1" dirty="0"/>
              <a:t>2</a:t>
            </a:r>
            <a:r>
              <a:rPr lang="ru-RU" altLang="ru-RU" sz="2400" b="1" dirty="0"/>
              <a:t>.03.20</a:t>
            </a:r>
            <a:r>
              <a:rPr lang="en-US" altLang="ru-RU" sz="2400" b="1" dirty="0"/>
              <a:t>21</a:t>
            </a:r>
            <a:r>
              <a:rPr lang="ru-RU" altLang="ru-RU" sz="2400" b="1" dirty="0"/>
              <a:t>   </a:t>
            </a:r>
            <a:br>
              <a:rPr lang="ru-RU" altLang="ru-RU" sz="2400" b="1" dirty="0">
                <a:latin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</a:rPr>
              <a:t>(</a:t>
            </a:r>
            <a:r>
              <a:rPr lang="ru-RU" altLang="ru-RU" sz="2400" b="1" dirty="0"/>
              <a:t>бакалавры)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19515" y="3836796"/>
            <a:ext cx="2336934" cy="2757897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  <a:latin typeface="+mj-lt"/>
              </a:rPr>
              <a:t>3.Получающие стипендию за счет НИУ ВШЭ</a:t>
            </a:r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030307"/>
              </p:ext>
            </p:extLst>
          </p:nvPr>
        </p:nvGraphicFramePr>
        <p:xfrm>
          <a:off x="1774934" y="4187732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410624"/>
              </p:ext>
            </p:extLst>
          </p:nvPr>
        </p:nvGraphicFramePr>
        <p:xfrm>
          <a:off x="4979984" y="1926424"/>
          <a:ext cx="1716614" cy="176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569196"/>
              </p:ext>
            </p:extLst>
          </p:nvPr>
        </p:nvGraphicFramePr>
        <p:xfrm>
          <a:off x="173358" y="3977919"/>
          <a:ext cx="2851019" cy="218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047627"/>
              </p:ext>
            </p:extLst>
          </p:nvPr>
        </p:nvGraphicFramePr>
        <p:xfrm>
          <a:off x="192914" y="1898374"/>
          <a:ext cx="2845866" cy="202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703162"/>
              </p:ext>
            </p:extLst>
          </p:nvPr>
        </p:nvGraphicFramePr>
        <p:xfrm>
          <a:off x="3696328" y="1934765"/>
          <a:ext cx="2567311" cy="199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068196"/>
              </p:ext>
            </p:extLst>
          </p:nvPr>
        </p:nvGraphicFramePr>
        <p:xfrm>
          <a:off x="3328512" y="4044087"/>
          <a:ext cx="3266339" cy="209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82745"/>
              </p:ext>
            </p:extLst>
          </p:nvPr>
        </p:nvGraphicFramePr>
        <p:xfrm>
          <a:off x="546930" y="1882290"/>
          <a:ext cx="2850273" cy="179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073337"/>
              </p:ext>
            </p:extLst>
          </p:nvPr>
        </p:nvGraphicFramePr>
        <p:xfrm>
          <a:off x="3659361" y="4209084"/>
          <a:ext cx="3227768" cy="193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627628"/>
              </p:ext>
            </p:extLst>
          </p:nvPr>
        </p:nvGraphicFramePr>
        <p:xfrm>
          <a:off x="103803" y="1876346"/>
          <a:ext cx="3122767" cy="210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03142"/>
              </p:ext>
            </p:extLst>
          </p:nvPr>
        </p:nvGraphicFramePr>
        <p:xfrm>
          <a:off x="3434003" y="1926422"/>
          <a:ext cx="3299394" cy="208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33749"/>
              </p:ext>
            </p:extLst>
          </p:nvPr>
        </p:nvGraphicFramePr>
        <p:xfrm>
          <a:off x="118893" y="4685379"/>
          <a:ext cx="3223844" cy="217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65929"/>
              </p:ext>
            </p:extLst>
          </p:nvPr>
        </p:nvGraphicFramePr>
        <p:xfrm>
          <a:off x="-931037" y="1902981"/>
          <a:ext cx="4500006" cy="219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604957"/>
              </p:ext>
            </p:extLst>
          </p:nvPr>
        </p:nvGraphicFramePr>
        <p:xfrm>
          <a:off x="4079652" y="1934025"/>
          <a:ext cx="3483804" cy="217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22840"/>
              </p:ext>
            </p:extLst>
          </p:nvPr>
        </p:nvGraphicFramePr>
        <p:xfrm>
          <a:off x="1513126" y="3030742"/>
          <a:ext cx="4390212" cy="220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85824"/>
              </p:ext>
            </p:extLst>
          </p:nvPr>
        </p:nvGraphicFramePr>
        <p:xfrm>
          <a:off x="-369000" y="4514452"/>
          <a:ext cx="4065328" cy="219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19516"/>
              </p:ext>
            </p:extLst>
          </p:nvPr>
        </p:nvGraphicFramePr>
        <p:xfrm>
          <a:off x="3491140" y="4545725"/>
          <a:ext cx="4072316" cy="219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221843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/>
              <a:t>Выплата государственной академической стипендии (ГАС) на 0</a:t>
            </a:r>
            <a:r>
              <a:rPr lang="en-US" altLang="ru-RU" sz="2400" b="1" dirty="0"/>
              <a:t>2</a:t>
            </a:r>
            <a:r>
              <a:rPr lang="ru-RU" altLang="ru-RU" sz="2400" b="1" dirty="0"/>
              <a:t>.03.20</a:t>
            </a:r>
            <a:r>
              <a:rPr lang="en-US" altLang="ru-RU" sz="2400" b="1" dirty="0"/>
              <a:t>21</a:t>
            </a:r>
            <a:r>
              <a:rPr lang="ru-RU" altLang="ru-RU" sz="2400" b="1" dirty="0"/>
              <a:t>   </a:t>
            </a:r>
            <a:br>
              <a:rPr lang="ru-RU" altLang="ru-RU" sz="2400" b="1" dirty="0">
                <a:latin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</a:rPr>
              <a:t>(</a:t>
            </a:r>
            <a:r>
              <a:rPr lang="ru-RU" altLang="ru-RU" sz="2400" b="1" dirty="0"/>
              <a:t>магистры)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72089" y="3356991"/>
            <a:ext cx="2098241" cy="2861149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3.Получающие стипендию за счет НИУ ВШЭ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682"/>
              </p:ext>
            </p:extLst>
          </p:nvPr>
        </p:nvGraphicFramePr>
        <p:xfrm>
          <a:off x="1774934" y="4162115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48268"/>
              </p:ext>
            </p:extLst>
          </p:nvPr>
        </p:nvGraphicFramePr>
        <p:xfrm>
          <a:off x="277423" y="1818208"/>
          <a:ext cx="1884415" cy="19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314"/>
              </p:ext>
            </p:extLst>
          </p:nvPr>
        </p:nvGraphicFramePr>
        <p:xfrm>
          <a:off x="4572000" y="1890844"/>
          <a:ext cx="2736304" cy="18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071398"/>
              </p:ext>
            </p:extLst>
          </p:nvPr>
        </p:nvGraphicFramePr>
        <p:xfrm>
          <a:off x="-49019" y="4050505"/>
          <a:ext cx="2445284" cy="188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17780"/>
              </p:ext>
            </p:extLst>
          </p:nvPr>
        </p:nvGraphicFramePr>
        <p:xfrm>
          <a:off x="154982" y="1768640"/>
          <a:ext cx="2685416" cy="19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89001"/>
              </p:ext>
            </p:extLst>
          </p:nvPr>
        </p:nvGraphicFramePr>
        <p:xfrm>
          <a:off x="2315926" y="1903396"/>
          <a:ext cx="2717709" cy="182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54402"/>
              </p:ext>
            </p:extLst>
          </p:nvPr>
        </p:nvGraphicFramePr>
        <p:xfrm>
          <a:off x="4716016" y="1874577"/>
          <a:ext cx="2489676" cy="185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037186"/>
              </p:ext>
            </p:extLst>
          </p:nvPr>
        </p:nvGraphicFramePr>
        <p:xfrm>
          <a:off x="1918751" y="3867737"/>
          <a:ext cx="3053398" cy="213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749800"/>
              </p:ext>
            </p:extLst>
          </p:nvPr>
        </p:nvGraphicFramePr>
        <p:xfrm>
          <a:off x="1908802" y="4223242"/>
          <a:ext cx="3281573" cy="191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189647"/>
              </p:ext>
            </p:extLst>
          </p:nvPr>
        </p:nvGraphicFramePr>
        <p:xfrm>
          <a:off x="-388007" y="1961294"/>
          <a:ext cx="3950019" cy="241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029795"/>
              </p:ext>
            </p:extLst>
          </p:nvPr>
        </p:nvGraphicFramePr>
        <p:xfrm>
          <a:off x="2828758" y="1956545"/>
          <a:ext cx="4449309" cy="272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509172"/>
              </p:ext>
            </p:extLst>
          </p:nvPr>
        </p:nvGraphicFramePr>
        <p:xfrm>
          <a:off x="-235216" y="4268128"/>
          <a:ext cx="3818970" cy="23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12264"/>
              </p:ext>
            </p:extLst>
          </p:nvPr>
        </p:nvGraphicFramePr>
        <p:xfrm>
          <a:off x="3407786" y="4262405"/>
          <a:ext cx="3642124" cy="229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272034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/>
              <a:t>Выплата государственной академической стипендии (ГАС) на 0</a:t>
            </a:r>
            <a:r>
              <a:rPr lang="en-US" altLang="ru-RU" sz="2400" b="1" dirty="0"/>
              <a:t>2</a:t>
            </a:r>
            <a:r>
              <a:rPr lang="ru-RU" altLang="ru-RU" sz="2400" b="1" dirty="0"/>
              <a:t>.03.20</a:t>
            </a:r>
            <a:r>
              <a:rPr lang="en-US" altLang="ru-RU" sz="2400" b="1" dirty="0"/>
              <a:t>21</a:t>
            </a:r>
            <a:r>
              <a:rPr lang="ru-RU" altLang="ru-RU" sz="2400" b="1" dirty="0"/>
              <a:t>   </a:t>
            </a:r>
            <a:br>
              <a:rPr lang="ru-RU" altLang="ru-RU" sz="2400" b="1" dirty="0">
                <a:latin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</a:rPr>
              <a:t>(</a:t>
            </a:r>
            <a:r>
              <a:rPr lang="ru-RU" altLang="ru-RU" sz="2400" b="1" dirty="0"/>
              <a:t>магистры)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72089" y="3356991"/>
            <a:ext cx="2098241" cy="2861149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3.Получающие стипендию за счет НИУ ВШЭ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682"/>
              </p:ext>
            </p:extLst>
          </p:nvPr>
        </p:nvGraphicFramePr>
        <p:xfrm>
          <a:off x="1774934" y="4162115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48268"/>
              </p:ext>
            </p:extLst>
          </p:nvPr>
        </p:nvGraphicFramePr>
        <p:xfrm>
          <a:off x="277423" y="1818208"/>
          <a:ext cx="1884415" cy="19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314"/>
              </p:ext>
            </p:extLst>
          </p:nvPr>
        </p:nvGraphicFramePr>
        <p:xfrm>
          <a:off x="4572000" y="1890844"/>
          <a:ext cx="2736304" cy="18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071398"/>
              </p:ext>
            </p:extLst>
          </p:nvPr>
        </p:nvGraphicFramePr>
        <p:xfrm>
          <a:off x="-49019" y="4050505"/>
          <a:ext cx="2445284" cy="188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63278"/>
              </p:ext>
            </p:extLst>
          </p:nvPr>
        </p:nvGraphicFramePr>
        <p:xfrm>
          <a:off x="154982" y="1768640"/>
          <a:ext cx="2685416" cy="19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89001"/>
              </p:ext>
            </p:extLst>
          </p:nvPr>
        </p:nvGraphicFramePr>
        <p:xfrm>
          <a:off x="2315926" y="1903396"/>
          <a:ext cx="2717709" cy="182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54402"/>
              </p:ext>
            </p:extLst>
          </p:nvPr>
        </p:nvGraphicFramePr>
        <p:xfrm>
          <a:off x="4716016" y="1874577"/>
          <a:ext cx="2489676" cy="185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037186"/>
              </p:ext>
            </p:extLst>
          </p:nvPr>
        </p:nvGraphicFramePr>
        <p:xfrm>
          <a:off x="1918751" y="3867737"/>
          <a:ext cx="3053398" cy="213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043617"/>
              </p:ext>
            </p:extLst>
          </p:nvPr>
        </p:nvGraphicFramePr>
        <p:xfrm>
          <a:off x="4062822" y="4017685"/>
          <a:ext cx="3281573" cy="191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30510"/>
              </p:ext>
            </p:extLst>
          </p:nvPr>
        </p:nvGraphicFramePr>
        <p:xfrm>
          <a:off x="3121862" y="1952010"/>
          <a:ext cx="4170967" cy="249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043954"/>
              </p:ext>
            </p:extLst>
          </p:nvPr>
        </p:nvGraphicFramePr>
        <p:xfrm>
          <a:off x="0" y="1962248"/>
          <a:ext cx="3684079" cy="241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259364"/>
              </p:ext>
            </p:extLst>
          </p:nvPr>
        </p:nvGraphicFramePr>
        <p:xfrm>
          <a:off x="1450935" y="4342414"/>
          <a:ext cx="4258500" cy="25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84293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/>
              <a:t>Распределение социальной стипендии                       по категориям </a:t>
            </a:r>
            <a:r>
              <a:rPr lang="ru-RU" altLang="ru-RU" sz="2000" b="1" dirty="0"/>
              <a:t>(на 0</a:t>
            </a:r>
            <a:r>
              <a:rPr lang="en-US" altLang="ru-RU" sz="2000" b="1" dirty="0"/>
              <a:t>2</a:t>
            </a:r>
            <a:r>
              <a:rPr lang="ru-RU" altLang="ru-RU" sz="2000" b="1" dirty="0"/>
              <a:t>.03.20</a:t>
            </a:r>
            <a:r>
              <a:rPr lang="en-US" altLang="ru-RU" sz="2000" b="1" dirty="0"/>
              <a:t>21</a:t>
            </a:r>
            <a:r>
              <a:rPr lang="ru-RU" altLang="ru-RU" sz="2000" b="1" dirty="0"/>
              <a:t>г.)</a:t>
            </a:r>
            <a:endParaRPr lang="ru-RU" altLang="ru-RU" sz="2800" b="1" dirty="0"/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922588"/>
          <a:ext cx="40386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Диаграмма" r:id="rId3" imgW="8229600" imgH="4305300" progId="MSGraph.Chart.8">
                  <p:embed followColorScheme="full"/>
                </p:oleObj>
              </mc:Choice>
              <mc:Fallback>
                <p:oleObj name="Диаграмма" r:id="rId3" imgW="8229600" imgH="4305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22588"/>
                        <a:ext cx="403860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34472" y="2564904"/>
            <a:ext cx="2952328" cy="2376984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1. Малоимущие (доход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    ниже прожиточного)</a:t>
            </a:r>
          </a:p>
          <a:p>
            <a:pPr marL="533400" indent="-533400" eaLnBrk="1" hangingPunct="1"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2. Студенты-Чернобыльцы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3. Студенты-сироты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4. Студенты - инвалиды</a:t>
            </a:r>
            <a:endParaRPr lang="ru-RU" altLang="ru-RU" sz="1600" dirty="0">
              <a:latin typeface="Arial Unicode MS" panose="020B0604020202020204" pitchFamily="34" charset="-128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353419"/>
              </p:ext>
            </p:extLst>
          </p:nvPr>
        </p:nvGraphicFramePr>
        <p:xfrm>
          <a:off x="487104" y="2315824"/>
          <a:ext cx="5112568" cy="332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Назначение повышенной государственной академической стипендии (ПГАС) студентам МИЭМ НИУ ВШЭ</a:t>
            </a:r>
            <a:br>
              <a:rPr lang="ru-RU" sz="2400" b="1" dirty="0"/>
            </a:br>
            <a:r>
              <a:rPr lang="ru-RU" sz="2400" b="1" dirty="0"/>
              <a:t> (на 02.03.20</a:t>
            </a:r>
            <a:r>
              <a:rPr lang="en-US" sz="2400" b="1" dirty="0"/>
              <a:t>21</a:t>
            </a:r>
            <a:r>
              <a:rPr lang="ru-RU" sz="2400" b="1" dirty="0"/>
              <a:t>г.)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990000"/>
                </a:solidFill>
              </a:rPr>
              <a:t>ПГАС МИЭМ по видам деятельности: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990000"/>
                </a:solidFill>
              </a:rPr>
              <a:t>1.Научная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49367"/>
              </p:ext>
            </p:extLst>
          </p:nvPr>
        </p:nvGraphicFramePr>
        <p:xfrm>
          <a:off x="4355976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37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/>
              <a:t>Распределение материальной помощи                      по категориям </a:t>
            </a:r>
            <a:r>
              <a:rPr lang="ru-RU" altLang="ru-RU" sz="2000" b="1" dirty="0"/>
              <a:t>(выплачено до 31.12.20</a:t>
            </a:r>
            <a:r>
              <a:rPr lang="en-US" altLang="ru-RU" sz="2000" b="1" dirty="0"/>
              <a:t>20</a:t>
            </a:r>
            <a:r>
              <a:rPr lang="ru-RU" altLang="ru-RU" sz="2000" b="1" dirty="0"/>
              <a:t>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98960" y="2707828"/>
            <a:ext cx="3538537" cy="2806081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1400" b="1" dirty="0">
                <a:solidFill>
                  <a:schemeClr val="bg2"/>
                </a:solidFill>
              </a:rPr>
              <a:t>1.Студенты-сироты</a:t>
            </a:r>
          </a:p>
          <a:p>
            <a:pPr eaLnBrk="1" hangingPunct="1">
              <a:buNone/>
            </a:pPr>
            <a:endParaRPr lang="ru-RU" altLang="ru-RU" sz="1400" b="1" dirty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>
                <a:solidFill>
                  <a:schemeClr val="bg2"/>
                </a:solidFill>
              </a:rPr>
              <a:t>2.Малообеспеченные студенты</a:t>
            </a:r>
          </a:p>
          <a:p>
            <a:pPr eaLnBrk="1" hangingPunct="1">
              <a:buNone/>
            </a:pPr>
            <a:endParaRPr lang="ru-RU" altLang="ru-RU" sz="1400" b="1" dirty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chemeClr val="bg2"/>
                </a:solidFill>
              </a:rPr>
              <a:t>3.По смерти близкого родственника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chemeClr val="bg2"/>
                </a:solidFill>
              </a:rPr>
              <a:t>4. Студенты-инвалиды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733987"/>
              </p:ext>
            </p:extLst>
          </p:nvPr>
        </p:nvGraphicFramePr>
        <p:xfrm>
          <a:off x="457200" y="1828800"/>
          <a:ext cx="4038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320814"/>
              </p:ext>
            </p:extLst>
          </p:nvPr>
        </p:nvGraphicFramePr>
        <p:xfrm>
          <a:off x="190500" y="2348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56028"/>
              </p:ext>
            </p:extLst>
          </p:nvPr>
        </p:nvGraphicFramePr>
        <p:xfrm>
          <a:off x="250032" y="26082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894095"/>
              </p:ext>
            </p:extLst>
          </p:nvPr>
        </p:nvGraphicFramePr>
        <p:xfrm>
          <a:off x="457200" y="2609578"/>
          <a:ext cx="4952822" cy="300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3079</TotalTime>
  <Words>544</Words>
  <Application>Microsoft Office PowerPoint</Application>
  <PresentationFormat>Экран (4:3)</PresentationFormat>
  <Paragraphs>162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Unicode MS</vt:lpstr>
      <vt:lpstr>Times New Roman</vt:lpstr>
      <vt:lpstr>Wingdings</vt:lpstr>
      <vt:lpstr>Квадрант</vt:lpstr>
      <vt:lpstr>Диаграмма</vt:lpstr>
      <vt:lpstr>       О мерах по социальной поддержке  студентов МИЭМ НИУ ВШЭ  в 2020 /2021 учебном году </vt:lpstr>
      <vt:lpstr>Статистические данные (бюджет) </vt:lpstr>
      <vt:lpstr>Распределение контингента обучающихся на 02.03.2021    </vt:lpstr>
      <vt:lpstr>Выплата государственной академической стипендии (ГАС) на 02.03.2021    (бакалавры)</vt:lpstr>
      <vt:lpstr>Выплата государственной академической стипендии (ГАС) на 02.03.2021    (магистры)</vt:lpstr>
      <vt:lpstr>Выплата государственной академической стипендии (ГАС) на 02.03.2021    (магистры)</vt:lpstr>
      <vt:lpstr>Распределение социальной стипендии                       по категориям (на 02.03.2021г.)</vt:lpstr>
      <vt:lpstr>Назначение повышенной государственной академической стипендии (ПГАС) студентам МИЭМ НИУ ВШЭ  (на 02.03.2021г.)</vt:lpstr>
      <vt:lpstr>Распределение материальной помощи                      по категориям (выплачено до 31.12.2020)</vt:lpstr>
      <vt:lpstr>Распределение материальной поддержки малообеспеченным студентам от Правительства Москвы        по категориям (квота МИЭМ = 36, 1200руб. в месяц)</vt:lpstr>
      <vt:lpstr>Зимний отдых студентов МИЭМ                               (санаторий «Удельная» (январь 2021г. – 5 студентов)</vt:lpstr>
      <vt:lpstr>Спасибо за внимание!</vt:lpstr>
    </vt:vector>
  </TitlesOfParts>
  <Company>MIEM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 социальной поддержке  студентов МИЭМ НИУ ВШЭ  в 2013 /2014</dc:title>
  <dc:creator>Agafonov</dc:creator>
  <cp:lastModifiedBy>Виктория</cp:lastModifiedBy>
  <cp:revision>97</cp:revision>
  <dcterms:created xsi:type="dcterms:W3CDTF">2013-11-29T10:48:36Z</dcterms:created>
  <dcterms:modified xsi:type="dcterms:W3CDTF">2021-07-16T08:41:44Z</dcterms:modified>
</cp:coreProperties>
</file>