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7" r:id="rId4"/>
    <p:sldId id="268" r:id="rId5"/>
    <p:sldId id="266" r:id="rId6"/>
    <p:sldId id="264" r:id="rId7"/>
    <p:sldId id="262" r:id="rId8"/>
    <p:sldId id="258" r:id="rId9"/>
    <p:sldId id="261" r:id="rId10"/>
    <p:sldId id="259" r:id="rId11"/>
    <p:sldId id="263" r:id="rId12"/>
  </p:sldIdLst>
  <p:sldSz cx="13004800" cy="9753600"/>
  <p:notesSz cx="6797675" cy="9926638"/>
  <p:defaultTextStyle>
    <a:defPPr>
      <a:defRPr lang="ru-RU"/>
    </a:defPPr>
    <a:lvl1pPr algn="l" defTabSz="584200" rtl="0" fontAlgn="base">
      <a:spcBef>
        <a:spcPct val="0"/>
      </a:spcBef>
      <a:spcAft>
        <a:spcPct val="0"/>
      </a:spcAft>
      <a:defRPr sz="3600" kern="1200">
        <a:solidFill>
          <a:srgbClr val="000000"/>
        </a:solidFill>
        <a:latin typeface="Arial" charset="0"/>
        <a:ea typeface="Helvetica Light"/>
        <a:cs typeface="Arial" charset="0"/>
        <a:sym typeface="Helvetica Light"/>
      </a:defRPr>
    </a:lvl1pPr>
    <a:lvl2pPr marL="457200" indent="-228600" algn="l" defTabSz="584200" rtl="0" fontAlgn="base">
      <a:spcBef>
        <a:spcPct val="0"/>
      </a:spcBef>
      <a:spcAft>
        <a:spcPct val="0"/>
      </a:spcAft>
      <a:defRPr sz="3600" kern="1200">
        <a:solidFill>
          <a:srgbClr val="000000"/>
        </a:solidFill>
        <a:latin typeface="Arial" charset="0"/>
        <a:ea typeface="Helvetica Light"/>
        <a:cs typeface="Arial" charset="0"/>
        <a:sym typeface="Helvetica Light"/>
      </a:defRPr>
    </a:lvl2pPr>
    <a:lvl3pPr marL="914400" indent="-457200" algn="l" defTabSz="584200" rtl="0" fontAlgn="base">
      <a:spcBef>
        <a:spcPct val="0"/>
      </a:spcBef>
      <a:spcAft>
        <a:spcPct val="0"/>
      </a:spcAft>
      <a:defRPr sz="3600" kern="1200">
        <a:solidFill>
          <a:srgbClr val="000000"/>
        </a:solidFill>
        <a:latin typeface="Arial" charset="0"/>
        <a:ea typeface="Helvetica Light"/>
        <a:cs typeface="Arial" charset="0"/>
        <a:sym typeface="Helvetica Light"/>
      </a:defRPr>
    </a:lvl3pPr>
    <a:lvl4pPr marL="1371600" indent="-685800" algn="l" defTabSz="584200" rtl="0" fontAlgn="base">
      <a:spcBef>
        <a:spcPct val="0"/>
      </a:spcBef>
      <a:spcAft>
        <a:spcPct val="0"/>
      </a:spcAft>
      <a:defRPr sz="3600" kern="1200">
        <a:solidFill>
          <a:srgbClr val="000000"/>
        </a:solidFill>
        <a:latin typeface="Arial" charset="0"/>
        <a:ea typeface="Helvetica Light"/>
        <a:cs typeface="Arial" charset="0"/>
        <a:sym typeface="Helvetica Light"/>
      </a:defRPr>
    </a:lvl4pPr>
    <a:lvl5pPr marL="1828800" indent="-914400" algn="l" defTabSz="584200" rtl="0" fontAlgn="base">
      <a:spcBef>
        <a:spcPct val="0"/>
      </a:spcBef>
      <a:spcAft>
        <a:spcPct val="0"/>
      </a:spcAft>
      <a:defRPr sz="3600" kern="1200">
        <a:solidFill>
          <a:srgbClr val="000000"/>
        </a:solidFill>
        <a:latin typeface="Arial" charset="0"/>
        <a:ea typeface="Helvetica Light"/>
        <a:cs typeface="Arial" charset="0"/>
        <a:sym typeface="Helvetica Light"/>
      </a:defRPr>
    </a:lvl5pPr>
    <a:lvl6pPr marL="2286000" algn="l" defTabSz="914400" rtl="0" eaLnBrk="1" latinLnBrk="0" hangingPunct="1">
      <a:defRPr sz="3600" kern="1200">
        <a:solidFill>
          <a:srgbClr val="000000"/>
        </a:solidFill>
        <a:latin typeface="Arial" charset="0"/>
        <a:ea typeface="Helvetica Light"/>
        <a:cs typeface="Arial" charset="0"/>
        <a:sym typeface="Helvetica Light"/>
      </a:defRPr>
    </a:lvl6pPr>
    <a:lvl7pPr marL="2743200" algn="l" defTabSz="914400" rtl="0" eaLnBrk="1" latinLnBrk="0" hangingPunct="1">
      <a:defRPr sz="3600" kern="1200">
        <a:solidFill>
          <a:srgbClr val="000000"/>
        </a:solidFill>
        <a:latin typeface="Arial" charset="0"/>
        <a:ea typeface="Helvetica Light"/>
        <a:cs typeface="Arial" charset="0"/>
        <a:sym typeface="Helvetica Light"/>
      </a:defRPr>
    </a:lvl7pPr>
    <a:lvl8pPr marL="3200400" algn="l" defTabSz="914400" rtl="0" eaLnBrk="1" latinLnBrk="0" hangingPunct="1">
      <a:defRPr sz="3600" kern="1200">
        <a:solidFill>
          <a:srgbClr val="000000"/>
        </a:solidFill>
        <a:latin typeface="Arial" charset="0"/>
        <a:ea typeface="Helvetica Light"/>
        <a:cs typeface="Arial" charset="0"/>
        <a:sym typeface="Helvetica Light"/>
      </a:defRPr>
    </a:lvl8pPr>
    <a:lvl9pPr marL="3657600" algn="l" defTabSz="914400" rtl="0" eaLnBrk="1" latinLnBrk="0" hangingPunct="1">
      <a:defRPr sz="3600" kern="1200">
        <a:solidFill>
          <a:srgbClr val="000000"/>
        </a:solidFill>
        <a:latin typeface="Arial" charset="0"/>
        <a:ea typeface="Helvetica Light"/>
        <a:cs typeface="Arial" charset="0"/>
        <a:sym typeface="Helvetica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67" autoAdjust="0"/>
  </p:normalViewPr>
  <p:slideViewPr>
    <p:cSldViewPr snapToGrid="0" snapToObjects="1">
      <p:cViewPr varScale="1">
        <p:scale>
          <a:sx n="47" d="100"/>
          <a:sy n="47" d="100"/>
        </p:scale>
        <p:origin x="444" y="60"/>
      </p:cViewPr>
      <p:guideLst>
        <p:guide orient="horz" pos="3072"/>
        <p:guide pos="4096"/>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Shape 113"/>
          <p:cNvSpPr>
            <a:spLocks noGrp="1" noRot="1" noChangeAspect="1"/>
          </p:cNvSpPr>
          <p:nvPr>
            <p:ph type="sldImg"/>
          </p:nvPr>
        </p:nvSpPr>
        <p:spPr bwMode="auto">
          <a:xfrm>
            <a:off x="917575" y="744538"/>
            <a:ext cx="4964113" cy="3722687"/>
          </a:xfrm>
          <a:prstGeom prst="rect">
            <a:avLst/>
          </a:prstGeom>
          <a:noFill/>
          <a:ln w="9525">
            <a:noFill/>
            <a:miter lim="800000"/>
            <a:headEnd/>
            <a:tailEnd/>
          </a:ln>
        </p:spPr>
      </p:sp>
      <p:sp>
        <p:nvSpPr>
          <p:cNvPr id="14339" name="Shape 114"/>
          <p:cNvSpPr>
            <a:spLocks noGrp="1"/>
          </p:cNvSpPr>
          <p:nvPr>
            <p:ph type="body" sz="quarter" idx="1"/>
          </p:nvPr>
        </p:nvSpPr>
        <p:spPr bwMode="auto">
          <a:xfrm>
            <a:off x="906463" y="4714875"/>
            <a:ext cx="4984750" cy="446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ru-RU">
              <a:sym typeface="Helvetica Neue"/>
            </a:endParaRPr>
          </a:p>
        </p:txBody>
      </p:sp>
    </p:spTree>
  </p:cSld>
  <p:clrMap bg1="lt1" tx1="dk1" bg2="lt2" tx2="dk2" accent1="accent1" accent2="accent2" accent3="accent3" accent4="accent4" accent5="accent5" accent6="accent6" hlink="hlink" folHlink="folHlink"/>
  <p:notesStyle>
    <a:lvl1pPr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1pPr>
    <a:lvl2pPr marL="742950" indent="-28575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2pPr>
    <a:lvl3pPr marL="11430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3pPr>
    <a:lvl4pPr marL="16002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4pPr>
    <a:lvl5pPr marL="20574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2" name="Прямоугольник"/>
          <p:cNvSpPr/>
          <p:nvPr/>
        </p:nvSpPr>
        <p:spPr>
          <a:xfrm>
            <a:off x="4062413" y="-134938"/>
            <a:ext cx="9120187" cy="10023476"/>
          </a:xfrm>
          <a:prstGeom prst="rect">
            <a:avLst/>
          </a:prstGeom>
          <a:solidFill>
            <a:srgbClr val="FFFFFF"/>
          </a:solidFill>
          <a:ln w="12700">
            <a:miter lim="400000"/>
          </a:ln>
        </p:spPr>
        <p:txBody>
          <a:bodyPr lIns="50800" tIns="50800" rIns="50800" bIns="50800" anchor="ctr"/>
          <a:lstStyle/>
          <a:p>
            <a:pPr algn="ctr" fontAlgn="auto" hangingPunct="0">
              <a:spcBef>
                <a:spcPts val="0"/>
              </a:spcBef>
              <a:spcAft>
                <a:spcPts val="0"/>
              </a:spcAft>
              <a:defRPr sz="2400">
                <a:solidFill>
                  <a:srgbClr val="FFFFFF"/>
                </a:solidFill>
              </a:defRPr>
            </a:pPr>
            <a:endParaRPr sz="2400" kern="0">
              <a:solidFill>
                <a:srgbClr val="FFFFFF"/>
              </a:solidFill>
              <a:latin typeface="+mj-lt"/>
              <a:ea typeface="+mj-ea"/>
              <a:cs typeface="+mj-cs"/>
            </a:endParaRPr>
          </a:p>
        </p:txBody>
      </p:sp>
      <p:sp>
        <p:nvSpPr>
          <p:cNvPr id="3" name="Номер слайда"/>
          <p:cNvSpPr txBox="1">
            <a:spLocks noGrp="1"/>
          </p:cNvSpPr>
          <p:nvPr>
            <p:ph type="sldNum" sz="quarter" idx="10"/>
          </p:nvPr>
        </p:nvSpPr>
        <p:spPr/>
        <p:txBody>
          <a:bodyPr/>
          <a:lstStyle>
            <a:lvl1pPr>
              <a:defRPr/>
            </a:lvl1pPr>
          </a:lstStyle>
          <a:p>
            <a:pPr>
              <a:defRPr/>
            </a:pPr>
            <a:fld id="{1CA15FB5-C77D-4056-99B8-F0F41600171A}" type="slidenum">
              <a:rPr/>
              <a:pPr>
                <a:def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90" name="–Иван Арсентьев"/>
          <p:cNvSpPr txBox="1">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–Иван Арсентьев</a:t>
            </a:r>
          </a:p>
        </p:txBody>
      </p:sp>
      <p:sp>
        <p:nvSpPr>
          <p:cNvPr id="91" name="«Место ввода цитаты»."/>
          <p:cNvSpPr txBox="1">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«Место ввода цитаты».</a:t>
            </a:r>
          </a:p>
        </p:txBody>
      </p:sp>
      <p:sp>
        <p:nvSpPr>
          <p:cNvPr id="4" name="Номер слайда"/>
          <p:cNvSpPr txBox="1">
            <a:spLocks noGrp="1"/>
          </p:cNvSpPr>
          <p:nvPr>
            <p:ph type="sldNum" sz="quarter" idx="15"/>
          </p:nvPr>
        </p:nvSpPr>
        <p:spPr/>
        <p:txBody>
          <a:bodyPr/>
          <a:lstStyle>
            <a:lvl1pPr>
              <a:defRPr/>
            </a:lvl1pPr>
          </a:lstStyle>
          <a:p>
            <a:pPr>
              <a:defRPr/>
            </a:pPr>
            <a:fld id="{B4F4907E-792A-4287-8527-DEF469623EF4}" type="slidenum">
              <a:rPr/>
              <a:pPr>
                <a:def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99" name="Изображение"/>
          <p:cNvSpPr>
            <a:spLocks noGrp="1"/>
          </p:cNvSpPr>
          <p:nvPr>
            <p:ph type="pic" idx="13"/>
          </p:nvPr>
        </p:nvSpPr>
        <p:spPr>
          <a:xfrm>
            <a:off x="0" y="0"/>
            <a:ext cx="13004800" cy="9753600"/>
          </a:xfrm>
          <a:prstGeom prst="rect">
            <a:avLst/>
          </a:prstGeom>
        </p:spPr>
        <p:txBody>
          <a:bodyPr lIns="91439" tIns="45719" rIns="91439" bIns="45719" anchor="t">
            <a:noAutofit/>
          </a:bodyPr>
          <a:lstStyle/>
          <a:p>
            <a:pPr lvl="0"/>
            <a:endParaRPr noProof="0">
              <a:sym typeface="Helvetica Light"/>
            </a:endParaRPr>
          </a:p>
        </p:txBody>
      </p:sp>
      <p:sp>
        <p:nvSpPr>
          <p:cNvPr id="3" name="Номер слайда"/>
          <p:cNvSpPr txBox="1">
            <a:spLocks noGrp="1"/>
          </p:cNvSpPr>
          <p:nvPr>
            <p:ph type="sldNum" sz="quarter" idx="14"/>
          </p:nvPr>
        </p:nvSpPr>
        <p:spPr/>
        <p:txBody>
          <a:bodyPr/>
          <a:lstStyle>
            <a:lvl1pPr>
              <a:defRPr/>
            </a:lvl1pPr>
          </a:lstStyle>
          <a:p>
            <a:pPr>
              <a:defRPr/>
            </a:pPr>
            <a:fld id="{52AD0563-5851-4D7B-AAC1-7A35C44649F7}" type="slidenum">
              <a:rPr/>
              <a:pPr>
                <a:def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2" name="Номер слайда"/>
          <p:cNvSpPr txBox="1">
            <a:spLocks noGrp="1"/>
          </p:cNvSpPr>
          <p:nvPr>
            <p:ph type="sldNum" sz="quarter" idx="10"/>
          </p:nvPr>
        </p:nvSpPr>
        <p:spPr/>
        <p:txBody>
          <a:bodyPr/>
          <a:lstStyle>
            <a:lvl1pPr>
              <a:defRPr/>
            </a:lvl1pPr>
          </a:lstStyle>
          <a:p>
            <a:pPr>
              <a:defRPr/>
            </a:pPr>
            <a:fld id="{05741E78-2D25-4DE5-8159-9CEC6B11ACE5}" type="slidenum">
              <a:rPr/>
              <a:pPr>
                <a:def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19" name="Изображение"/>
          <p:cNvSpPr>
            <a:spLocks noGrp="1"/>
          </p:cNvSpPr>
          <p:nvPr>
            <p:ph type="pic" idx="13"/>
          </p:nvPr>
        </p:nvSpPr>
        <p:spPr>
          <a:xfrm>
            <a:off x="1606550" y="635000"/>
            <a:ext cx="9779000" cy="5918200"/>
          </a:xfrm>
          <a:prstGeom prst="rect">
            <a:avLst/>
          </a:prstGeom>
        </p:spPr>
        <p:txBody>
          <a:bodyPr lIns="91439" tIns="45719" rIns="91439" bIns="45719" anchor="t">
            <a:noAutofit/>
          </a:bodyPr>
          <a:lstStyle/>
          <a:p>
            <a:pPr lvl="0"/>
            <a:endParaRPr noProof="0">
              <a:sym typeface="Helvetica Light"/>
            </a:endParaRPr>
          </a:p>
        </p:txBody>
      </p:sp>
      <p:sp>
        <p:nvSpPr>
          <p:cNvPr id="20" name="Текст заголовка"/>
          <p:cNvSpPr txBox="1">
            <a:spLocks noGrp="1"/>
          </p:cNvSpPr>
          <p:nvPr>
            <p:ph type="title"/>
          </p:nvPr>
        </p:nvSpPr>
        <p:spPr>
          <a:xfrm>
            <a:off x="1270000" y="6718300"/>
            <a:ext cx="10464800" cy="1422400"/>
          </a:xfrm>
          <a:prstGeom prst="rect">
            <a:avLst/>
          </a:prstGeom>
        </p:spPr>
        <p:txBody>
          <a:bodyPr anchor="b"/>
          <a:lstStyle/>
          <a:p>
            <a:r>
              <a:t>Текст заголовка</a:t>
            </a:r>
          </a:p>
        </p:txBody>
      </p:sp>
      <p:sp>
        <p:nvSpPr>
          <p:cNvPr id="21" name="Уровень текста 1…"/>
          <p:cNvSpPr txBox="1">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 name="Номер слайда"/>
          <p:cNvSpPr txBox="1">
            <a:spLocks noGrp="1"/>
          </p:cNvSpPr>
          <p:nvPr>
            <p:ph type="sldNum" sz="quarter" idx="14"/>
          </p:nvPr>
        </p:nvSpPr>
        <p:spPr>
          <a:xfrm>
            <a:off x="6311900" y="9245600"/>
            <a:ext cx="368300" cy="381000"/>
          </a:xfrm>
        </p:spPr>
        <p:txBody>
          <a:bodyPr/>
          <a:lstStyle>
            <a:lvl1pPr>
              <a:defRPr/>
            </a:lvl1pPr>
          </a:lstStyle>
          <a:p>
            <a:pPr>
              <a:defRPr/>
            </a:pPr>
            <a:fld id="{92721DBF-CB1A-4BEF-8AAD-30D00B542EFE}" type="slidenum">
              <a:rPr/>
              <a:pPr>
                <a:def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2" name="Номер слайда"/>
          <p:cNvSpPr txBox="1">
            <a:spLocks noGrp="1"/>
          </p:cNvSpPr>
          <p:nvPr>
            <p:ph type="sldNum" sz="quarter" idx="10"/>
          </p:nvPr>
        </p:nvSpPr>
        <p:spPr/>
        <p:txBody>
          <a:bodyPr/>
          <a:lstStyle>
            <a:lvl1pPr>
              <a:defRPr/>
            </a:lvl1pPr>
          </a:lstStyle>
          <a:p>
            <a:pPr>
              <a:defRPr/>
            </a:pPr>
            <a:fld id="{CC96B50A-CE29-4723-9648-CE7F45156BF3}" type="slidenum">
              <a:rPr/>
              <a:pPr>
                <a:def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36" name="Изображение"/>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pPr lvl="0"/>
            <a:endParaRPr noProof="0">
              <a:sym typeface="Helvetica Light"/>
            </a:endParaRPr>
          </a:p>
        </p:txBody>
      </p:sp>
      <p:sp>
        <p:nvSpPr>
          <p:cNvPr id="37" name="Текст заголовка"/>
          <p:cNvSpPr txBox="1">
            <a:spLocks noGrp="1"/>
          </p:cNvSpPr>
          <p:nvPr>
            <p:ph type="title"/>
          </p:nvPr>
        </p:nvSpPr>
        <p:spPr>
          <a:xfrm>
            <a:off x="952500" y="635000"/>
            <a:ext cx="5334000" cy="3987800"/>
          </a:xfrm>
          <a:prstGeom prst="rect">
            <a:avLst/>
          </a:prstGeom>
        </p:spPr>
        <p:txBody>
          <a:bodyPr anchor="b"/>
          <a:lstStyle>
            <a:lvl1pPr>
              <a:defRPr sz="6000"/>
            </a:lvl1pPr>
          </a:lstStyle>
          <a:p>
            <a:r>
              <a:t>Текст заголовка</a:t>
            </a:r>
          </a:p>
        </p:txBody>
      </p:sp>
      <p:sp>
        <p:nvSpPr>
          <p:cNvPr id="38" name="Уровень текста 1…"/>
          <p:cNvSpPr txBox="1">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 name="Номер слайда"/>
          <p:cNvSpPr txBox="1">
            <a:spLocks noGrp="1"/>
          </p:cNvSpPr>
          <p:nvPr>
            <p:ph type="sldNum" sz="quarter" idx="14"/>
          </p:nvPr>
        </p:nvSpPr>
        <p:spPr/>
        <p:txBody>
          <a:bodyPr/>
          <a:lstStyle>
            <a:lvl1pPr>
              <a:defRPr/>
            </a:lvl1pPr>
          </a:lstStyle>
          <a:p>
            <a:pPr>
              <a:defRPr/>
            </a:pPr>
            <a:fld id="{C7017C9E-24E7-4740-A2D1-68EC0D4DF05D}" type="slidenum">
              <a:rPr/>
              <a:pPr>
                <a:def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 name="Номер слайда"/>
          <p:cNvSpPr txBox="1">
            <a:spLocks noGrp="1"/>
          </p:cNvSpPr>
          <p:nvPr>
            <p:ph type="sldNum" sz="quarter" idx="10"/>
          </p:nvPr>
        </p:nvSpPr>
        <p:spPr>
          <a:ln/>
        </p:spPr>
        <p:txBody>
          <a:bodyPr/>
          <a:lstStyle>
            <a:lvl1pPr>
              <a:defRPr/>
            </a:lvl1pPr>
          </a:lstStyle>
          <a:p>
            <a:pPr>
              <a:defRPr/>
            </a:pPr>
            <a:fld id="{49289280-E627-437A-835E-3A9879AFEFFB}" type="slidenum">
              <a:rPr/>
              <a:pPr>
                <a:def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53" name="Текст заголовка"/>
          <p:cNvSpPr txBox="1">
            <a:spLocks noGrp="1"/>
          </p:cNvSpPr>
          <p:nvPr>
            <p:ph type="title"/>
          </p:nvPr>
        </p:nvSpPr>
        <p:spPr>
          <a:prstGeom prst="rect">
            <a:avLst/>
          </a:prstGeom>
        </p:spPr>
        <p:txBody>
          <a:bodyPr/>
          <a:lstStyle/>
          <a:p>
            <a:r>
              <a:t>Текст заголовка</a:t>
            </a:r>
          </a:p>
        </p:txBody>
      </p:sp>
      <p:sp>
        <p:nvSpPr>
          <p:cNvPr id="5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10"/>
          </p:nvPr>
        </p:nvSpPr>
        <p:spPr/>
        <p:txBody>
          <a:bodyPr/>
          <a:lstStyle>
            <a:lvl1pPr>
              <a:defRPr/>
            </a:lvl1pPr>
          </a:lstStyle>
          <a:p>
            <a:pPr>
              <a:defRPr/>
            </a:pPr>
            <a:fld id="{8A4829B1-A001-425D-A5B8-88714EA649B5}" type="slidenum">
              <a:rPr/>
              <a:pPr>
                <a:def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62" name="Изображение"/>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pPr lvl="0"/>
            <a:endParaRPr noProof="0">
              <a:sym typeface="Helvetica Light"/>
            </a:endParaRPr>
          </a:p>
        </p:txBody>
      </p:sp>
      <p:sp>
        <p:nvSpPr>
          <p:cNvPr id="63" name="Текст заголовка"/>
          <p:cNvSpPr txBox="1">
            <a:spLocks noGrp="1"/>
          </p:cNvSpPr>
          <p:nvPr>
            <p:ph type="title"/>
          </p:nvPr>
        </p:nvSpPr>
        <p:spPr>
          <a:prstGeom prst="rect">
            <a:avLst/>
          </a:prstGeom>
        </p:spPr>
        <p:txBody>
          <a:bodyPr/>
          <a:lstStyle/>
          <a:p>
            <a:r>
              <a:t>Текст заголовка</a:t>
            </a:r>
          </a:p>
        </p:txBody>
      </p:sp>
      <p:sp>
        <p:nvSpPr>
          <p:cNvPr id="64" name="Уровень текста 1…"/>
          <p:cNvSpPr txBox="1">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 name="Номер слайда"/>
          <p:cNvSpPr txBox="1">
            <a:spLocks noGrp="1"/>
          </p:cNvSpPr>
          <p:nvPr>
            <p:ph type="sldNum" sz="quarter" idx="14"/>
          </p:nvPr>
        </p:nvSpPr>
        <p:spPr/>
        <p:txBody>
          <a:bodyPr/>
          <a:lstStyle>
            <a:lvl1pPr>
              <a:defRPr/>
            </a:lvl1pPr>
          </a:lstStyle>
          <a:p>
            <a:pPr>
              <a:defRPr/>
            </a:pPr>
            <a:fld id="{39E173BC-D00B-4BED-8385-F83B801765BE}" type="slidenum">
              <a:rPr/>
              <a:pPr>
                <a:def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72" name="Уровень текста 1…"/>
          <p:cNvSpPr txBox="1">
            <a:spLocks noGrp="1"/>
          </p:cNvSpPr>
          <p:nvPr>
            <p:ph type="body" idx="1"/>
          </p:nvPr>
        </p:nvSpPr>
        <p:spPr>
          <a:xfrm>
            <a:off x="952500" y="1270000"/>
            <a:ext cx="11099800" cy="7213600"/>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 name="Номер слайда"/>
          <p:cNvSpPr txBox="1">
            <a:spLocks noGrp="1"/>
          </p:cNvSpPr>
          <p:nvPr>
            <p:ph type="sldNum" sz="quarter" idx="10"/>
          </p:nvPr>
        </p:nvSpPr>
        <p:spPr/>
        <p:txBody>
          <a:bodyPr/>
          <a:lstStyle>
            <a:lvl1pPr>
              <a:defRPr/>
            </a:lvl1pPr>
          </a:lstStyle>
          <a:p>
            <a:pPr>
              <a:defRPr/>
            </a:pPr>
            <a:fld id="{79BEADC7-63E2-4334-88E2-BBC04B7438B4}" type="slidenum">
              <a:rPr/>
              <a:pPr>
                <a:def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80" name="Изображение"/>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pPr lvl="0"/>
            <a:endParaRPr noProof="0">
              <a:sym typeface="Helvetica Light"/>
            </a:endParaRPr>
          </a:p>
        </p:txBody>
      </p:sp>
      <p:sp>
        <p:nvSpPr>
          <p:cNvPr id="81" name="Изображение"/>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pPr lvl="0"/>
            <a:endParaRPr noProof="0">
              <a:sym typeface="Helvetica Light"/>
            </a:endParaRPr>
          </a:p>
        </p:txBody>
      </p:sp>
      <p:sp>
        <p:nvSpPr>
          <p:cNvPr id="82" name="Изображение"/>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pPr lvl="0"/>
            <a:endParaRPr noProof="0">
              <a:sym typeface="Helvetica Light"/>
            </a:endParaRPr>
          </a:p>
        </p:txBody>
      </p:sp>
      <p:sp>
        <p:nvSpPr>
          <p:cNvPr id="5" name="Номер слайда"/>
          <p:cNvSpPr txBox="1">
            <a:spLocks noGrp="1"/>
          </p:cNvSpPr>
          <p:nvPr>
            <p:ph type="sldNum" sz="quarter" idx="16"/>
          </p:nvPr>
        </p:nvSpPr>
        <p:spPr/>
        <p:txBody>
          <a:bodyPr/>
          <a:lstStyle>
            <a:lvl1pPr>
              <a:defRPr/>
            </a:lvl1pPr>
          </a:lstStyle>
          <a:p>
            <a:pPr>
              <a:defRPr/>
            </a:pPr>
            <a:fld id="{5E15FC57-E363-468F-AC3F-9CB8789AB49D}" type="slidenum">
              <a:rPr/>
              <a:pPr>
                <a:def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1026" name="Текст заголовка"/>
          <p:cNvSpPr txBox="1">
            <a:spLocks noGrp="1"/>
          </p:cNvSpPr>
          <p:nvPr>
            <p:ph type="title"/>
          </p:nvPr>
        </p:nvSpPr>
        <p:spPr bwMode="auto">
          <a:xfrm>
            <a:off x="952500" y="444500"/>
            <a:ext cx="11099800" cy="2159000"/>
          </a:xfrm>
          <a:prstGeom prst="rect">
            <a:avLst/>
          </a:prstGeom>
          <a:noFill/>
          <a:ln w="12700">
            <a:noFill/>
            <a:miter lim="400000"/>
            <a:headEnd/>
            <a:tailEnd/>
          </a:ln>
        </p:spPr>
        <p:txBody>
          <a:bodyPr vert="horz" wrap="square" lIns="50800" tIns="50800" rIns="50800" bIns="50800" numCol="1" anchor="ctr" anchorCtr="0" compatLnSpc="1">
            <a:prstTxWarp prst="textNoShape">
              <a:avLst/>
            </a:prstTxWarp>
          </a:bodyPr>
          <a:lstStyle/>
          <a:p>
            <a:pPr lvl="0"/>
            <a:r>
              <a:rPr lang="ru-RU">
                <a:sym typeface="Helvetica Light"/>
              </a:rPr>
              <a:t>Текст заголовка</a:t>
            </a:r>
          </a:p>
        </p:txBody>
      </p:sp>
      <p:sp>
        <p:nvSpPr>
          <p:cNvPr id="1027" name="Уровень текста 1…"/>
          <p:cNvSpPr txBox="1">
            <a:spLocks noGrp="1"/>
          </p:cNvSpPr>
          <p:nvPr>
            <p:ph type="body" idx="1"/>
          </p:nvPr>
        </p:nvSpPr>
        <p:spPr bwMode="auto">
          <a:xfrm>
            <a:off x="952500" y="2603500"/>
            <a:ext cx="11099800" cy="6286500"/>
          </a:xfrm>
          <a:prstGeom prst="rect">
            <a:avLst/>
          </a:prstGeom>
          <a:noFill/>
          <a:ln w="12700">
            <a:noFill/>
            <a:miter lim="400000"/>
            <a:headEnd/>
            <a:tailEnd/>
          </a:ln>
        </p:spPr>
        <p:txBody>
          <a:bodyPr vert="horz" wrap="square" lIns="50800" tIns="50800" rIns="50800" bIns="50800" numCol="1" anchor="ctr" anchorCtr="0" compatLnSpc="1">
            <a:prstTxWarp prst="textNoShape">
              <a:avLst/>
            </a:prstTxWarp>
          </a:bodyPr>
          <a:lstStyle/>
          <a:p>
            <a:pPr lvl="0"/>
            <a:r>
              <a:rPr lang="ru-RU">
                <a:sym typeface="Helvetica Light"/>
              </a:rPr>
              <a:t>Уровень текста 1</a:t>
            </a:r>
          </a:p>
          <a:p>
            <a:pPr lvl="1"/>
            <a:r>
              <a:rPr lang="ru-RU">
                <a:sym typeface="Helvetica Light"/>
              </a:rPr>
              <a:t>Уровень текста 2</a:t>
            </a:r>
          </a:p>
          <a:p>
            <a:pPr lvl="2"/>
            <a:r>
              <a:rPr lang="ru-RU">
                <a:sym typeface="Helvetica Light"/>
              </a:rPr>
              <a:t>Уровень текста 3</a:t>
            </a:r>
          </a:p>
          <a:p>
            <a:pPr lvl="3"/>
            <a:r>
              <a:rPr lang="ru-RU">
                <a:sym typeface="Helvetica Light"/>
              </a:rPr>
              <a:t>Уровень текста 4</a:t>
            </a:r>
          </a:p>
          <a:p>
            <a:pPr lvl="4"/>
            <a:r>
              <a:rPr lang="ru-RU">
                <a:sym typeface="Helvetica Light"/>
              </a:rPr>
              <a:t>Уровень текста 5</a:t>
            </a:r>
          </a:p>
        </p:txBody>
      </p:sp>
      <p:sp>
        <p:nvSpPr>
          <p:cNvPr id="4" name="Номер слайда"/>
          <p:cNvSpPr txBox="1">
            <a:spLocks noGrp="1"/>
          </p:cNvSpPr>
          <p:nvPr>
            <p:ph type="sldNum" sz="quarter" idx="2"/>
          </p:nvPr>
        </p:nvSpPr>
        <p:spPr>
          <a:xfrm>
            <a:off x="6311900" y="9251950"/>
            <a:ext cx="368300" cy="381000"/>
          </a:xfrm>
          <a:prstGeom prst="rect">
            <a:avLst/>
          </a:prstGeom>
          <a:ln w="12700">
            <a:miter lim="400000"/>
          </a:ln>
        </p:spPr>
        <p:txBody>
          <a:bodyPr wrap="none" lIns="50800" tIns="50800" rIns="50800" bIns="50800">
            <a:spAutoFit/>
          </a:bodyPr>
          <a:lstStyle>
            <a:lvl1pPr algn="ctr" fontAlgn="auto" hangingPunct="0">
              <a:spcBef>
                <a:spcPts val="0"/>
              </a:spcBef>
              <a:spcAft>
                <a:spcPts val="0"/>
              </a:spcAft>
              <a:defRPr sz="1800" kern="0">
                <a:latin typeface="+mj-lt"/>
                <a:ea typeface="+mj-ea"/>
                <a:cs typeface="+mj-cs"/>
              </a:defRPr>
            </a:lvl1pPr>
          </a:lstStyle>
          <a:p>
            <a:pPr>
              <a:defRPr/>
            </a:pPr>
            <a:fld id="{DD2CA159-51BA-43B4-A5E1-6E1F376A2B28}"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0" r:id="rId5"/>
    <p:sldLayoutId id="2147483665" r:id="rId6"/>
    <p:sldLayoutId id="2147483666" r:id="rId7"/>
    <p:sldLayoutId id="2147483667" r:id="rId8"/>
    <p:sldLayoutId id="2147483668" r:id="rId9"/>
    <p:sldLayoutId id="2147483669" r:id="rId10"/>
    <p:sldLayoutId id="2147483670" r:id="rId11"/>
    <p:sldLayoutId id="2147483671" r:id="rId12"/>
  </p:sldLayoutIdLst>
  <p:transition spd="med"/>
  <p:txStyles>
    <p:titleStyle>
      <a:lvl1pPr algn="ctr" defTabSz="584200" rtl="0" eaLnBrk="0" fontAlgn="base" hangingPunct="0">
        <a:spcBef>
          <a:spcPct val="0"/>
        </a:spcBef>
        <a:spcAft>
          <a:spcPct val="0"/>
        </a:spcAft>
        <a:defRPr sz="8000">
          <a:solidFill>
            <a:srgbClr val="000000"/>
          </a:solidFill>
          <a:latin typeface="+mj-lt"/>
          <a:ea typeface="+mj-ea"/>
          <a:cs typeface="+mj-cs"/>
          <a:sym typeface="Helvetica Light"/>
        </a:defRPr>
      </a:lvl1pPr>
      <a:lvl2pPr algn="ctr" defTabSz="584200" rtl="0" eaLnBrk="0" fontAlgn="base" hangingPunct="0">
        <a:spcBef>
          <a:spcPct val="0"/>
        </a:spcBef>
        <a:spcAft>
          <a:spcPct val="0"/>
        </a:spcAft>
        <a:defRPr sz="8000">
          <a:solidFill>
            <a:srgbClr val="000000"/>
          </a:solidFill>
          <a:latin typeface="+mj-lt"/>
          <a:ea typeface="+mj-ea"/>
          <a:cs typeface="+mj-cs"/>
          <a:sym typeface="Helvetica Light"/>
        </a:defRPr>
      </a:lvl2pPr>
      <a:lvl3pPr algn="ctr" defTabSz="584200" rtl="0" eaLnBrk="0" fontAlgn="base" hangingPunct="0">
        <a:spcBef>
          <a:spcPct val="0"/>
        </a:spcBef>
        <a:spcAft>
          <a:spcPct val="0"/>
        </a:spcAft>
        <a:defRPr sz="8000">
          <a:solidFill>
            <a:srgbClr val="000000"/>
          </a:solidFill>
          <a:latin typeface="+mj-lt"/>
          <a:ea typeface="+mj-ea"/>
          <a:cs typeface="+mj-cs"/>
          <a:sym typeface="Helvetica Light"/>
        </a:defRPr>
      </a:lvl3pPr>
      <a:lvl4pPr algn="ctr" defTabSz="584200" rtl="0" eaLnBrk="0" fontAlgn="base" hangingPunct="0">
        <a:spcBef>
          <a:spcPct val="0"/>
        </a:spcBef>
        <a:spcAft>
          <a:spcPct val="0"/>
        </a:spcAft>
        <a:defRPr sz="8000">
          <a:solidFill>
            <a:srgbClr val="000000"/>
          </a:solidFill>
          <a:latin typeface="+mj-lt"/>
          <a:ea typeface="+mj-ea"/>
          <a:cs typeface="+mj-cs"/>
          <a:sym typeface="Helvetica Light"/>
        </a:defRPr>
      </a:lvl4pPr>
      <a:lvl5pPr algn="ctr" defTabSz="584200" rtl="0" eaLnBrk="0" fontAlgn="base" hangingPunct="0">
        <a:spcBef>
          <a:spcPct val="0"/>
        </a:spcBef>
        <a:spcAft>
          <a:spcPct val="0"/>
        </a:spcAft>
        <a:defRPr sz="8000">
          <a:solidFill>
            <a:srgbClr val="000000"/>
          </a:solidFill>
          <a:latin typeface="+mj-lt"/>
          <a:ea typeface="+mj-ea"/>
          <a:cs typeface="+mj-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9pPr>
    </p:titleStyle>
    <p:bodyStyle>
      <a:lvl1pPr marL="444500" indent="-444500" algn="l" defTabSz="584200" rtl="0" eaLnBrk="0" fontAlgn="base" hangingPunct="0">
        <a:spcBef>
          <a:spcPts val="4200"/>
        </a:spcBef>
        <a:spcAft>
          <a:spcPct val="0"/>
        </a:spcAft>
        <a:buSzPct val="75000"/>
        <a:buChar char="•"/>
        <a:defRPr sz="3600">
          <a:solidFill>
            <a:srgbClr val="000000"/>
          </a:solidFill>
          <a:latin typeface="+mj-lt"/>
          <a:ea typeface="+mj-ea"/>
          <a:cs typeface="+mj-cs"/>
          <a:sym typeface="Helvetica Light"/>
        </a:defRPr>
      </a:lvl1pPr>
      <a:lvl2pPr marL="889000" indent="-444500" algn="l" defTabSz="584200" rtl="0" eaLnBrk="0" fontAlgn="base" hangingPunct="0">
        <a:spcBef>
          <a:spcPts val="4200"/>
        </a:spcBef>
        <a:spcAft>
          <a:spcPct val="0"/>
        </a:spcAft>
        <a:buSzPct val="75000"/>
        <a:buChar char="•"/>
        <a:defRPr sz="3600">
          <a:solidFill>
            <a:srgbClr val="000000"/>
          </a:solidFill>
          <a:latin typeface="+mj-lt"/>
          <a:ea typeface="+mj-ea"/>
          <a:cs typeface="+mj-cs"/>
          <a:sym typeface="Helvetica Light"/>
        </a:defRPr>
      </a:lvl2pPr>
      <a:lvl3pPr marL="1333500" indent="-444500" algn="l" defTabSz="584200" rtl="0" eaLnBrk="0" fontAlgn="base" hangingPunct="0">
        <a:spcBef>
          <a:spcPts val="4200"/>
        </a:spcBef>
        <a:spcAft>
          <a:spcPct val="0"/>
        </a:spcAft>
        <a:buSzPct val="75000"/>
        <a:buChar char="•"/>
        <a:defRPr sz="3600">
          <a:solidFill>
            <a:srgbClr val="000000"/>
          </a:solidFill>
          <a:latin typeface="+mj-lt"/>
          <a:ea typeface="+mj-ea"/>
          <a:cs typeface="+mj-cs"/>
          <a:sym typeface="Helvetica Light"/>
        </a:defRPr>
      </a:lvl3pPr>
      <a:lvl4pPr marL="1778000" indent="-444500" algn="l" defTabSz="584200" rtl="0" eaLnBrk="0" fontAlgn="base" hangingPunct="0">
        <a:spcBef>
          <a:spcPts val="4200"/>
        </a:spcBef>
        <a:spcAft>
          <a:spcPct val="0"/>
        </a:spcAft>
        <a:buSzPct val="75000"/>
        <a:buChar char="•"/>
        <a:defRPr sz="3600">
          <a:solidFill>
            <a:srgbClr val="000000"/>
          </a:solidFill>
          <a:latin typeface="+mj-lt"/>
          <a:ea typeface="+mj-ea"/>
          <a:cs typeface="+mj-cs"/>
          <a:sym typeface="Helvetica Light"/>
        </a:defRPr>
      </a:lvl4pPr>
      <a:lvl5pPr marL="2222500" indent="-444500" algn="l" defTabSz="584200" rtl="0" eaLnBrk="0" fontAlgn="base" hangingPunct="0">
        <a:spcBef>
          <a:spcPts val="4200"/>
        </a:spcBef>
        <a:spcAft>
          <a:spcPct val="0"/>
        </a:spcAft>
        <a:buSzPct val="75000"/>
        <a:buChar char="•"/>
        <a:defRPr sz="3600">
          <a:solidFill>
            <a:srgbClr val="000000"/>
          </a:solidFill>
          <a:latin typeface="+mj-lt"/>
          <a:ea typeface="+mj-ea"/>
          <a:cs typeface="+mj-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Линия"/>
          <p:cNvSpPr>
            <a:spLocks noChangeShapeType="1"/>
          </p:cNvSpPr>
          <p:nvPr/>
        </p:nvSpPr>
        <p:spPr bwMode="auto">
          <a:xfrm flipV="1">
            <a:off x="5207000" y="1141413"/>
            <a:ext cx="0" cy="1974850"/>
          </a:xfrm>
          <a:prstGeom prst="line">
            <a:avLst/>
          </a:prstGeom>
          <a:noFill/>
          <a:ln w="12700">
            <a:solidFill>
              <a:srgbClr val="FFFFFF"/>
            </a:solidFill>
            <a:miter lim="400000"/>
            <a:headEnd/>
            <a:tailEnd/>
          </a:ln>
        </p:spPr>
        <p:txBody>
          <a:bodyPr lIns="50800" tIns="50800" rIns="50800" bIns="50800" anchor="ctr"/>
          <a:lstStyle/>
          <a:p>
            <a:endParaRPr lang="ru-RU"/>
          </a:p>
        </p:txBody>
      </p:sp>
      <p:sp>
        <p:nvSpPr>
          <p:cNvPr id="15362" name="Очень крутой…"/>
          <p:cNvSpPr txBox="1">
            <a:spLocks noChangeArrowheads="1"/>
          </p:cNvSpPr>
          <p:nvPr/>
        </p:nvSpPr>
        <p:spPr bwMode="auto">
          <a:xfrm>
            <a:off x="4332288" y="2798763"/>
            <a:ext cx="8137525" cy="2162175"/>
          </a:xfrm>
          <a:prstGeom prst="rect">
            <a:avLst/>
          </a:prstGeom>
          <a:noFill/>
          <a:ln w="12700">
            <a:noFill/>
            <a:miter lim="400000"/>
            <a:headEnd/>
            <a:tailEnd/>
          </a:ln>
        </p:spPr>
        <p:txBody>
          <a:bodyPr lIns="50800" tIns="50800" rIns="50800" bIns="50800" anchor="b"/>
          <a:lstStyle/>
          <a:p>
            <a:pPr algn="ctr" hangingPunct="0"/>
            <a:r>
              <a:rPr lang="ru-RU" sz="5000" b="1">
                <a:solidFill>
                  <a:srgbClr val="253957"/>
                </a:solidFill>
                <a:latin typeface="Arial Narrow" pitchFamily="34" charset="0"/>
                <a:cs typeface="Helvetica Light"/>
                <a:sym typeface="Arial Narrow" pitchFamily="34" charset="0"/>
              </a:rPr>
              <a:t>«НАНОЭЛЕКТРОНИКА И КВАНТОВЫЕ ТЕХНОЛОГИИ» </a:t>
            </a:r>
          </a:p>
        </p:txBody>
      </p:sp>
      <p:sp>
        <p:nvSpPr>
          <p:cNvPr id="15363" name="Очень крутой подзаголовок презентации"/>
          <p:cNvSpPr txBox="1">
            <a:spLocks noChangeArrowheads="1"/>
          </p:cNvSpPr>
          <p:nvPr/>
        </p:nvSpPr>
        <p:spPr bwMode="auto">
          <a:xfrm>
            <a:off x="5043488" y="5070475"/>
            <a:ext cx="6715125" cy="833438"/>
          </a:xfrm>
          <a:prstGeom prst="rect">
            <a:avLst/>
          </a:prstGeom>
          <a:noFill/>
          <a:ln w="12700">
            <a:noFill/>
            <a:miter lim="400000"/>
            <a:headEnd/>
            <a:tailEnd/>
          </a:ln>
        </p:spPr>
        <p:txBody>
          <a:bodyPr lIns="50800" tIns="50800" rIns="50800" bIns="50800"/>
          <a:lstStyle/>
          <a:p>
            <a:pPr algn="ctr" hangingPunct="0"/>
            <a:r>
              <a:rPr lang="ru-RU" sz="3000">
                <a:solidFill>
                  <a:srgbClr val="253957"/>
                </a:solidFill>
                <a:latin typeface="Arial Narrow" pitchFamily="34" charset="0"/>
                <a:cs typeface="Helvetica Light"/>
                <a:sym typeface="Arial Narrow" pitchFamily="34" charset="0"/>
              </a:rPr>
              <a:t>Представление образовательной программы магистратуры</a:t>
            </a:r>
          </a:p>
        </p:txBody>
      </p:sp>
      <p:sp>
        <p:nvSpPr>
          <p:cNvPr id="15364" name="Название подразделения,  лаборатории, факультета и т.д."/>
          <p:cNvSpPr txBox="1">
            <a:spLocks noChangeArrowheads="1"/>
          </p:cNvSpPr>
          <p:nvPr/>
        </p:nvSpPr>
        <p:spPr bwMode="auto">
          <a:xfrm>
            <a:off x="4332288" y="1312863"/>
            <a:ext cx="8377237" cy="563562"/>
          </a:xfrm>
          <a:prstGeom prst="rect">
            <a:avLst/>
          </a:prstGeom>
          <a:noFill/>
          <a:ln w="12700">
            <a:noFill/>
            <a:miter lim="400000"/>
            <a:headEnd/>
            <a:tailEnd/>
          </a:ln>
        </p:spPr>
        <p:txBody>
          <a:bodyPr lIns="50800" tIns="50800" rIns="50800" bIns="50800" anchor="ctr">
            <a:spAutoFit/>
          </a:bodyPr>
          <a:lstStyle/>
          <a:p>
            <a:pPr hangingPunct="0"/>
            <a:r>
              <a:rPr lang="ru-RU" sz="3000">
                <a:solidFill>
                  <a:srgbClr val="253957"/>
                </a:solidFill>
                <a:latin typeface="Arial Narrow" pitchFamily="34" charset="0"/>
                <a:cs typeface="Helvetica Light"/>
                <a:sym typeface="Arial Narrow" pitchFamily="34" charset="0"/>
              </a:rPr>
              <a:t>Департамент электронной инженерии МИЭМ НИУ ВШЭ</a:t>
            </a:r>
          </a:p>
        </p:txBody>
      </p:sp>
      <p:sp>
        <p:nvSpPr>
          <p:cNvPr id="15365" name="Москва, 2017"/>
          <p:cNvSpPr txBox="1">
            <a:spLocks noChangeArrowheads="1"/>
          </p:cNvSpPr>
          <p:nvPr/>
        </p:nvSpPr>
        <p:spPr bwMode="auto">
          <a:xfrm>
            <a:off x="5194300" y="8448675"/>
            <a:ext cx="6715125" cy="425450"/>
          </a:xfrm>
          <a:prstGeom prst="rect">
            <a:avLst/>
          </a:prstGeom>
          <a:noFill/>
          <a:ln w="12700">
            <a:noFill/>
            <a:miter lim="400000"/>
            <a:headEnd/>
            <a:tailEnd/>
          </a:ln>
        </p:spPr>
        <p:txBody>
          <a:bodyPr lIns="50800" tIns="50800" rIns="50800" bIns="50800" anchor="ctr">
            <a:spAutoFit/>
          </a:bodyPr>
          <a:lstStyle/>
          <a:p>
            <a:pPr algn="ctr" defTabSz="457200" hangingPunct="0"/>
            <a:r>
              <a:rPr lang="ru-RU" sz="2100">
                <a:solidFill>
                  <a:srgbClr val="253957"/>
                </a:solidFill>
                <a:latin typeface="Arial Narrow" pitchFamily="34" charset="0"/>
                <a:cs typeface="Helvetica Light"/>
                <a:sym typeface="Arial Narrow" pitchFamily="34" charset="0"/>
              </a:rPr>
              <a:t>Москва, 2021</a:t>
            </a:r>
          </a:p>
        </p:txBody>
      </p:sp>
      <p:pic>
        <p:nvPicPr>
          <p:cNvPr id="15366" name="Изображение" descr="Изображение"/>
          <p:cNvPicPr>
            <a:picLocks noChangeAspect="1"/>
          </p:cNvPicPr>
          <p:nvPr/>
        </p:nvPicPr>
        <p:blipFill>
          <a:blip r:embed="rId2"/>
          <a:srcRect/>
          <a:stretch>
            <a:fillRect/>
          </a:stretch>
        </p:blipFill>
        <p:spPr bwMode="auto">
          <a:xfrm>
            <a:off x="968375" y="946150"/>
            <a:ext cx="1946275" cy="1881188"/>
          </a:xfrm>
          <a:prstGeom prst="rect">
            <a:avLst/>
          </a:prstGeom>
          <a:noFill/>
          <a:ln w="12700">
            <a:noFill/>
            <a:miter lim="400000"/>
            <a:headEnd/>
            <a:tailEnd/>
          </a:ln>
        </p:spPr>
      </p:pic>
      <p:pic>
        <p:nvPicPr>
          <p:cNvPr id="15367" name="Picture 2" descr="http://itsmforum.ru/partners/miem/Logo_MIEM.png"/>
          <p:cNvPicPr>
            <a:picLocks noChangeAspect="1" noChangeArrowheads="1"/>
          </p:cNvPicPr>
          <p:nvPr/>
        </p:nvPicPr>
        <p:blipFill>
          <a:blip r:embed="rId3"/>
          <a:srcRect/>
          <a:stretch>
            <a:fillRect/>
          </a:stretch>
        </p:blipFill>
        <p:spPr bwMode="auto">
          <a:xfrm>
            <a:off x="7513638" y="165100"/>
            <a:ext cx="1749425" cy="1165225"/>
          </a:xfrm>
          <a:prstGeom prst="rect">
            <a:avLst/>
          </a:prstGeom>
          <a:noFill/>
          <a:ln w="9525">
            <a:noFill/>
            <a:miter lim="800000"/>
            <a:headEnd/>
            <a:tailEnd/>
          </a:ln>
        </p:spPr>
      </p:pic>
      <p:sp>
        <p:nvSpPr>
          <p:cNvPr id="15368" name="Очень крутой подзаголовок презентации"/>
          <p:cNvSpPr txBox="1">
            <a:spLocks noChangeArrowheads="1"/>
          </p:cNvSpPr>
          <p:nvPr/>
        </p:nvSpPr>
        <p:spPr bwMode="auto">
          <a:xfrm>
            <a:off x="4592638" y="6613525"/>
            <a:ext cx="8116887" cy="833438"/>
          </a:xfrm>
          <a:prstGeom prst="rect">
            <a:avLst/>
          </a:prstGeom>
          <a:noFill/>
          <a:ln w="12700">
            <a:noFill/>
            <a:miter lim="400000"/>
            <a:headEnd/>
            <a:tailEnd/>
          </a:ln>
        </p:spPr>
        <p:txBody>
          <a:bodyPr lIns="50800" tIns="50800" rIns="50800" bIns="50800"/>
          <a:lstStyle/>
          <a:p>
            <a:pPr algn="ctr" hangingPunct="0"/>
            <a:r>
              <a:rPr lang="ru-RU" sz="3000">
                <a:solidFill>
                  <a:srgbClr val="253957"/>
                </a:solidFill>
                <a:latin typeface="Arial Narrow" pitchFamily="34" charset="0"/>
                <a:cs typeface="Helvetica Light"/>
                <a:sym typeface="Arial Narrow" pitchFamily="34" charset="0"/>
              </a:rPr>
              <a:t>Академический руководитель программы Юрин А.И.</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Линия"/>
          <p:cNvSpPr>
            <a:spLocks noChangeShapeType="1"/>
          </p:cNvSpPr>
          <p:nvPr/>
        </p:nvSpPr>
        <p:spPr bwMode="auto">
          <a:xfrm>
            <a:off x="787400" y="1574800"/>
            <a:ext cx="11430000" cy="0"/>
          </a:xfrm>
          <a:prstGeom prst="line">
            <a:avLst/>
          </a:prstGeom>
          <a:noFill/>
          <a:ln w="12700">
            <a:solidFill>
              <a:srgbClr val="253957"/>
            </a:solidFill>
            <a:miter lim="400000"/>
            <a:headEnd/>
            <a:tailEnd/>
          </a:ln>
        </p:spPr>
        <p:txBody>
          <a:bodyPr lIns="50800" tIns="50800" rIns="50800" bIns="50800" anchor="ctr"/>
          <a:lstStyle/>
          <a:p>
            <a:endParaRPr lang="ru-RU"/>
          </a:p>
        </p:txBody>
      </p:sp>
      <p:sp>
        <p:nvSpPr>
          <p:cNvPr id="24578" name="Text Text Text Text Text Text Text Text Text Text Text Text Text Text Text Text Text Text Text Text Text Text Text Text Text Text Text Text Text Text Text Text Text Text Text Text Text Text Text Text Text Text Text Text Text Text Text Text Text Text Text"/>
          <p:cNvSpPr txBox="1">
            <a:spLocks noChangeArrowheads="1"/>
          </p:cNvSpPr>
          <p:nvPr/>
        </p:nvSpPr>
        <p:spPr bwMode="auto">
          <a:xfrm>
            <a:off x="787400" y="3484563"/>
            <a:ext cx="11430000" cy="5888037"/>
          </a:xfrm>
          <a:prstGeom prst="rect">
            <a:avLst/>
          </a:prstGeom>
          <a:noFill/>
          <a:ln w="12700">
            <a:noFill/>
            <a:miter lim="400000"/>
            <a:headEnd/>
            <a:tailEnd/>
          </a:ln>
        </p:spPr>
        <p:txBody>
          <a:bodyPr lIns="50800" tIns="50800" rIns="50800" bIns="50800"/>
          <a:lstStyle/>
          <a:p>
            <a:pPr marL="342900" indent="-342900" hangingPunct="0">
              <a:spcBef>
                <a:spcPts val="1200"/>
              </a:spcBef>
              <a:buSzPct val="100000"/>
              <a:buFont typeface="Arial" charset="0"/>
              <a:buChar char="•"/>
            </a:pPr>
            <a:r>
              <a:rPr lang="ru-RU" sz="3200">
                <a:solidFill>
                  <a:srgbClr val="002060"/>
                </a:solidFill>
                <a:latin typeface="Arial Narrow" pitchFamily="34" charset="0"/>
                <a:cs typeface="Helvetica Light"/>
                <a:sym typeface="Arial Narrow" pitchFamily="34" charset="0"/>
              </a:rPr>
              <a:t>Летняя инженерно-техническая школа</a:t>
            </a:r>
          </a:p>
          <a:p>
            <a:pPr marL="342900" indent="-342900" hangingPunct="0">
              <a:spcBef>
                <a:spcPts val="1200"/>
              </a:spcBef>
              <a:buSzPct val="100000"/>
              <a:buFont typeface="Arial" charset="0"/>
              <a:buChar char="•"/>
            </a:pPr>
            <a:r>
              <a:rPr lang="ru-RU" sz="3200">
                <a:solidFill>
                  <a:srgbClr val="002060"/>
                </a:solidFill>
                <a:latin typeface="Arial Narrow" pitchFamily="34" charset="0"/>
                <a:cs typeface="Helvetica Light"/>
                <a:sym typeface="Arial Narrow" pitchFamily="34" charset="0"/>
              </a:rPr>
              <a:t>Олимпиады «Высшая лига», «Я – профессионал»</a:t>
            </a:r>
          </a:p>
          <a:p>
            <a:pPr marL="342900" indent="-342900" hangingPunct="0">
              <a:spcBef>
                <a:spcPts val="1200"/>
              </a:spcBef>
              <a:buSzPct val="100000"/>
              <a:buFont typeface="Arial" charset="0"/>
              <a:buChar char="•"/>
            </a:pPr>
            <a:r>
              <a:rPr lang="ru-RU" sz="3200">
                <a:solidFill>
                  <a:srgbClr val="002060"/>
                </a:solidFill>
                <a:latin typeface="Arial Narrow" pitchFamily="34" charset="0"/>
                <a:cs typeface="Helvetica Light"/>
                <a:sym typeface="Arial Narrow" pitchFamily="34" charset="0"/>
              </a:rPr>
              <a:t>Дни открытых дверей</a:t>
            </a:r>
            <a:endParaRPr lang="en-US" sz="3200">
              <a:solidFill>
                <a:srgbClr val="002060"/>
              </a:solidFill>
              <a:latin typeface="Arial Narrow" pitchFamily="34" charset="0"/>
              <a:cs typeface="Helvetica Light"/>
              <a:sym typeface="Arial Narrow" pitchFamily="34" charset="0"/>
            </a:endParaRPr>
          </a:p>
          <a:p>
            <a:pPr marL="342900" indent="-342900" hangingPunct="0">
              <a:spcBef>
                <a:spcPts val="1200"/>
              </a:spcBef>
              <a:buSzPct val="100000"/>
              <a:buFont typeface="Arial" charset="0"/>
              <a:buChar char="•"/>
            </a:pPr>
            <a:r>
              <a:rPr lang="ru-RU" sz="3200">
                <a:solidFill>
                  <a:srgbClr val="002060"/>
                </a:solidFill>
                <a:latin typeface="Arial Narrow" pitchFamily="34" charset="0"/>
                <a:cs typeface="Helvetica Light"/>
                <a:sym typeface="Arial Narrow" pitchFamily="34" charset="0"/>
              </a:rPr>
              <a:t>Раннее приглашение на программу</a:t>
            </a:r>
          </a:p>
          <a:p>
            <a:pPr marL="342900" indent="-342900" hangingPunct="0">
              <a:spcBef>
                <a:spcPts val="1200"/>
              </a:spcBef>
              <a:buSzPct val="100000"/>
              <a:buFont typeface="Arial" charset="0"/>
              <a:buChar char="•"/>
            </a:pPr>
            <a:r>
              <a:rPr lang="ru-RU" sz="3200">
                <a:solidFill>
                  <a:srgbClr val="002060"/>
                </a:solidFill>
                <a:latin typeface="Arial Narrow" pitchFamily="34" charset="0"/>
                <a:cs typeface="Helvetica Light"/>
                <a:sym typeface="Arial Narrow" pitchFamily="34" charset="0"/>
              </a:rPr>
              <a:t>Работа с базовыми кафедрами и предприятиями-партнерами</a:t>
            </a:r>
          </a:p>
          <a:p>
            <a:pPr marL="342900" indent="-342900" hangingPunct="0">
              <a:spcBef>
                <a:spcPts val="1200"/>
              </a:spcBef>
              <a:buSzPct val="100000"/>
              <a:buFont typeface="Arial" charset="0"/>
              <a:buChar char="•"/>
            </a:pPr>
            <a:r>
              <a:rPr lang="ru-RU" sz="3200">
                <a:solidFill>
                  <a:srgbClr val="002060"/>
                </a:solidFill>
                <a:latin typeface="Arial Narrow" pitchFamily="34" charset="0"/>
                <a:cs typeface="Helvetica Light"/>
                <a:sym typeface="Arial Narrow" pitchFamily="34" charset="0"/>
              </a:rPr>
              <a:t>Работа с научными руководителями выпускников бакалавриата</a:t>
            </a:r>
          </a:p>
          <a:p>
            <a:pPr marL="342900" indent="-342900" hangingPunct="0">
              <a:spcBef>
                <a:spcPts val="1200"/>
              </a:spcBef>
              <a:buSzPct val="100000"/>
              <a:buFont typeface="Arial" charset="0"/>
              <a:buChar char="•"/>
            </a:pPr>
            <a:r>
              <a:rPr lang="ru-RU" sz="3200">
                <a:solidFill>
                  <a:srgbClr val="002060"/>
                </a:solidFill>
                <a:latin typeface="Arial Narrow" pitchFamily="34" charset="0"/>
                <a:cs typeface="Helvetica Light"/>
                <a:sym typeface="Arial Narrow" pitchFamily="34" charset="0"/>
              </a:rPr>
              <a:t>Реклама в социальных сетях</a:t>
            </a:r>
            <a:endParaRPr lang="en-US" sz="3200">
              <a:solidFill>
                <a:srgbClr val="002060"/>
              </a:solidFill>
              <a:latin typeface="Arial Narrow" pitchFamily="34" charset="0"/>
              <a:cs typeface="Helvetica Light"/>
              <a:sym typeface="Arial Narrow" pitchFamily="34" charset="0"/>
            </a:endParaRPr>
          </a:p>
          <a:p>
            <a:pPr marL="342900" indent="-342900" hangingPunct="0">
              <a:spcBef>
                <a:spcPts val="1200"/>
              </a:spcBef>
              <a:buSzPct val="100000"/>
              <a:buFont typeface="Arial" charset="0"/>
              <a:buChar char="•"/>
            </a:pPr>
            <a:r>
              <a:rPr lang="ru-RU" sz="3200">
                <a:solidFill>
                  <a:srgbClr val="002060"/>
                </a:solidFill>
                <a:latin typeface="Arial Narrow" pitchFamily="34" charset="0"/>
                <a:cs typeface="Helvetica Light"/>
                <a:sym typeface="Arial Narrow" pitchFamily="34" charset="0"/>
              </a:rPr>
              <a:t>Реклама на сайте программы</a:t>
            </a:r>
          </a:p>
          <a:p>
            <a:pPr marL="342900" indent="-342900" hangingPunct="0">
              <a:spcBef>
                <a:spcPts val="1200"/>
              </a:spcBef>
              <a:buSzPct val="100000"/>
              <a:buFont typeface="Arial" charset="0"/>
              <a:buChar char="•"/>
            </a:pPr>
            <a:r>
              <a:rPr lang="ru-RU" sz="3200">
                <a:solidFill>
                  <a:srgbClr val="002060"/>
                </a:solidFill>
                <a:latin typeface="Arial Narrow" pitchFamily="34" charset="0"/>
                <a:cs typeface="Helvetica Light"/>
                <a:sym typeface="Arial Narrow" pitchFamily="34" charset="0"/>
              </a:rPr>
              <a:t>Переход на смешанную форму обучения</a:t>
            </a:r>
          </a:p>
        </p:txBody>
      </p:sp>
      <p:pic>
        <p:nvPicPr>
          <p:cNvPr id="24579" name="Изображение" descr="Изображение"/>
          <p:cNvPicPr>
            <a:picLocks noChangeAspect="1"/>
          </p:cNvPicPr>
          <p:nvPr/>
        </p:nvPicPr>
        <p:blipFill>
          <a:blip r:embed="rId2"/>
          <a:srcRect/>
          <a:stretch>
            <a:fillRect/>
          </a:stretch>
        </p:blipFill>
        <p:spPr bwMode="auto">
          <a:xfrm>
            <a:off x="804863" y="417513"/>
            <a:ext cx="854075" cy="852487"/>
          </a:xfrm>
          <a:prstGeom prst="rect">
            <a:avLst/>
          </a:prstGeom>
          <a:noFill/>
          <a:ln w="12700">
            <a:noFill/>
            <a:miter lim="400000"/>
            <a:headEnd/>
            <a:tailEnd/>
          </a:ln>
        </p:spPr>
      </p:pic>
      <p:sp>
        <p:nvSpPr>
          <p:cNvPr id="24580" name="Очень крутой заголовок…"/>
          <p:cNvSpPr txBox="1">
            <a:spLocks noChangeArrowheads="1"/>
          </p:cNvSpPr>
          <p:nvPr/>
        </p:nvSpPr>
        <p:spPr bwMode="auto">
          <a:xfrm>
            <a:off x="787400" y="1725613"/>
            <a:ext cx="11430000" cy="1644650"/>
          </a:xfrm>
          <a:prstGeom prst="rect">
            <a:avLst/>
          </a:prstGeom>
          <a:noFill/>
          <a:ln w="12700">
            <a:noFill/>
            <a:miter lim="400000"/>
            <a:headEnd/>
            <a:tailEnd/>
          </a:ln>
        </p:spPr>
        <p:txBody>
          <a:bodyPr lIns="50800" tIns="50800" rIns="50800" bIns="50800"/>
          <a:lstStyle/>
          <a:p>
            <a:pPr algn="ctr" hangingPunct="0"/>
            <a:r>
              <a:rPr lang="ru-RU" sz="5000" b="1">
                <a:solidFill>
                  <a:srgbClr val="253957"/>
                </a:solidFill>
                <a:latin typeface="Arial Narrow" pitchFamily="34" charset="0"/>
                <a:cs typeface="Helvetica Light"/>
                <a:sym typeface="Arial Narrow" pitchFamily="34" charset="0"/>
              </a:rPr>
              <a:t>МЕРОПРИЯТИЯ ПО ОБЕСПЕЧЕНИЮ НАБОРА АБИТУРИЕНТОВ</a:t>
            </a:r>
          </a:p>
        </p:txBody>
      </p:sp>
      <p:sp>
        <p:nvSpPr>
          <p:cNvPr id="24581" name="Заголовок основного текста"/>
          <p:cNvSpPr txBox="1">
            <a:spLocks noChangeArrowheads="1"/>
          </p:cNvSpPr>
          <p:nvPr/>
        </p:nvSpPr>
        <p:spPr bwMode="auto">
          <a:xfrm>
            <a:off x="817563" y="4138613"/>
            <a:ext cx="11430000" cy="942975"/>
          </a:xfrm>
          <a:prstGeom prst="rect">
            <a:avLst/>
          </a:prstGeom>
          <a:noFill/>
          <a:ln w="12700">
            <a:noFill/>
            <a:miter lim="400000"/>
            <a:headEnd/>
            <a:tailEnd/>
          </a:ln>
        </p:spPr>
        <p:txBody>
          <a:bodyPr lIns="50800" tIns="50800" rIns="50800" bIns="50800" anchor="b"/>
          <a:lstStyle/>
          <a:p>
            <a:pPr hangingPunct="0"/>
            <a:endParaRPr lang="ru-RU" sz="3000" b="1">
              <a:solidFill>
                <a:srgbClr val="253957"/>
              </a:solidFill>
              <a:latin typeface="Arial Narrow" pitchFamily="34" charset="0"/>
              <a:cs typeface="Helvetica Light"/>
              <a:sym typeface="Arial Narrow" pitchFamily="34" charset="0"/>
            </a:endParaRPr>
          </a:p>
        </p:txBody>
      </p:sp>
      <p:pic>
        <p:nvPicPr>
          <p:cNvPr id="24582" name="Picture 2" descr="http://itsmforum.ru/partners/miem/Logo_MIEM.png"/>
          <p:cNvPicPr>
            <a:picLocks noChangeAspect="1" noChangeArrowheads="1"/>
          </p:cNvPicPr>
          <p:nvPr/>
        </p:nvPicPr>
        <p:blipFill>
          <a:blip r:embed="rId3"/>
          <a:srcRect/>
          <a:stretch>
            <a:fillRect/>
          </a:stretch>
        </p:blipFill>
        <p:spPr bwMode="auto">
          <a:xfrm>
            <a:off x="2413000" y="260350"/>
            <a:ext cx="1749425" cy="1166813"/>
          </a:xfrm>
          <a:prstGeom prst="rect">
            <a:avLst/>
          </a:prstGeom>
          <a:noFill/>
          <a:ln w="9525">
            <a:noFill/>
            <a:miter lim="800000"/>
            <a:headEnd/>
            <a:tailEnd/>
          </a:ln>
        </p:spPr>
      </p:pic>
      <p:sp>
        <p:nvSpPr>
          <p:cNvPr id="24583" name="Название подразделения, лаборатории, факультета и т.д."/>
          <p:cNvSpPr txBox="1">
            <a:spLocks noChangeArrowheads="1"/>
          </p:cNvSpPr>
          <p:nvPr/>
        </p:nvSpPr>
        <p:spPr bwMode="auto">
          <a:xfrm>
            <a:off x="4162425" y="617538"/>
            <a:ext cx="8081963" cy="471487"/>
          </a:xfrm>
          <a:prstGeom prst="rect">
            <a:avLst/>
          </a:prstGeom>
          <a:noFill/>
          <a:ln w="12700">
            <a:noFill/>
            <a:miter lim="400000"/>
            <a:headEnd/>
            <a:tailEnd/>
          </a:ln>
        </p:spPr>
        <p:txBody>
          <a:bodyPr lIns="50800" tIns="50800" rIns="50800" bIns="50800" anchor="ctr">
            <a:spAutoFit/>
          </a:bodyPr>
          <a:lstStyle/>
          <a:p>
            <a:pPr algn="r" hangingPunct="0"/>
            <a:r>
              <a:rPr lang="ru-RU" sz="2400">
                <a:solidFill>
                  <a:srgbClr val="253957"/>
                </a:solidFill>
                <a:latin typeface="Arial Narrow" pitchFamily="34" charset="0"/>
                <a:cs typeface="Helvetica Light"/>
                <a:sym typeface="Arial Narrow" pitchFamily="34" charset="0"/>
              </a:rPr>
              <a:t>Департамент электронной инженерии МИЭМ НИУ ВШЭ</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www.text"/>
          <p:cNvSpPr txBox="1">
            <a:spLocks noChangeArrowheads="1"/>
          </p:cNvSpPr>
          <p:nvPr/>
        </p:nvSpPr>
        <p:spPr bwMode="auto">
          <a:xfrm>
            <a:off x="4810125" y="7781925"/>
            <a:ext cx="3714750" cy="379413"/>
          </a:xfrm>
          <a:prstGeom prst="rect">
            <a:avLst/>
          </a:prstGeom>
          <a:noFill/>
          <a:ln w="12700">
            <a:noFill/>
            <a:miter lim="400000"/>
            <a:headEnd/>
            <a:tailEnd/>
          </a:ln>
        </p:spPr>
        <p:txBody>
          <a:bodyPr lIns="50800" tIns="50800" rIns="50800" bIns="50800" anchor="ctr">
            <a:spAutoFit/>
          </a:bodyPr>
          <a:lstStyle/>
          <a:p>
            <a:pPr algn="ctr" defTabSz="457200" hangingPunct="0"/>
            <a:r>
              <a:rPr lang="en-US" sz="1800">
                <a:solidFill>
                  <a:srgbClr val="FFFFFF"/>
                </a:solidFill>
                <a:latin typeface="Arial Narrow" pitchFamily="34" charset="0"/>
                <a:cs typeface="Helvetica Light"/>
                <a:sym typeface="Arial Narrow" pitchFamily="34" charset="0"/>
              </a:rPr>
              <a:t>https://www.hse.ru/ma/nanoelectronics/</a:t>
            </a:r>
            <a:endParaRPr lang="ru-RU" sz="1800">
              <a:solidFill>
                <a:srgbClr val="FFFFFF"/>
              </a:solidFill>
              <a:latin typeface="Arial Narrow" pitchFamily="34" charset="0"/>
              <a:cs typeface="Helvetica Light"/>
              <a:sym typeface="Arial Narrow" pitchFamily="34" charset="0"/>
            </a:endParaRPr>
          </a:p>
        </p:txBody>
      </p:sp>
      <p:pic>
        <p:nvPicPr>
          <p:cNvPr id="25602" name="Изображение" descr="Изображение"/>
          <p:cNvPicPr>
            <a:picLocks noChangeAspect="1"/>
          </p:cNvPicPr>
          <p:nvPr/>
        </p:nvPicPr>
        <p:blipFill>
          <a:blip r:embed="rId2"/>
          <a:srcRect/>
          <a:stretch>
            <a:fillRect/>
          </a:stretch>
        </p:blipFill>
        <p:spPr bwMode="auto">
          <a:xfrm>
            <a:off x="5365750" y="3498850"/>
            <a:ext cx="2273300" cy="2197100"/>
          </a:xfrm>
          <a:prstGeom prst="rect">
            <a:avLst/>
          </a:prstGeom>
          <a:noFill/>
          <a:ln w="12700">
            <a:noFill/>
            <a:miter lim="400000"/>
            <a:headEnd/>
            <a:tailEnd/>
          </a:ln>
        </p:spPr>
      </p:pic>
      <p:sp>
        <p:nvSpPr>
          <p:cNvPr id="25603" name="www.text"/>
          <p:cNvSpPr txBox="1">
            <a:spLocks noChangeArrowheads="1"/>
          </p:cNvSpPr>
          <p:nvPr/>
        </p:nvSpPr>
        <p:spPr bwMode="auto">
          <a:xfrm>
            <a:off x="4645025" y="7213600"/>
            <a:ext cx="3714750" cy="381000"/>
          </a:xfrm>
          <a:prstGeom prst="rect">
            <a:avLst/>
          </a:prstGeom>
          <a:noFill/>
          <a:ln w="12700">
            <a:noFill/>
            <a:miter lim="400000"/>
            <a:headEnd/>
            <a:tailEnd/>
          </a:ln>
        </p:spPr>
        <p:txBody>
          <a:bodyPr lIns="50800" tIns="50800" rIns="50800" bIns="50800" anchor="ctr">
            <a:spAutoFit/>
          </a:bodyPr>
          <a:lstStyle/>
          <a:p>
            <a:pPr algn="ctr" defTabSz="457200" hangingPunct="0"/>
            <a:r>
              <a:rPr lang="en-US" sz="1800">
                <a:solidFill>
                  <a:srgbClr val="FFFFFF"/>
                </a:solidFill>
                <a:latin typeface="Arial Narrow" pitchFamily="34" charset="0"/>
                <a:cs typeface="Helvetica Light"/>
                <a:sym typeface="Arial Narrow" pitchFamily="34" charset="0"/>
              </a:rPr>
              <a:t>ayurin@hse.ru</a:t>
            </a:r>
            <a:endParaRPr lang="ru-RU" sz="1800">
              <a:solidFill>
                <a:srgbClr val="FFFFFF"/>
              </a:solidFill>
              <a:latin typeface="Arial Narrow" pitchFamily="34" charset="0"/>
              <a:cs typeface="Helvetica Light"/>
              <a:sym typeface="Arial Narrow" pitchFamily="34" charset="0"/>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Линия"/>
          <p:cNvSpPr>
            <a:spLocks noChangeShapeType="1"/>
          </p:cNvSpPr>
          <p:nvPr/>
        </p:nvSpPr>
        <p:spPr bwMode="auto">
          <a:xfrm>
            <a:off x="787400" y="1574800"/>
            <a:ext cx="11430000" cy="0"/>
          </a:xfrm>
          <a:prstGeom prst="line">
            <a:avLst/>
          </a:prstGeom>
          <a:noFill/>
          <a:ln w="12700">
            <a:solidFill>
              <a:srgbClr val="253957"/>
            </a:solidFill>
            <a:miter lim="400000"/>
            <a:headEnd/>
            <a:tailEnd/>
          </a:ln>
        </p:spPr>
        <p:txBody>
          <a:bodyPr lIns="50800" tIns="50800" rIns="50800" bIns="50800" anchor="ctr"/>
          <a:lstStyle/>
          <a:p>
            <a:endParaRPr lang="ru-RU"/>
          </a:p>
        </p:txBody>
      </p:sp>
      <p:sp>
        <p:nvSpPr>
          <p:cNvPr id="16386" name="Очень крутой заголовок…"/>
          <p:cNvSpPr txBox="1">
            <a:spLocks noChangeArrowheads="1"/>
          </p:cNvSpPr>
          <p:nvPr/>
        </p:nvSpPr>
        <p:spPr bwMode="auto">
          <a:xfrm>
            <a:off x="787400" y="1652588"/>
            <a:ext cx="11430000" cy="822325"/>
          </a:xfrm>
          <a:prstGeom prst="rect">
            <a:avLst/>
          </a:prstGeom>
          <a:noFill/>
          <a:ln w="12700">
            <a:noFill/>
            <a:miter lim="400000"/>
            <a:headEnd/>
            <a:tailEnd/>
          </a:ln>
        </p:spPr>
        <p:txBody>
          <a:bodyPr lIns="50800" tIns="50800" rIns="50800" bIns="50800"/>
          <a:lstStyle/>
          <a:p>
            <a:pPr algn="ctr" hangingPunct="0"/>
            <a:r>
              <a:rPr lang="ru-RU" sz="5000" b="1">
                <a:solidFill>
                  <a:srgbClr val="253957"/>
                </a:solidFill>
                <a:latin typeface="Arial Narrow" pitchFamily="34" charset="0"/>
                <a:cs typeface="Helvetica Light"/>
                <a:sym typeface="Arial Narrow" pitchFamily="34" charset="0"/>
              </a:rPr>
              <a:t>ОБЩАЯ ХАРАКТЕРИСТИКА ОП</a:t>
            </a:r>
          </a:p>
        </p:txBody>
      </p:sp>
      <p:sp>
        <p:nvSpPr>
          <p:cNvPr id="16387" name="Название подразделения, лаборатории, факультета и т.д."/>
          <p:cNvSpPr txBox="1">
            <a:spLocks noChangeArrowheads="1"/>
          </p:cNvSpPr>
          <p:nvPr/>
        </p:nvSpPr>
        <p:spPr bwMode="auto">
          <a:xfrm>
            <a:off x="4162425" y="617538"/>
            <a:ext cx="8081963" cy="471487"/>
          </a:xfrm>
          <a:prstGeom prst="rect">
            <a:avLst/>
          </a:prstGeom>
          <a:noFill/>
          <a:ln w="12700">
            <a:noFill/>
            <a:miter lim="400000"/>
            <a:headEnd/>
            <a:tailEnd/>
          </a:ln>
        </p:spPr>
        <p:txBody>
          <a:bodyPr lIns="50800" tIns="50800" rIns="50800" bIns="50800" anchor="ctr">
            <a:spAutoFit/>
          </a:bodyPr>
          <a:lstStyle/>
          <a:p>
            <a:pPr algn="r" hangingPunct="0"/>
            <a:r>
              <a:rPr lang="ru-RU" sz="2400">
                <a:solidFill>
                  <a:srgbClr val="253957"/>
                </a:solidFill>
                <a:latin typeface="Arial Narrow" pitchFamily="34" charset="0"/>
                <a:cs typeface="Helvetica Light"/>
                <a:sym typeface="Arial Narrow" pitchFamily="34" charset="0"/>
              </a:rPr>
              <a:t>Департамент электронной инженерии МИЭМ НИУ ВШЭ</a:t>
            </a:r>
          </a:p>
        </p:txBody>
      </p:sp>
      <p:pic>
        <p:nvPicPr>
          <p:cNvPr id="16388" name="Изображение" descr="Изображение"/>
          <p:cNvPicPr>
            <a:picLocks noChangeAspect="1"/>
          </p:cNvPicPr>
          <p:nvPr/>
        </p:nvPicPr>
        <p:blipFill>
          <a:blip r:embed="rId2"/>
          <a:srcRect/>
          <a:stretch>
            <a:fillRect/>
          </a:stretch>
        </p:blipFill>
        <p:spPr bwMode="auto">
          <a:xfrm>
            <a:off x="804863" y="417513"/>
            <a:ext cx="854075" cy="852487"/>
          </a:xfrm>
          <a:prstGeom prst="rect">
            <a:avLst/>
          </a:prstGeom>
          <a:noFill/>
          <a:ln w="12700">
            <a:noFill/>
            <a:miter lim="400000"/>
            <a:headEnd/>
            <a:tailEnd/>
          </a:ln>
        </p:spPr>
      </p:pic>
      <p:pic>
        <p:nvPicPr>
          <p:cNvPr id="16389" name="Picture 2" descr="http://itsmforum.ru/partners/miem/Logo_MIEM.png"/>
          <p:cNvPicPr>
            <a:picLocks noChangeAspect="1" noChangeArrowheads="1"/>
          </p:cNvPicPr>
          <p:nvPr/>
        </p:nvPicPr>
        <p:blipFill>
          <a:blip r:embed="rId3"/>
          <a:srcRect/>
          <a:stretch>
            <a:fillRect/>
          </a:stretch>
        </p:blipFill>
        <p:spPr bwMode="auto">
          <a:xfrm>
            <a:off x="2413000" y="260350"/>
            <a:ext cx="1749425" cy="1166813"/>
          </a:xfrm>
          <a:prstGeom prst="rect">
            <a:avLst/>
          </a:prstGeom>
          <a:noFill/>
          <a:ln w="9525">
            <a:noFill/>
            <a:miter lim="800000"/>
            <a:headEnd/>
            <a:tailEnd/>
          </a:ln>
        </p:spPr>
      </p:pic>
      <p:sp>
        <p:nvSpPr>
          <p:cNvPr id="16390" name="Прямоугольник 2"/>
          <p:cNvSpPr>
            <a:spLocks noChangeArrowheads="1"/>
          </p:cNvSpPr>
          <p:nvPr/>
        </p:nvSpPr>
        <p:spPr bwMode="auto">
          <a:xfrm>
            <a:off x="814388" y="2806700"/>
            <a:ext cx="11430000" cy="5632450"/>
          </a:xfrm>
          <a:prstGeom prst="rect">
            <a:avLst/>
          </a:prstGeom>
          <a:noFill/>
          <a:ln w="9525">
            <a:noFill/>
            <a:miter lim="800000"/>
            <a:headEnd/>
            <a:tailEnd/>
          </a:ln>
        </p:spPr>
        <p:txBody>
          <a:bodyPr>
            <a:spAutoFit/>
          </a:bodyPr>
          <a:lstStyle/>
          <a:p>
            <a:pPr algn="just" hangingPunct="0">
              <a:lnSpc>
                <a:spcPct val="150000"/>
              </a:lnSpc>
            </a:pPr>
            <a:r>
              <a:rPr lang="ru-RU" sz="2400">
                <a:solidFill>
                  <a:srgbClr val="002060"/>
                </a:solidFill>
                <a:latin typeface="Helvetica Light"/>
                <a:cs typeface="Helvetica Light"/>
              </a:rPr>
              <a:t>Новая образовательная программа магистратуры «Наноэлектроника и квантовые технологии» создается на базе существующих ОП «Инжиниринг в электронике», «Материалы. Приборы. Нанотехнологии» и представляет собой их реорганизацию.</a:t>
            </a:r>
          </a:p>
          <a:p>
            <a:pPr algn="just" hangingPunct="0">
              <a:lnSpc>
                <a:spcPct val="150000"/>
              </a:lnSpc>
            </a:pPr>
            <a:r>
              <a:rPr lang="ru-RU" sz="2400">
                <a:solidFill>
                  <a:srgbClr val="002060"/>
                </a:solidFill>
                <a:latin typeface="Helvetica Light"/>
                <a:cs typeface="Helvetica Light"/>
              </a:rPr>
              <a:t>Реализация будет осуществляться в рамках нового стандарта магистратуры ВШЭ.</a:t>
            </a:r>
          </a:p>
          <a:p>
            <a:pPr algn="just" hangingPunct="0">
              <a:lnSpc>
                <a:spcPct val="150000"/>
              </a:lnSpc>
            </a:pPr>
            <a:r>
              <a:rPr lang="ru-RU" sz="2400">
                <a:solidFill>
                  <a:srgbClr val="002060"/>
                </a:solidFill>
                <a:latin typeface="Helvetica Light"/>
                <a:cs typeface="Helvetica Light"/>
              </a:rPr>
              <a:t>Первый набор в 2021 году, 35 бюджетных мест, набор по конкурсу портфолио.</a:t>
            </a:r>
          </a:p>
          <a:p>
            <a:pPr algn="just" hangingPunct="0">
              <a:lnSpc>
                <a:spcPct val="150000"/>
              </a:lnSpc>
            </a:pPr>
            <a:r>
              <a:rPr lang="ru-RU" sz="2400">
                <a:solidFill>
                  <a:srgbClr val="002060"/>
                </a:solidFill>
                <a:latin typeface="Helvetica Light"/>
                <a:cs typeface="Helvetica Light"/>
              </a:rPr>
              <a:t>Направление подготовки: 11.04.04 Электроника и наноэлектроника</a:t>
            </a:r>
          </a:p>
          <a:p>
            <a:pPr algn="just" hangingPunct="0">
              <a:lnSpc>
                <a:spcPct val="150000"/>
              </a:lnSpc>
            </a:pPr>
            <a:r>
              <a:rPr lang="ru-RU" sz="2400">
                <a:solidFill>
                  <a:srgbClr val="002060"/>
                </a:solidFill>
                <a:latin typeface="Helvetica Light"/>
                <a:cs typeface="Helvetica Light"/>
              </a:rPr>
              <a:t>Срок и форма обучения: 2 года, очная форма обучения.</a:t>
            </a:r>
          </a:p>
          <a:p>
            <a:pPr algn="just" hangingPunct="0">
              <a:lnSpc>
                <a:spcPct val="150000"/>
              </a:lnSpc>
            </a:pPr>
            <a:r>
              <a:rPr lang="ru-RU" sz="2400">
                <a:solidFill>
                  <a:srgbClr val="002060"/>
                </a:solidFill>
                <a:latin typeface="Helvetica Light"/>
                <a:cs typeface="Helvetica Light"/>
              </a:rPr>
              <a:t>Язык реализации: русский, английский.</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Линия"/>
          <p:cNvSpPr>
            <a:spLocks noChangeShapeType="1"/>
          </p:cNvSpPr>
          <p:nvPr/>
        </p:nvSpPr>
        <p:spPr bwMode="auto">
          <a:xfrm>
            <a:off x="787400" y="1574800"/>
            <a:ext cx="11430000" cy="0"/>
          </a:xfrm>
          <a:prstGeom prst="line">
            <a:avLst/>
          </a:prstGeom>
          <a:noFill/>
          <a:ln w="12700">
            <a:solidFill>
              <a:srgbClr val="253957"/>
            </a:solidFill>
            <a:miter lim="400000"/>
            <a:headEnd/>
            <a:tailEnd/>
          </a:ln>
        </p:spPr>
        <p:txBody>
          <a:bodyPr lIns="50800" tIns="50800" rIns="50800" bIns="50800" anchor="ctr"/>
          <a:lstStyle/>
          <a:p>
            <a:endParaRPr lang="ru-RU"/>
          </a:p>
        </p:txBody>
      </p:sp>
      <p:sp>
        <p:nvSpPr>
          <p:cNvPr id="17410" name="Очень крутой заголовок…"/>
          <p:cNvSpPr txBox="1">
            <a:spLocks noChangeArrowheads="1"/>
          </p:cNvSpPr>
          <p:nvPr/>
        </p:nvSpPr>
        <p:spPr bwMode="auto">
          <a:xfrm>
            <a:off x="814388" y="1758950"/>
            <a:ext cx="11430000" cy="822325"/>
          </a:xfrm>
          <a:prstGeom prst="rect">
            <a:avLst/>
          </a:prstGeom>
          <a:noFill/>
          <a:ln w="12700">
            <a:noFill/>
            <a:miter lim="400000"/>
            <a:headEnd/>
            <a:tailEnd/>
          </a:ln>
        </p:spPr>
        <p:txBody>
          <a:bodyPr lIns="50800" tIns="50800" rIns="50800" bIns="50800"/>
          <a:lstStyle/>
          <a:p>
            <a:pPr algn="ctr" hangingPunct="0"/>
            <a:r>
              <a:rPr lang="ru-RU" sz="5000" b="1">
                <a:solidFill>
                  <a:srgbClr val="253957"/>
                </a:solidFill>
                <a:latin typeface="Arial Narrow" pitchFamily="34" charset="0"/>
                <a:cs typeface="Helvetica Light"/>
                <a:sym typeface="Arial Narrow" pitchFamily="34" charset="0"/>
              </a:rPr>
              <a:t>ОБРАЗОВАТЕЛЬНЫЕ ТРАЕКТОРИИ</a:t>
            </a:r>
          </a:p>
        </p:txBody>
      </p:sp>
      <p:sp>
        <p:nvSpPr>
          <p:cNvPr id="17411" name="Название подразделения, лаборатории, факультета и т.д."/>
          <p:cNvSpPr txBox="1">
            <a:spLocks noChangeArrowheads="1"/>
          </p:cNvSpPr>
          <p:nvPr/>
        </p:nvSpPr>
        <p:spPr bwMode="auto">
          <a:xfrm>
            <a:off x="4162425" y="617538"/>
            <a:ext cx="8081963" cy="471487"/>
          </a:xfrm>
          <a:prstGeom prst="rect">
            <a:avLst/>
          </a:prstGeom>
          <a:noFill/>
          <a:ln w="12700">
            <a:noFill/>
            <a:miter lim="400000"/>
            <a:headEnd/>
            <a:tailEnd/>
          </a:ln>
        </p:spPr>
        <p:txBody>
          <a:bodyPr lIns="50800" tIns="50800" rIns="50800" bIns="50800" anchor="ctr">
            <a:spAutoFit/>
          </a:bodyPr>
          <a:lstStyle/>
          <a:p>
            <a:pPr algn="r" hangingPunct="0"/>
            <a:r>
              <a:rPr lang="ru-RU" sz="2400">
                <a:solidFill>
                  <a:srgbClr val="253957"/>
                </a:solidFill>
                <a:latin typeface="Arial Narrow" pitchFamily="34" charset="0"/>
                <a:cs typeface="Helvetica Light"/>
                <a:sym typeface="Arial Narrow" pitchFamily="34" charset="0"/>
              </a:rPr>
              <a:t>Департамент электронной инженерии МИЭМ НИУ ВШЭ</a:t>
            </a:r>
          </a:p>
        </p:txBody>
      </p:sp>
      <p:pic>
        <p:nvPicPr>
          <p:cNvPr id="17412" name="Изображение" descr="Изображение"/>
          <p:cNvPicPr>
            <a:picLocks noChangeAspect="1"/>
          </p:cNvPicPr>
          <p:nvPr/>
        </p:nvPicPr>
        <p:blipFill>
          <a:blip r:embed="rId2"/>
          <a:srcRect/>
          <a:stretch>
            <a:fillRect/>
          </a:stretch>
        </p:blipFill>
        <p:spPr bwMode="auto">
          <a:xfrm>
            <a:off x="804863" y="417513"/>
            <a:ext cx="854075" cy="852487"/>
          </a:xfrm>
          <a:prstGeom prst="rect">
            <a:avLst/>
          </a:prstGeom>
          <a:noFill/>
          <a:ln w="12700">
            <a:noFill/>
            <a:miter lim="400000"/>
            <a:headEnd/>
            <a:tailEnd/>
          </a:ln>
        </p:spPr>
      </p:pic>
      <p:pic>
        <p:nvPicPr>
          <p:cNvPr id="17413" name="Picture 2" descr="http://itsmforum.ru/partners/miem/Logo_MIEM.png"/>
          <p:cNvPicPr>
            <a:picLocks noChangeAspect="1" noChangeArrowheads="1"/>
          </p:cNvPicPr>
          <p:nvPr/>
        </p:nvPicPr>
        <p:blipFill>
          <a:blip r:embed="rId3"/>
          <a:srcRect/>
          <a:stretch>
            <a:fillRect/>
          </a:stretch>
        </p:blipFill>
        <p:spPr bwMode="auto">
          <a:xfrm>
            <a:off x="2413000" y="260350"/>
            <a:ext cx="1749425" cy="1166813"/>
          </a:xfrm>
          <a:prstGeom prst="rect">
            <a:avLst/>
          </a:prstGeom>
          <a:noFill/>
          <a:ln w="9525">
            <a:noFill/>
            <a:miter lim="800000"/>
            <a:headEnd/>
            <a:tailEnd/>
          </a:ln>
        </p:spPr>
      </p:pic>
      <p:sp>
        <p:nvSpPr>
          <p:cNvPr id="3" name="Прямоугольник 2"/>
          <p:cNvSpPr/>
          <p:nvPr/>
        </p:nvSpPr>
        <p:spPr>
          <a:xfrm>
            <a:off x="400050" y="2776538"/>
            <a:ext cx="12604750" cy="5713412"/>
          </a:xfrm>
          <a:prstGeom prst="rect">
            <a:avLst/>
          </a:prstGeom>
        </p:spPr>
        <p:txBody>
          <a:bodyPr>
            <a:spAutoFit/>
          </a:bodyPr>
          <a:lstStyle/>
          <a:p>
            <a:pPr defTabSz="914400" fontAlgn="auto">
              <a:spcBef>
                <a:spcPts val="0"/>
              </a:spcBef>
              <a:spcAft>
                <a:spcPts val="0"/>
              </a:spcAft>
              <a:buClr>
                <a:srgbClr val="000000"/>
              </a:buClr>
              <a:buSzPts val="1800"/>
              <a:defRPr/>
            </a:pPr>
            <a:r>
              <a:rPr lang="ru-RU" sz="2400" kern="0" dirty="0">
                <a:solidFill>
                  <a:srgbClr val="002060"/>
                </a:solidFill>
                <a:latin typeface="+mj-lt"/>
                <a:ea typeface="+mj-ea"/>
                <a:cs typeface="+mj-cs"/>
                <a:sym typeface="Calibri"/>
              </a:rPr>
              <a:t>Специализации (ключевые семинары) в соответствии с новым стандартом:</a:t>
            </a:r>
          </a:p>
          <a:p>
            <a:pPr defTabSz="914400" fontAlgn="auto">
              <a:spcBef>
                <a:spcPts val="0"/>
              </a:spcBef>
              <a:spcAft>
                <a:spcPts val="0"/>
              </a:spcAft>
              <a:buClr>
                <a:srgbClr val="000000"/>
              </a:buClr>
              <a:buSzPts val="1800"/>
              <a:defRPr/>
            </a:pPr>
            <a:endParaRPr lang="ru-RU" sz="2400" kern="0" dirty="0">
              <a:solidFill>
                <a:srgbClr val="002060"/>
              </a:solidFill>
              <a:latin typeface="+mj-lt"/>
              <a:ea typeface="+mj-ea"/>
              <a:cs typeface="+mj-cs"/>
              <a:sym typeface="Calibri"/>
            </a:endParaRPr>
          </a:p>
          <a:p>
            <a:pPr defTabSz="914400" fontAlgn="auto">
              <a:lnSpc>
                <a:spcPct val="107000"/>
              </a:lnSpc>
              <a:spcBef>
                <a:spcPts val="360"/>
              </a:spcBef>
              <a:spcAft>
                <a:spcPts val="0"/>
              </a:spcAft>
              <a:buClr>
                <a:srgbClr val="000000"/>
              </a:buClr>
              <a:buSzPts val="1800"/>
              <a:defRPr/>
            </a:pPr>
            <a:r>
              <a:rPr lang="ru-RU" sz="2400" b="1" kern="0" dirty="0">
                <a:solidFill>
                  <a:srgbClr val="002060"/>
                </a:solidFill>
                <a:latin typeface="+mj-lt"/>
                <a:ea typeface="+mj-ea"/>
                <a:cs typeface="+mj-cs"/>
                <a:sym typeface="Calibri"/>
              </a:rPr>
              <a:t>1. Инжиниринг в электронике, микро- и </a:t>
            </a:r>
            <a:r>
              <a:rPr lang="ru-RU" sz="2400" b="1" kern="0" dirty="0" err="1">
                <a:solidFill>
                  <a:srgbClr val="002060"/>
                </a:solidFill>
                <a:latin typeface="+mj-lt"/>
                <a:ea typeface="+mj-ea"/>
                <a:cs typeface="+mj-cs"/>
                <a:sym typeface="Calibri"/>
              </a:rPr>
              <a:t>наноэлектронике</a:t>
            </a:r>
            <a:endParaRPr lang="ru-RU" sz="2400" b="1" kern="0" dirty="0">
              <a:solidFill>
                <a:srgbClr val="002060"/>
              </a:solidFill>
              <a:latin typeface="+mj-lt"/>
              <a:ea typeface="+mj-ea"/>
              <a:cs typeface="+mj-cs"/>
              <a:sym typeface="Calibri"/>
            </a:endParaRPr>
          </a:p>
          <a:p>
            <a:pPr marL="114300" defTabSz="914400" fontAlgn="auto">
              <a:lnSpc>
                <a:spcPct val="107000"/>
              </a:lnSpc>
              <a:spcBef>
                <a:spcPts val="360"/>
              </a:spcBef>
              <a:spcAft>
                <a:spcPts val="0"/>
              </a:spcAft>
              <a:buClr>
                <a:srgbClr val="000000"/>
              </a:buClr>
              <a:buSzPts val="1800"/>
              <a:defRPr/>
            </a:pPr>
            <a:r>
              <a:rPr lang="ru-RU" sz="2400" kern="0" dirty="0">
                <a:solidFill>
                  <a:srgbClr val="002060"/>
                </a:solidFill>
                <a:latin typeface="+mj-lt"/>
                <a:ea typeface="+mj-ea"/>
                <a:cs typeface="+mj-cs"/>
                <a:sym typeface="Calibri"/>
              </a:rPr>
              <a:t>Научный лидер: </a:t>
            </a:r>
            <a:r>
              <a:rPr lang="ru-RU" sz="2400" kern="0" dirty="0" err="1">
                <a:solidFill>
                  <a:srgbClr val="002060"/>
                </a:solidFill>
                <a:latin typeface="+mj-lt"/>
                <a:ea typeface="+mj-ea"/>
                <a:cs typeface="+mj-cs"/>
                <a:sym typeface="Calibri"/>
              </a:rPr>
              <a:t>Петросянц</a:t>
            </a:r>
            <a:r>
              <a:rPr lang="ru-RU" sz="2400" kern="0" dirty="0">
                <a:solidFill>
                  <a:srgbClr val="002060"/>
                </a:solidFill>
                <a:latin typeface="+mj-lt"/>
                <a:ea typeface="+mj-ea"/>
                <a:cs typeface="+mj-cs"/>
                <a:sym typeface="Calibri"/>
              </a:rPr>
              <a:t> К.О.</a:t>
            </a:r>
          </a:p>
          <a:p>
            <a:pPr marL="114300" defTabSz="914400" fontAlgn="auto">
              <a:lnSpc>
                <a:spcPct val="107000"/>
              </a:lnSpc>
              <a:spcBef>
                <a:spcPts val="360"/>
              </a:spcBef>
              <a:spcAft>
                <a:spcPts val="0"/>
              </a:spcAft>
              <a:buClr>
                <a:srgbClr val="000000"/>
              </a:buClr>
              <a:buSzPts val="1800"/>
              <a:defRPr/>
            </a:pPr>
            <a:endParaRPr lang="ru-RU" sz="2400" kern="0" dirty="0">
              <a:solidFill>
                <a:srgbClr val="002060"/>
              </a:solidFill>
              <a:latin typeface="+mj-lt"/>
              <a:ea typeface="+mj-ea"/>
              <a:cs typeface="+mj-cs"/>
              <a:sym typeface="Calibri"/>
            </a:endParaRPr>
          </a:p>
          <a:p>
            <a:pPr defTabSz="914400" fontAlgn="auto">
              <a:lnSpc>
                <a:spcPct val="107000"/>
              </a:lnSpc>
              <a:spcBef>
                <a:spcPts val="360"/>
              </a:spcBef>
              <a:spcAft>
                <a:spcPts val="0"/>
              </a:spcAft>
              <a:buClr>
                <a:srgbClr val="000000"/>
              </a:buClr>
              <a:buSzPts val="1800"/>
              <a:defRPr/>
            </a:pPr>
            <a:r>
              <a:rPr lang="ru-RU" sz="2400" b="1" kern="0" dirty="0">
                <a:solidFill>
                  <a:srgbClr val="002060"/>
                </a:solidFill>
                <a:latin typeface="+mj-lt"/>
                <a:ea typeface="+mj-ea"/>
                <a:cs typeface="+mj-cs"/>
                <a:sym typeface="Calibri"/>
              </a:rPr>
              <a:t>2. Квантовая сверхпроводящая </a:t>
            </a:r>
            <a:r>
              <a:rPr lang="ru-RU" sz="2400" b="1" kern="0" dirty="0" err="1">
                <a:solidFill>
                  <a:srgbClr val="002060"/>
                </a:solidFill>
                <a:latin typeface="+mj-lt"/>
                <a:ea typeface="+mj-ea"/>
                <a:cs typeface="+mj-cs"/>
                <a:sym typeface="Calibri"/>
              </a:rPr>
              <a:t>наноэлектроника</a:t>
            </a:r>
            <a:endParaRPr lang="ru-RU" sz="2400" kern="0" dirty="0">
              <a:solidFill>
                <a:srgbClr val="002060"/>
              </a:solidFill>
              <a:latin typeface="+mj-lt"/>
              <a:ea typeface="+mj-ea"/>
              <a:cs typeface="+mj-cs"/>
              <a:sym typeface="Calibri"/>
            </a:endParaRPr>
          </a:p>
          <a:p>
            <a:pPr marL="108000" defTabSz="914400" fontAlgn="auto">
              <a:lnSpc>
                <a:spcPct val="107000"/>
              </a:lnSpc>
              <a:spcBef>
                <a:spcPts val="360"/>
              </a:spcBef>
              <a:spcAft>
                <a:spcPts val="0"/>
              </a:spcAft>
              <a:buClr>
                <a:srgbClr val="000000"/>
              </a:buClr>
              <a:buSzPts val="1800"/>
              <a:defRPr/>
            </a:pPr>
            <a:r>
              <a:rPr lang="ru-RU" sz="2400" kern="0" dirty="0">
                <a:solidFill>
                  <a:srgbClr val="002060"/>
                </a:solidFill>
                <a:latin typeface="+mj-lt"/>
                <a:ea typeface="+mj-ea"/>
                <a:cs typeface="+mj-cs"/>
                <a:sym typeface="Calibri"/>
              </a:rPr>
              <a:t>Научный лидер: Арутюнов К.Ю.</a:t>
            </a:r>
          </a:p>
          <a:p>
            <a:pPr marL="108000" defTabSz="914400" fontAlgn="auto">
              <a:lnSpc>
                <a:spcPct val="107000"/>
              </a:lnSpc>
              <a:spcBef>
                <a:spcPts val="360"/>
              </a:spcBef>
              <a:spcAft>
                <a:spcPts val="0"/>
              </a:spcAft>
              <a:buClr>
                <a:srgbClr val="000000"/>
              </a:buClr>
              <a:buSzPts val="1800"/>
              <a:defRPr/>
            </a:pPr>
            <a:endParaRPr lang="ru-RU" sz="2400" kern="0" dirty="0">
              <a:solidFill>
                <a:srgbClr val="002060"/>
              </a:solidFill>
              <a:latin typeface="+mj-lt"/>
              <a:ea typeface="+mj-ea"/>
              <a:cs typeface="+mj-cs"/>
              <a:sym typeface="Calibri"/>
            </a:endParaRPr>
          </a:p>
          <a:p>
            <a:pPr defTabSz="914400" fontAlgn="auto">
              <a:lnSpc>
                <a:spcPct val="107000"/>
              </a:lnSpc>
              <a:spcBef>
                <a:spcPts val="360"/>
              </a:spcBef>
              <a:spcAft>
                <a:spcPts val="0"/>
              </a:spcAft>
              <a:buClr>
                <a:srgbClr val="000000"/>
              </a:buClr>
              <a:buSzPts val="1800"/>
              <a:defRPr/>
            </a:pPr>
            <a:r>
              <a:rPr lang="ru-RU" sz="2400" b="1" kern="0" dirty="0">
                <a:solidFill>
                  <a:srgbClr val="002060"/>
                </a:solidFill>
                <a:latin typeface="+mj-lt"/>
                <a:ea typeface="+mj-ea"/>
                <a:cs typeface="+mj-cs"/>
                <a:sym typeface="Calibri"/>
              </a:rPr>
              <a:t>3. Технологические основы квантовых вычислений и квантовых коммуникаций</a:t>
            </a:r>
          </a:p>
          <a:p>
            <a:pPr marL="114300" defTabSz="914400" fontAlgn="auto">
              <a:lnSpc>
                <a:spcPct val="107000"/>
              </a:lnSpc>
              <a:spcBef>
                <a:spcPts val="360"/>
              </a:spcBef>
              <a:spcAft>
                <a:spcPts val="0"/>
              </a:spcAft>
              <a:buClr>
                <a:srgbClr val="000000"/>
              </a:buClr>
              <a:buSzPts val="1800"/>
              <a:defRPr/>
            </a:pPr>
            <a:r>
              <a:rPr lang="ru-RU" sz="2400" kern="0" dirty="0">
                <a:solidFill>
                  <a:srgbClr val="002060"/>
                </a:solidFill>
                <a:latin typeface="+mj-lt"/>
                <a:ea typeface="+mj-ea"/>
                <a:cs typeface="+mj-cs"/>
                <a:sym typeface="Calibri"/>
              </a:rPr>
              <a:t>Научный лидер: </a:t>
            </a:r>
            <a:r>
              <a:rPr lang="ru-RU" sz="2400" kern="0" dirty="0" err="1">
                <a:solidFill>
                  <a:srgbClr val="002060"/>
                </a:solidFill>
                <a:latin typeface="+mj-lt"/>
                <a:ea typeface="+mj-ea"/>
                <a:cs typeface="+mj-cs"/>
                <a:sym typeface="Calibri"/>
              </a:rPr>
              <a:t>Гольцман</a:t>
            </a:r>
            <a:r>
              <a:rPr lang="ru-RU" sz="2400" kern="0" dirty="0">
                <a:solidFill>
                  <a:srgbClr val="002060"/>
                </a:solidFill>
                <a:latin typeface="+mj-lt"/>
                <a:ea typeface="+mj-ea"/>
                <a:cs typeface="+mj-cs"/>
                <a:sym typeface="Calibri"/>
              </a:rPr>
              <a:t> Г.Н.</a:t>
            </a:r>
          </a:p>
          <a:p>
            <a:pPr marL="114300" defTabSz="914400" fontAlgn="auto">
              <a:lnSpc>
                <a:spcPct val="107000"/>
              </a:lnSpc>
              <a:spcBef>
                <a:spcPts val="360"/>
              </a:spcBef>
              <a:spcAft>
                <a:spcPts val="0"/>
              </a:spcAft>
              <a:buClr>
                <a:srgbClr val="000000"/>
              </a:buClr>
              <a:buSzPts val="1800"/>
              <a:defRPr/>
            </a:pPr>
            <a:endParaRPr lang="ru-RU" sz="2400" kern="0" dirty="0">
              <a:solidFill>
                <a:srgbClr val="002060"/>
              </a:solidFill>
              <a:latin typeface="+mj-lt"/>
              <a:ea typeface="+mj-ea"/>
              <a:cs typeface="+mj-cs"/>
              <a:sym typeface="Calibri"/>
            </a:endParaRPr>
          </a:p>
          <a:p>
            <a:pPr defTabSz="914400" fontAlgn="auto">
              <a:lnSpc>
                <a:spcPct val="107000"/>
              </a:lnSpc>
              <a:spcBef>
                <a:spcPts val="360"/>
              </a:spcBef>
              <a:spcAft>
                <a:spcPts val="0"/>
              </a:spcAft>
              <a:buClr>
                <a:srgbClr val="000000"/>
              </a:buClr>
              <a:buSzPts val="1800"/>
              <a:defRPr/>
            </a:pPr>
            <a:r>
              <a:rPr lang="ru-RU" sz="2400" b="1" kern="0" dirty="0">
                <a:solidFill>
                  <a:srgbClr val="002060"/>
                </a:solidFill>
                <a:latin typeface="+mj-lt"/>
                <a:ea typeface="+mj-ea"/>
                <a:cs typeface="+mj-cs"/>
                <a:sym typeface="Calibri"/>
              </a:rPr>
              <a:t>4. Фундаментальные основы наноэлектроники и энергетики</a:t>
            </a:r>
          </a:p>
          <a:p>
            <a:pPr marL="114300" defTabSz="914400" fontAlgn="auto">
              <a:lnSpc>
                <a:spcPct val="107000"/>
              </a:lnSpc>
              <a:spcBef>
                <a:spcPts val="360"/>
              </a:spcBef>
              <a:spcAft>
                <a:spcPts val="0"/>
              </a:spcAft>
              <a:buClr>
                <a:srgbClr val="000000"/>
              </a:buClr>
              <a:buSzPts val="1800"/>
              <a:defRPr/>
            </a:pPr>
            <a:r>
              <a:rPr lang="ru-RU" sz="2400" kern="0" dirty="0">
                <a:solidFill>
                  <a:srgbClr val="002060"/>
                </a:solidFill>
                <a:latin typeface="+mj-lt"/>
                <a:ea typeface="+mj-ea"/>
                <a:cs typeface="+mj-cs"/>
                <a:sym typeface="Calibri"/>
              </a:rPr>
              <a:t>Научный лидер: Каган М.Ю.</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Линия"/>
          <p:cNvSpPr>
            <a:spLocks noChangeShapeType="1"/>
          </p:cNvSpPr>
          <p:nvPr/>
        </p:nvSpPr>
        <p:spPr bwMode="auto">
          <a:xfrm>
            <a:off x="787400" y="1574800"/>
            <a:ext cx="11430000" cy="0"/>
          </a:xfrm>
          <a:prstGeom prst="line">
            <a:avLst/>
          </a:prstGeom>
          <a:noFill/>
          <a:ln w="12700">
            <a:solidFill>
              <a:srgbClr val="253957"/>
            </a:solidFill>
            <a:miter lim="400000"/>
            <a:headEnd/>
            <a:tailEnd/>
          </a:ln>
        </p:spPr>
        <p:txBody>
          <a:bodyPr lIns="50800" tIns="50800" rIns="50800" bIns="50800" anchor="ctr"/>
          <a:lstStyle/>
          <a:p>
            <a:endParaRPr lang="ru-RU"/>
          </a:p>
        </p:txBody>
      </p:sp>
      <p:sp>
        <p:nvSpPr>
          <p:cNvPr id="18434" name="Очень крутой заголовок…"/>
          <p:cNvSpPr txBox="1">
            <a:spLocks noChangeArrowheads="1"/>
          </p:cNvSpPr>
          <p:nvPr/>
        </p:nvSpPr>
        <p:spPr bwMode="auto">
          <a:xfrm>
            <a:off x="787400" y="1652588"/>
            <a:ext cx="11430000" cy="822325"/>
          </a:xfrm>
          <a:prstGeom prst="rect">
            <a:avLst/>
          </a:prstGeom>
          <a:noFill/>
          <a:ln w="12700">
            <a:noFill/>
            <a:miter lim="400000"/>
            <a:headEnd/>
            <a:tailEnd/>
          </a:ln>
        </p:spPr>
        <p:txBody>
          <a:bodyPr lIns="50800" tIns="50800" rIns="50800" bIns="50800"/>
          <a:lstStyle/>
          <a:p>
            <a:pPr algn="ctr" hangingPunct="0"/>
            <a:r>
              <a:rPr lang="ru-RU" sz="5000" b="1">
                <a:solidFill>
                  <a:srgbClr val="253957"/>
                </a:solidFill>
                <a:latin typeface="Arial Narrow" pitchFamily="34" charset="0"/>
                <a:cs typeface="Helvetica Light"/>
                <a:sym typeface="Arial Narrow" pitchFamily="34" charset="0"/>
              </a:rPr>
              <a:t>ФОРМИРОВАНИЕ СКВОЗНОГО ОБУЧЕНИЯ</a:t>
            </a:r>
          </a:p>
        </p:txBody>
      </p:sp>
      <p:sp>
        <p:nvSpPr>
          <p:cNvPr id="18435" name="Название подразделения, лаборатории, факультета и т.д."/>
          <p:cNvSpPr txBox="1">
            <a:spLocks noChangeArrowheads="1"/>
          </p:cNvSpPr>
          <p:nvPr/>
        </p:nvSpPr>
        <p:spPr bwMode="auto">
          <a:xfrm>
            <a:off x="4162425" y="617538"/>
            <a:ext cx="8081963" cy="471487"/>
          </a:xfrm>
          <a:prstGeom prst="rect">
            <a:avLst/>
          </a:prstGeom>
          <a:noFill/>
          <a:ln w="12700">
            <a:noFill/>
            <a:miter lim="400000"/>
            <a:headEnd/>
            <a:tailEnd/>
          </a:ln>
        </p:spPr>
        <p:txBody>
          <a:bodyPr lIns="50800" tIns="50800" rIns="50800" bIns="50800" anchor="ctr">
            <a:spAutoFit/>
          </a:bodyPr>
          <a:lstStyle/>
          <a:p>
            <a:pPr algn="r" hangingPunct="0"/>
            <a:r>
              <a:rPr lang="ru-RU" sz="2400">
                <a:solidFill>
                  <a:srgbClr val="253957"/>
                </a:solidFill>
                <a:latin typeface="Arial Narrow" pitchFamily="34" charset="0"/>
                <a:cs typeface="Helvetica Light"/>
                <a:sym typeface="Arial Narrow" pitchFamily="34" charset="0"/>
              </a:rPr>
              <a:t>Департамент электронной инженерии МИЭМ НИУ ВШЭ</a:t>
            </a:r>
          </a:p>
        </p:txBody>
      </p:sp>
      <p:pic>
        <p:nvPicPr>
          <p:cNvPr id="18436" name="Изображение" descr="Изображение"/>
          <p:cNvPicPr>
            <a:picLocks noChangeAspect="1"/>
          </p:cNvPicPr>
          <p:nvPr/>
        </p:nvPicPr>
        <p:blipFill>
          <a:blip r:embed="rId2"/>
          <a:srcRect/>
          <a:stretch>
            <a:fillRect/>
          </a:stretch>
        </p:blipFill>
        <p:spPr bwMode="auto">
          <a:xfrm>
            <a:off x="804863" y="417513"/>
            <a:ext cx="854075" cy="852487"/>
          </a:xfrm>
          <a:prstGeom prst="rect">
            <a:avLst/>
          </a:prstGeom>
          <a:noFill/>
          <a:ln w="12700">
            <a:noFill/>
            <a:miter lim="400000"/>
            <a:headEnd/>
            <a:tailEnd/>
          </a:ln>
        </p:spPr>
      </p:pic>
      <p:pic>
        <p:nvPicPr>
          <p:cNvPr id="18437" name="Picture 2" descr="http://itsmforum.ru/partners/miem/Logo_MIEM.png"/>
          <p:cNvPicPr>
            <a:picLocks noChangeAspect="1" noChangeArrowheads="1"/>
          </p:cNvPicPr>
          <p:nvPr/>
        </p:nvPicPr>
        <p:blipFill>
          <a:blip r:embed="rId3"/>
          <a:srcRect/>
          <a:stretch>
            <a:fillRect/>
          </a:stretch>
        </p:blipFill>
        <p:spPr bwMode="auto">
          <a:xfrm>
            <a:off x="2413000" y="260350"/>
            <a:ext cx="1749425" cy="1166813"/>
          </a:xfrm>
          <a:prstGeom prst="rect">
            <a:avLst/>
          </a:prstGeom>
          <a:noFill/>
          <a:ln w="9525">
            <a:noFill/>
            <a:miter lim="800000"/>
            <a:headEnd/>
            <a:tailEnd/>
          </a:ln>
        </p:spPr>
      </p:pic>
      <p:sp>
        <p:nvSpPr>
          <p:cNvPr id="3" name="Прямоугольник 2"/>
          <p:cNvSpPr/>
          <p:nvPr/>
        </p:nvSpPr>
        <p:spPr>
          <a:xfrm>
            <a:off x="814388" y="2503488"/>
            <a:ext cx="11701462" cy="6818312"/>
          </a:xfrm>
          <a:prstGeom prst="rect">
            <a:avLst/>
          </a:prstGeom>
        </p:spPr>
        <p:txBody>
          <a:bodyPr>
            <a:spAutoFit/>
          </a:bodyPr>
          <a:lstStyle/>
          <a:p>
            <a:pPr algn="just" fontAlgn="auto" hangingPunct="0">
              <a:lnSpc>
                <a:spcPct val="150000"/>
              </a:lnSpc>
              <a:spcBef>
                <a:spcPts val="0"/>
              </a:spcBef>
              <a:spcAft>
                <a:spcPts val="0"/>
              </a:spcAft>
              <a:defRPr/>
            </a:pPr>
            <a:r>
              <a:rPr lang="ru-RU" sz="2100" kern="0" dirty="0">
                <a:solidFill>
                  <a:srgbClr val="002060"/>
                </a:solidFill>
                <a:latin typeface="+mj-lt"/>
                <a:ea typeface="+mj-ea"/>
                <a:cs typeface="+mj-cs"/>
              </a:rPr>
              <a:t>Программа магистратуры «Наноэлектроника и квантовые технологии» формирует сквозное обучение, опираясь на номенклатуру научных специальностей аспирантской школы по техническим наукам:</a:t>
            </a:r>
            <a:r>
              <a:rPr lang="en-US" sz="2100" kern="0" dirty="0">
                <a:solidFill>
                  <a:srgbClr val="002060"/>
                </a:solidFill>
                <a:latin typeface="+mj-lt"/>
                <a:ea typeface="+mj-ea"/>
                <a:cs typeface="+mj-cs"/>
              </a:rPr>
              <a:t> </a:t>
            </a:r>
            <a:endParaRPr lang="ru-RU" sz="2100" kern="0" dirty="0">
              <a:solidFill>
                <a:srgbClr val="002060"/>
              </a:solidFill>
              <a:latin typeface="+mj-lt"/>
              <a:ea typeface="+mj-ea"/>
              <a:cs typeface="+mj-cs"/>
            </a:endParaRPr>
          </a:p>
          <a:p>
            <a:pPr algn="just" fontAlgn="auto" hangingPunct="0">
              <a:lnSpc>
                <a:spcPct val="150000"/>
              </a:lnSpc>
              <a:spcBef>
                <a:spcPts val="0"/>
              </a:spcBef>
              <a:spcAft>
                <a:spcPts val="0"/>
              </a:spcAft>
              <a:defRPr/>
            </a:pPr>
            <a:r>
              <a:rPr lang="ru-RU" sz="2100" kern="0" dirty="0">
                <a:solidFill>
                  <a:srgbClr val="002060"/>
                </a:solidFill>
                <a:latin typeface="+mj-lt"/>
                <a:ea typeface="+mj-ea"/>
                <a:cs typeface="+mj-cs"/>
              </a:rPr>
              <a:t>05.12.04 – «Радиотехника, в т.ч. системы и устройства телевидения»;</a:t>
            </a:r>
            <a:endParaRPr lang="en-US" sz="2100" kern="0" dirty="0">
              <a:solidFill>
                <a:srgbClr val="002060"/>
              </a:solidFill>
              <a:latin typeface="+mj-lt"/>
              <a:ea typeface="+mj-ea"/>
              <a:cs typeface="+mj-cs"/>
            </a:endParaRPr>
          </a:p>
          <a:p>
            <a:pPr algn="just" fontAlgn="auto" hangingPunct="0">
              <a:lnSpc>
                <a:spcPct val="150000"/>
              </a:lnSpc>
              <a:spcBef>
                <a:spcPts val="0"/>
              </a:spcBef>
              <a:spcAft>
                <a:spcPts val="0"/>
              </a:spcAft>
              <a:defRPr/>
            </a:pPr>
            <a:r>
              <a:rPr lang="ru-RU" sz="2100" kern="0" dirty="0">
                <a:solidFill>
                  <a:srgbClr val="002060"/>
                </a:solidFill>
                <a:latin typeface="+mj-lt"/>
                <a:ea typeface="+mj-ea"/>
                <a:cs typeface="+mj-cs"/>
              </a:rPr>
              <a:t>05.12.07 – «Антенны, СВЧ устройства и их технологии»;</a:t>
            </a:r>
            <a:endParaRPr lang="en-US" sz="2100" kern="0" dirty="0">
              <a:solidFill>
                <a:srgbClr val="002060"/>
              </a:solidFill>
              <a:latin typeface="+mj-lt"/>
              <a:ea typeface="+mj-ea"/>
              <a:cs typeface="+mj-cs"/>
            </a:endParaRPr>
          </a:p>
          <a:p>
            <a:pPr algn="just" fontAlgn="auto" hangingPunct="0">
              <a:lnSpc>
                <a:spcPct val="150000"/>
              </a:lnSpc>
              <a:spcBef>
                <a:spcPts val="0"/>
              </a:spcBef>
              <a:spcAft>
                <a:spcPts val="0"/>
              </a:spcAft>
              <a:defRPr/>
            </a:pPr>
            <a:r>
              <a:rPr lang="ru-RU" sz="2100" kern="0" dirty="0">
                <a:solidFill>
                  <a:srgbClr val="002060"/>
                </a:solidFill>
                <a:latin typeface="+mj-lt"/>
                <a:ea typeface="+mj-ea"/>
                <a:cs typeface="+mj-cs"/>
              </a:rPr>
              <a:t>05.12.13 – «Системы, сети и устройства телекоммуникаций»;</a:t>
            </a:r>
            <a:endParaRPr lang="en-US" sz="2100" kern="0" dirty="0">
              <a:solidFill>
                <a:srgbClr val="002060"/>
              </a:solidFill>
              <a:latin typeface="+mj-lt"/>
              <a:ea typeface="+mj-ea"/>
              <a:cs typeface="+mj-cs"/>
            </a:endParaRPr>
          </a:p>
          <a:p>
            <a:pPr algn="just" fontAlgn="auto" hangingPunct="0">
              <a:lnSpc>
                <a:spcPct val="150000"/>
              </a:lnSpc>
              <a:spcBef>
                <a:spcPts val="0"/>
              </a:spcBef>
              <a:spcAft>
                <a:spcPts val="0"/>
              </a:spcAft>
              <a:defRPr/>
            </a:pPr>
            <a:r>
              <a:rPr lang="ru-RU" sz="2100" kern="0" dirty="0">
                <a:solidFill>
                  <a:srgbClr val="002060"/>
                </a:solidFill>
                <a:latin typeface="+mj-lt"/>
                <a:ea typeface="+mj-ea"/>
                <a:cs typeface="+mj-cs"/>
              </a:rPr>
              <a:t>05.27.01 – «Твердотельная электроника, радиоэлектронные компоненты, микро- и нано-</a:t>
            </a:r>
          </a:p>
          <a:p>
            <a:pPr algn="just" fontAlgn="auto" hangingPunct="0">
              <a:lnSpc>
                <a:spcPct val="150000"/>
              </a:lnSpc>
              <a:spcBef>
                <a:spcPts val="0"/>
              </a:spcBef>
              <a:spcAft>
                <a:spcPts val="0"/>
              </a:spcAft>
              <a:defRPr/>
            </a:pPr>
            <a:r>
              <a:rPr lang="ru-RU" sz="2100" kern="0" dirty="0">
                <a:solidFill>
                  <a:srgbClr val="002060"/>
                </a:solidFill>
                <a:latin typeface="+mj-lt"/>
                <a:ea typeface="+mj-ea"/>
                <a:cs typeface="+mj-cs"/>
              </a:rPr>
              <a:t>электроника, приборы на квантовых эффектах»;</a:t>
            </a:r>
            <a:endParaRPr lang="en-US" sz="2100" kern="0" dirty="0">
              <a:solidFill>
                <a:srgbClr val="002060"/>
              </a:solidFill>
              <a:latin typeface="+mj-lt"/>
              <a:ea typeface="+mj-ea"/>
              <a:cs typeface="+mj-cs"/>
            </a:endParaRPr>
          </a:p>
          <a:p>
            <a:pPr algn="just" fontAlgn="auto" hangingPunct="0">
              <a:lnSpc>
                <a:spcPct val="150000"/>
              </a:lnSpc>
              <a:spcBef>
                <a:spcPts val="0"/>
              </a:spcBef>
              <a:spcAft>
                <a:spcPts val="0"/>
              </a:spcAft>
              <a:defRPr/>
            </a:pPr>
            <a:r>
              <a:rPr lang="ru-RU" sz="2100" kern="0" dirty="0">
                <a:solidFill>
                  <a:srgbClr val="002060"/>
                </a:solidFill>
                <a:latin typeface="+mj-lt"/>
                <a:ea typeface="+mj-ea"/>
                <a:cs typeface="+mj-cs"/>
              </a:rPr>
              <a:t>05.27.06 – «Технология и оборудование для производства полупроводников, материалов и</a:t>
            </a:r>
          </a:p>
          <a:p>
            <a:pPr algn="just" fontAlgn="auto" hangingPunct="0">
              <a:lnSpc>
                <a:spcPct val="150000"/>
              </a:lnSpc>
              <a:spcBef>
                <a:spcPts val="0"/>
              </a:spcBef>
              <a:spcAft>
                <a:spcPts val="0"/>
              </a:spcAft>
              <a:defRPr/>
            </a:pPr>
            <a:r>
              <a:rPr lang="ru-RU" sz="2100" kern="0" dirty="0">
                <a:solidFill>
                  <a:srgbClr val="002060"/>
                </a:solidFill>
                <a:latin typeface="+mj-lt"/>
                <a:ea typeface="+mj-ea"/>
                <a:cs typeface="+mj-cs"/>
              </a:rPr>
              <a:t>приборов электронной техники»;</a:t>
            </a:r>
          </a:p>
          <a:p>
            <a:pPr algn="just" fontAlgn="auto" hangingPunct="0">
              <a:lnSpc>
                <a:spcPct val="150000"/>
              </a:lnSpc>
              <a:spcBef>
                <a:spcPts val="0"/>
              </a:spcBef>
              <a:spcAft>
                <a:spcPts val="0"/>
              </a:spcAft>
              <a:defRPr/>
            </a:pPr>
            <a:r>
              <a:rPr lang="ru-RU" sz="2100" kern="0" dirty="0">
                <a:solidFill>
                  <a:srgbClr val="002060"/>
                </a:solidFill>
                <a:latin typeface="+mj-lt"/>
                <a:ea typeface="+mj-ea"/>
                <a:cs typeface="+mj-cs"/>
              </a:rPr>
              <a:t>01.04.07 – «Физика конденсированного состояния».</a:t>
            </a:r>
            <a:endParaRPr lang="en-US" sz="2100" kern="0" dirty="0">
              <a:solidFill>
                <a:srgbClr val="002060"/>
              </a:solidFill>
              <a:latin typeface="+mj-lt"/>
              <a:ea typeface="+mj-ea"/>
              <a:cs typeface="+mj-cs"/>
            </a:endParaRPr>
          </a:p>
          <a:p>
            <a:pPr algn="just" fontAlgn="auto" hangingPunct="0">
              <a:lnSpc>
                <a:spcPct val="150000"/>
              </a:lnSpc>
              <a:spcBef>
                <a:spcPts val="0"/>
              </a:spcBef>
              <a:spcAft>
                <a:spcPts val="0"/>
              </a:spcAft>
              <a:defRPr/>
            </a:pPr>
            <a:r>
              <a:rPr lang="ru-RU" sz="2100" kern="0" dirty="0">
                <a:solidFill>
                  <a:srgbClr val="002060"/>
                </a:solidFill>
                <a:latin typeface="+mj-lt"/>
                <a:ea typeface="+mj-ea"/>
                <a:cs typeface="+mj-cs"/>
              </a:rPr>
              <a:t>Обучение на программе поддерживается образовательными траекториями бакалавриата ДЭИ:</a:t>
            </a:r>
          </a:p>
          <a:p>
            <a:pPr marL="342900" indent="-342900" algn="just" fontAlgn="auto" hangingPunct="0">
              <a:lnSpc>
                <a:spcPct val="150000"/>
              </a:lnSpc>
              <a:spcBef>
                <a:spcPts val="0"/>
              </a:spcBef>
              <a:spcAft>
                <a:spcPts val="0"/>
              </a:spcAft>
              <a:buFont typeface="Arial" panose="020B0604020202020204" pitchFamily="34" charset="0"/>
              <a:buChar char="•"/>
              <a:defRPr/>
            </a:pPr>
            <a:r>
              <a:rPr lang="ru-RU" sz="2100" kern="0" dirty="0">
                <a:solidFill>
                  <a:srgbClr val="002060"/>
                </a:solidFill>
                <a:latin typeface="+mj-lt"/>
                <a:ea typeface="+mj-ea"/>
                <a:cs typeface="+mj-cs"/>
              </a:rPr>
              <a:t>Электроника инфокоммуникационных технологий и систем связи</a:t>
            </a:r>
          </a:p>
          <a:p>
            <a:pPr marL="342900" indent="-342900" algn="just" fontAlgn="auto" hangingPunct="0">
              <a:lnSpc>
                <a:spcPct val="150000"/>
              </a:lnSpc>
              <a:spcBef>
                <a:spcPts val="0"/>
              </a:spcBef>
              <a:spcAft>
                <a:spcPts val="0"/>
              </a:spcAft>
              <a:buFont typeface="Arial" panose="020B0604020202020204" pitchFamily="34" charset="0"/>
              <a:buChar char="•"/>
              <a:defRPr/>
            </a:pPr>
            <a:r>
              <a:rPr lang="ru-RU" sz="2100" kern="0" dirty="0">
                <a:solidFill>
                  <a:srgbClr val="002060"/>
                </a:solidFill>
                <a:latin typeface="+mj-lt"/>
                <a:ea typeface="+mj-ea"/>
                <a:cs typeface="+mj-cs"/>
              </a:rPr>
              <a:t>Квантовые инфокоммуникационные технологии</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Линия"/>
          <p:cNvSpPr>
            <a:spLocks noChangeShapeType="1"/>
          </p:cNvSpPr>
          <p:nvPr/>
        </p:nvSpPr>
        <p:spPr bwMode="auto">
          <a:xfrm>
            <a:off x="787400" y="1574800"/>
            <a:ext cx="11430000" cy="0"/>
          </a:xfrm>
          <a:prstGeom prst="line">
            <a:avLst/>
          </a:prstGeom>
          <a:noFill/>
          <a:ln w="12700">
            <a:solidFill>
              <a:srgbClr val="253957"/>
            </a:solidFill>
            <a:miter lim="400000"/>
            <a:headEnd/>
            <a:tailEnd/>
          </a:ln>
        </p:spPr>
        <p:txBody>
          <a:bodyPr lIns="50800" tIns="50800" rIns="50800" bIns="50800" anchor="ctr"/>
          <a:lstStyle/>
          <a:p>
            <a:endParaRPr lang="ru-RU"/>
          </a:p>
        </p:txBody>
      </p:sp>
      <p:sp>
        <p:nvSpPr>
          <p:cNvPr id="19458" name="Очень крутой заголовок…"/>
          <p:cNvSpPr txBox="1">
            <a:spLocks noChangeArrowheads="1"/>
          </p:cNvSpPr>
          <p:nvPr/>
        </p:nvSpPr>
        <p:spPr bwMode="auto">
          <a:xfrm>
            <a:off x="793750" y="1873250"/>
            <a:ext cx="11430000" cy="904875"/>
          </a:xfrm>
          <a:prstGeom prst="rect">
            <a:avLst/>
          </a:prstGeom>
          <a:noFill/>
          <a:ln w="12700">
            <a:noFill/>
            <a:miter lim="400000"/>
            <a:headEnd/>
            <a:tailEnd/>
          </a:ln>
        </p:spPr>
        <p:txBody>
          <a:bodyPr lIns="50800" tIns="50800" rIns="50800" bIns="50800"/>
          <a:lstStyle/>
          <a:p>
            <a:pPr algn="ctr" hangingPunct="0"/>
            <a:r>
              <a:rPr lang="ru-RU" sz="5000" b="1">
                <a:solidFill>
                  <a:srgbClr val="253957"/>
                </a:solidFill>
                <a:latin typeface="Arial Narrow" pitchFamily="34" charset="0"/>
                <a:cs typeface="Helvetica Light"/>
                <a:sym typeface="Arial Narrow" pitchFamily="34" charset="0"/>
              </a:rPr>
              <a:t>АКАДЕМИЧЕСКИЙ СОВЕТ</a:t>
            </a:r>
          </a:p>
        </p:txBody>
      </p:sp>
      <p:sp>
        <p:nvSpPr>
          <p:cNvPr id="19459" name="Название подразделения, лаборатории, факультета и т.д."/>
          <p:cNvSpPr txBox="1">
            <a:spLocks noChangeArrowheads="1"/>
          </p:cNvSpPr>
          <p:nvPr/>
        </p:nvSpPr>
        <p:spPr bwMode="auto">
          <a:xfrm>
            <a:off x="4162425" y="617538"/>
            <a:ext cx="8081963" cy="471487"/>
          </a:xfrm>
          <a:prstGeom prst="rect">
            <a:avLst/>
          </a:prstGeom>
          <a:noFill/>
          <a:ln w="12700">
            <a:noFill/>
            <a:miter lim="400000"/>
            <a:headEnd/>
            <a:tailEnd/>
          </a:ln>
        </p:spPr>
        <p:txBody>
          <a:bodyPr lIns="50800" tIns="50800" rIns="50800" bIns="50800" anchor="ctr">
            <a:spAutoFit/>
          </a:bodyPr>
          <a:lstStyle/>
          <a:p>
            <a:pPr algn="r" hangingPunct="0"/>
            <a:r>
              <a:rPr lang="ru-RU" sz="2400">
                <a:solidFill>
                  <a:srgbClr val="253957"/>
                </a:solidFill>
                <a:latin typeface="Arial Narrow" pitchFamily="34" charset="0"/>
                <a:cs typeface="Helvetica Light"/>
                <a:sym typeface="Arial Narrow" pitchFamily="34" charset="0"/>
              </a:rPr>
              <a:t>Департамент электронной инженерии МИЭМ НИУ ВШЭ</a:t>
            </a:r>
          </a:p>
        </p:txBody>
      </p:sp>
      <p:pic>
        <p:nvPicPr>
          <p:cNvPr id="19460" name="Изображение" descr="Изображение"/>
          <p:cNvPicPr>
            <a:picLocks noChangeAspect="1"/>
          </p:cNvPicPr>
          <p:nvPr/>
        </p:nvPicPr>
        <p:blipFill>
          <a:blip r:embed="rId2"/>
          <a:srcRect/>
          <a:stretch>
            <a:fillRect/>
          </a:stretch>
        </p:blipFill>
        <p:spPr bwMode="auto">
          <a:xfrm>
            <a:off x="804863" y="417513"/>
            <a:ext cx="854075" cy="852487"/>
          </a:xfrm>
          <a:prstGeom prst="rect">
            <a:avLst/>
          </a:prstGeom>
          <a:noFill/>
          <a:ln w="12700">
            <a:noFill/>
            <a:miter lim="400000"/>
            <a:headEnd/>
            <a:tailEnd/>
          </a:ln>
        </p:spPr>
      </p:pic>
      <p:sp>
        <p:nvSpPr>
          <p:cNvPr id="19461" name="Text Text Text Text Text Text Text Text Text Text Text Text Text Text Text Text Text Text Text Text Text Text Text Text Text Text Text Text Text Text Text Text Text Text Text Text Text Text Text Text Text Text Text Text Text Text Text Text Text Text Text"/>
          <p:cNvSpPr txBox="1">
            <a:spLocks noChangeArrowheads="1"/>
          </p:cNvSpPr>
          <p:nvPr/>
        </p:nvSpPr>
        <p:spPr bwMode="auto">
          <a:xfrm>
            <a:off x="1096963" y="3240088"/>
            <a:ext cx="10990262" cy="5538787"/>
          </a:xfrm>
          <a:prstGeom prst="rect">
            <a:avLst/>
          </a:prstGeom>
          <a:noFill/>
          <a:ln w="12700">
            <a:noFill/>
            <a:miter lim="400000"/>
            <a:headEnd/>
            <a:tailEnd/>
          </a:ln>
        </p:spPr>
        <p:txBody>
          <a:bodyPr lIns="50800" tIns="50800" rIns="50800" bIns="50800"/>
          <a:lstStyle/>
          <a:p>
            <a:pPr marL="228600" indent="-228600" hangingPunct="0">
              <a:spcBef>
                <a:spcPts val="2000"/>
              </a:spcBef>
              <a:buSzPct val="100000"/>
              <a:buFontTx/>
              <a:buChar char="•"/>
            </a:pPr>
            <a:endParaRPr lang="ru-RU" sz="2100">
              <a:solidFill>
                <a:srgbClr val="253957"/>
              </a:solidFill>
              <a:latin typeface="Arial Narrow" pitchFamily="34" charset="0"/>
              <a:cs typeface="Helvetica Light"/>
              <a:sym typeface="Arial Narrow" pitchFamily="34" charset="0"/>
            </a:endParaRPr>
          </a:p>
        </p:txBody>
      </p:sp>
      <p:pic>
        <p:nvPicPr>
          <p:cNvPr id="19462" name="Picture 2" descr="http://itsmforum.ru/partners/miem/Logo_MIEM.png"/>
          <p:cNvPicPr>
            <a:picLocks noChangeAspect="1" noChangeArrowheads="1"/>
          </p:cNvPicPr>
          <p:nvPr/>
        </p:nvPicPr>
        <p:blipFill>
          <a:blip r:embed="rId3"/>
          <a:srcRect/>
          <a:stretch>
            <a:fillRect/>
          </a:stretch>
        </p:blipFill>
        <p:spPr bwMode="auto">
          <a:xfrm>
            <a:off x="2413000" y="260350"/>
            <a:ext cx="1749425" cy="1166813"/>
          </a:xfrm>
          <a:prstGeom prst="rect">
            <a:avLst/>
          </a:prstGeom>
          <a:noFill/>
          <a:ln w="9525">
            <a:noFill/>
            <a:miter lim="800000"/>
            <a:headEnd/>
            <a:tailEnd/>
          </a:ln>
        </p:spPr>
      </p:pic>
      <p:sp>
        <p:nvSpPr>
          <p:cNvPr id="2" name="Прямоугольник 1"/>
          <p:cNvSpPr/>
          <p:nvPr/>
        </p:nvSpPr>
        <p:spPr>
          <a:xfrm>
            <a:off x="1430338" y="3159125"/>
            <a:ext cx="9599612" cy="5487988"/>
          </a:xfrm>
          <a:prstGeom prst="rect">
            <a:avLst/>
          </a:prstGeom>
        </p:spPr>
        <p:txBody>
          <a:bodyPr>
            <a:spAutoFit/>
          </a:bodyPr>
          <a:lstStyle/>
          <a:p>
            <a:pPr fontAlgn="auto" hangingPunct="0">
              <a:lnSpc>
                <a:spcPct val="150000"/>
              </a:lnSpc>
              <a:spcBef>
                <a:spcPts val="0"/>
              </a:spcBef>
              <a:spcAft>
                <a:spcPts val="0"/>
              </a:spcAft>
              <a:buClr>
                <a:schemeClr val="dk1"/>
              </a:buClr>
              <a:buSzPts val="2000"/>
              <a:defRPr/>
            </a:pPr>
            <a:r>
              <a:rPr lang="ru-RU" sz="2400" kern="0" dirty="0">
                <a:solidFill>
                  <a:srgbClr val="002060"/>
                </a:solidFill>
                <a:latin typeface="Helvetica Light"/>
                <a:ea typeface="+mj-ea"/>
                <a:cs typeface="Helvetica" panose="020B0604020202020204" pitchFamily="34" charset="0"/>
              </a:rPr>
              <a:t>Предложение по формированию академического совета ОП:</a:t>
            </a:r>
          </a:p>
          <a:p>
            <a:pPr marL="457200" indent="-457200" fontAlgn="auto" hangingPunct="0">
              <a:lnSpc>
                <a:spcPct val="150000"/>
              </a:lnSpc>
              <a:spcBef>
                <a:spcPts val="400"/>
              </a:spcBef>
              <a:spcAft>
                <a:spcPts val="0"/>
              </a:spcAft>
              <a:buClr>
                <a:schemeClr val="dk1"/>
              </a:buClr>
              <a:buSzPts val="2000"/>
              <a:buFont typeface="Calibri"/>
              <a:buAutoNum type="arabicPeriod"/>
              <a:defRPr/>
            </a:pPr>
            <a:r>
              <a:rPr lang="ru-RU" sz="2400" kern="0" dirty="0" err="1">
                <a:solidFill>
                  <a:srgbClr val="002060"/>
                </a:solidFill>
                <a:latin typeface="Helvetica Light"/>
                <a:ea typeface="+mj-ea"/>
                <a:cs typeface="Helvetica" panose="020B0604020202020204" pitchFamily="34" charset="0"/>
              </a:rPr>
              <a:t>Петросянц</a:t>
            </a:r>
            <a:r>
              <a:rPr lang="ru-RU" sz="2400" kern="0" dirty="0">
                <a:solidFill>
                  <a:srgbClr val="002060"/>
                </a:solidFill>
                <a:latin typeface="Helvetica Light"/>
                <a:ea typeface="+mj-ea"/>
                <a:cs typeface="Helvetica" panose="020B0604020202020204" pitchFamily="34" charset="0"/>
              </a:rPr>
              <a:t> К.О.</a:t>
            </a:r>
          </a:p>
          <a:p>
            <a:pPr marL="457200" indent="-457200" fontAlgn="auto" hangingPunct="0">
              <a:lnSpc>
                <a:spcPct val="150000"/>
              </a:lnSpc>
              <a:spcBef>
                <a:spcPts val="400"/>
              </a:spcBef>
              <a:spcAft>
                <a:spcPts val="0"/>
              </a:spcAft>
              <a:buClr>
                <a:schemeClr val="dk1"/>
              </a:buClr>
              <a:buSzPts val="2000"/>
              <a:buFont typeface="Calibri"/>
              <a:buAutoNum type="arabicPeriod"/>
              <a:defRPr/>
            </a:pPr>
            <a:r>
              <a:rPr lang="ru-RU" sz="2400" kern="0" dirty="0">
                <a:solidFill>
                  <a:srgbClr val="002060"/>
                </a:solidFill>
                <a:latin typeface="Helvetica Light"/>
                <a:ea typeface="+mj-ea"/>
                <a:cs typeface="Helvetica" panose="020B0604020202020204" pitchFamily="34" charset="0"/>
              </a:rPr>
              <a:t>Харитонов И.А.</a:t>
            </a:r>
          </a:p>
          <a:p>
            <a:pPr marL="457200" indent="-457200" fontAlgn="auto" hangingPunct="0">
              <a:lnSpc>
                <a:spcPct val="150000"/>
              </a:lnSpc>
              <a:spcBef>
                <a:spcPts val="400"/>
              </a:spcBef>
              <a:spcAft>
                <a:spcPts val="0"/>
              </a:spcAft>
              <a:buClr>
                <a:schemeClr val="dk1"/>
              </a:buClr>
              <a:buSzPts val="2000"/>
              <a:buFont typeface="Calibri"/>
              <a:buAutoNum type="arabicPeriod"/>
              <a:defRPr/>
            </a:pPr>
            <a:r>
              <a:rPr lang="ru-RU" sz="2400" kern="0" dirty="0">
                <a:solidFill>
                  <a:srgbClr val="002060"/>
                </a:solidFill>
                <a:latin typeface="Helvetica Light"/>
                <a:ea typeface="+mj-ea"/>
                <a:cs typeface="Helvetica" panose="020B0604020202020204" pitchFamily="34" charset="0"/>
              </a:rPr>
              <a:t>Львов Б.Г.</a:t>
            </a:r>
          </a:p>
          <a:p>
            <a:pPr marL="457200" indent="-457200" fontAlgn="auto" hangingPunct="0">
              <a:lnSpc>
                <a:spcPct val="150000"/>
              </a:lnSpc>
              <a:spcBef>
                <a:spcPts val="400"/>
              </a:spcBef>
              <a:spcAft>
                <a:spcPts val="0"/>
              </a:spcAft>
              <a:buClr>
                <a:schemeClr val="dk1"/>
              </a:buClr>
              <a:buSzPts val="2000"/>
              <a:buFont typeface="Calibri"/>
              <a:buAutoNum type="arabicPeriod"/>
              <a:defRPr/>
            </a:pPr>
            <a:r>
              <a:rPr lang="ru-RU" sz="2400" kern="0" dirty="0">
                <a:solidFill>
                  <a:srgbClr val="002060"/>
                </a:solidFill>
                <a:latin typeface="Helvetica Light"/>
                <a:ea typeface="+mj-ea"/>
                <a:cs typeface="Helvetica" panose="020B0604020202020204" pitchFamily="34" charset="0"/>
              </a:rPr>
              <a:t>Юрин А.И.</a:t>
            </a:r>
          </a:p>
          <a:p>
            <a:pPr marL="457200" indent="-457200" fontAlgn="auto" hangingPunct="0">
              <a:lnSpc>
                <a:spcPct val="150000"/>
              </a:lnSpc>
              <a:spcBef>
                <a:spcPts val="400"/>
              </a:spcBef>
              <a:spcAft>
                <a:spcPts val="0"/>
              </a:spcAft>
              <a:buClr>
                <a:schemeClr val="dk1"/>
              </a:buClr>
              <a:buSzPts val="2000"/>
              <a:buFont typeface="Calibri"/>
              <a:buAutoNum type="arabicPeriod"/>
              <a:defRPr/>
            </a:pPr>
            <a:r>
              <a:rPr lang="ru-RU" sz="2400" kern="0" dirty="0" err="1">
                <a:solidFill>
                  <a:srgbClr val="002060"/>
                </a:solidFill>
                <a:latin typeface="Helvetica Light"/>
                <a:ea typeface="+mj-ea"/>
                <a:cs typeface="Helvetica" panose="020B0604020202020204" pitchFamily="34" charset="0"/>
              </a:rPr>
              <a:t>Гольцман</a:t>
            </a:r>
            <a:r>
              <a:rPr lang="ru-RU" sz="2400" kern="0" dirty="0">
                <a:solidFill>
                  <a:srgbClr val="002060"/>
                </a:solidFill>
                <a:latin typeface="Helvetica Light"/>
                <a:ea typeface="+mj-ea"/>
                <a:cs typeface="Helvetica" panose="020B0604020202020204" pitchFamily="34" charset="0"/>
              </a:rPr>
              <a:t> Г.Н.</a:t>
            </a:r>
          </a:p>
          <a:p>
            <a:pPr marL="457200" indent="-457200" fontAlgn="auto" hangingPunct="0">
              <a:lnSpc>
                <a:spcPct val="150000"/>
              </a:lnSpc>
              <a:spcBef>
                <a:spcPts val="400"/>
              </a:spcBef>
              <a:spcAft>
                <a:spcPts val="0"/>
              </a:spcAft>
              <a:buClr>
                <a:schemeClr val="dk1"/>
              </a:buClr>
              <a:buSzPts val="2000"/>
              <a:buFont typeface="Calibri"/>
              <a:buAutoNum type="arabicPeriod"/>
              <a:defRPr/>
            </a:pPr>
            <a:r>
              <a:rPr lang="ru-RU" sz="2400" kern="0" dirty="0">
                <a:solidFill>
                  <a:srgbClr val="002060"/>
                </a:solidFill>
                <a:latin typeface="Helvetica Light"/>
                <a:ea typeface="+mj-ea"/>
                <a:cs typeface="Helvetica" panose="020B0604020202020204" pitchFamily="34" charset="0"/>
              </a:rPr>
              <a:t>Арутюнов К.Ю.</a:t>
            </a:r>
          </a:p>
          <a:p>
            <a:pPr marL="457200" indent="-457200" fontAlgn="auto" hangingPunct="0">
              <a:lnSpc>
                <a:spcPct val="150000"/>
              </a:lnSpc>
              <a:spcBef>
                <a:spcPts val="400"/>
              </a:spcBef>
              <a:spcAft>
                <a:spcPts val="0"/>
              </a:spcAft>
              <a:buClr>
                <a:schemeClr val="dk1"/>
              </a:buClr>
              <a:buSzPts val="2000"/>
              <a:buFont typeface="Calibri"/>
              <a:buAutoNum type="arabicPeriod"/>
              <a:defRPr/>
            </a:pPr>
            <a:r>
              <a:rPr lang="ru-RU" sz="2400" kern="0" dirty="0">
                <a:solidFill>
                  <a:srgbClr val="002060"/>
                </a:solidFill>
                <a:latin typeface="Helvetica Light"/>
                <a:ea typeface="+mj-ea"/>
                <a:cs typeface="Helvetica" panose="020B0604020202020204" pitchFamily="34" charset="0"/>
              </a:rPr>
              <a:t>Каган М.Ю.</a:t>
            </a:r>
          </a:p>
          <a:p>
            <a:pPr marL="457200" indent="-457200" fontAlgn="auto" hangingPunct="0">
              <a:lnSpc>
                <a:spcPct val="150000"/>
              </a:lnSpc>
              <a:spcBef>
                <a:spcPts val="400"/>
              </a:spcBef>
              <a:spcAft>
                <a:spcPts val="0"/>
              </a:spcAft>
              <a:buClr>
                <a:schemeClr val="dk1"/>
              </a:buClr>
              <a:buSzPts val="2000"/>
              <a:buFont typeface="Calibri"/>
              <a:buAutoNum type="arabicPeriod"/>
              <a:defRPr/>
            </a:pPr>
            <a:r>
              <a:rPr lang="ru-RU" sz="2400" kern="0" dirty="0" err="1">
                <a:solidFill>
                  <a:srgbClr val="002060"/>
                </a:solidFill>
                <a:latin typeface="Helvetica Light"/>
                <a:ea typeface="+mj-ea"/>
                <a:cs typeface="Helvetica" panose="020B0604020202020204" pitchFamily="34" charset="0"/>
              </a:rPr>
              <a:t>Ихсанов</a:t>
            </a:r>
            <a:r>
              <a:rPr lang="ru-RU" sz="2400" kern="0" dirty="0">
                <a:solidFill>
                  <a:srgbClr val="002060"/>
                </a:solidFill>
                <a:latin typeface="Helvetica Light"/>
                <a:ea typeface="+mj-ea"/>
                <a:cs typeface="Helvetica" panose="020B0604020202020204" pitchFamily="34" charset="0"/>
              </a:rPr>
              <a:t> Р.Ш.</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Линия"/>
          <p:cNvSpPr>
            <a:spLocks noChangeShapeType="1"/>
          </p:cNvSpPr>
          <p:nvPr/>
        </p:nvSpPr>
        <p:spPr bwMode="auto">
          <a:xfrm>
            <a:off x="787400" y="1574800"/>
            <a:ext cx="11430000" cy="0"/>
          </a:xfrm>
          <a:prstGeom prst="line">
            <a:avLst/>
          </a:prstGeom>
          <a:noFill/>
          <a:ln w="12700">
            <a:solidFill>
              <a:srgbClr val="253957"/>
            </a:solidFill>
            <a:miter lim="400000"/>
            <a:headEnd/>
            <a:tailEnd/>
          </a:ln>
        </p:spPr>
        <p:txBody>
          <a:bodyPr lIns="50800" tIns="50800" rIns="50800" bIns="50800" anchor="ctr"/>
          <a:lstStyle/>
          <a:p>
            <a:endParaRPr lang="ru-RU"/>
          </a:p>
        </p:txBody>
      </p:sp>
      <p:pic>
        <p:nvPicPr>
          <p:cNvPr id="20482" name="Изображение" descr="Изображение"/>
          <p:cNvPicPr>
            <a:picLocks noChangeAspect="1"/>
          </p:cNvPicPr>
          <p:nvPr/>
        </p:nvPicPr>
        <p:blipFill>
          <a:blip r:embed="rId2"/>
          <a:srcRect/>
          <a:stretch>
            <a:fillRect/>
          </a:stretch>
        </p:blipFill>
        <p:spPr bwMode="auto">
          <a:xfrm>
            <a:off x="804863" y="417513"/>
            <a:ext cx="854075" cy="852487"/>
          </a:xfrm>
          <a:prstGeom prst="rect">
            <a:avLst/>
          </a:prstGeom>
          <a:noFill/>
          <a:ln w="12700">
            <a:noFill/>
            <a:miter lim="400000"/>
            <a:headEnd/>
            <a:tailEnd/>
          </a:ln>
        </p:spPr>
      </p:pic>
      <p:sp>
        <p:nvSpPr>
          <p:cNvPr id="20483" name="Очень крутой заголовок…"/>
          <p:cNvSpPr txBox="1">
            <a:spLocks noChangeArrowheads="1"/>
          </p:cNvSpPr>
          <p:nvPr/>
        </p:nvSpPr>
        <p:spPr bwMode="auto">
          <a:xfrm>
            <a:off x="804863" y="1736725"/>
            <a:ext cx="11430000" cy="846138"/>
          </a:xfrm>
          <a:prstGeom prst="rect">
            <a:avLst/>
          </a:prstGeom>
          <a:noFill/>
          <a:ln w="12700">
            <a:noFill/>
            <a:miter lim="400000"/>
            <a:headEnd/>
            <a:tailEnd/>
          </a:ln>
        </p:spPr>
        <p:txBody>
          <a:bodyPr lIns="50800" tIns="50800" rIns="50800" bIns="50800"/>
          <a:lstStyle/>
          <a:p>
            <a:pPr algn="ctr" hangingPunct="0"/>
            <a:r>
              <a:rPr lang="ru-RU" sz="5000" b="1">
                <a:solidFill>
                  <a:srgbClr val="253957"/>
                </a:solidFill>
                <a:latin typeface="Arial Narrow" pitchFamily="34" charset="0"/>
                <a:cs typeface="Helvetica Light"/>
                <a:sym typeface="Arial Narrow" pitchFamily="34" charset="0"/>
              </a:rPr>
              <a:t>СТРУКТУРА УЧЕБНОГО ПЛАНА</a:t>
            </a:r>
          </a:p>
        </p:txBody>
      </p:sp>
      <p:pic>
        <p:nvPicPr>
          <p:cNvPr id="20484" name="Picture 2" descr="http://itsmforum.ru/partners/miem/Logo_MIEM.png"/>
          <p:cNvPicPr>
            <a:picLocks noChangeAspect="1" noChangeArrowheads="1"/>
          </p:cNvPicPr>
          <p:nvPr/>
        </p:nvPicPr>
        <p:blipFill>
          <a:blip r:embed="rId3"/>
          <a:srcRect/>
          <a:stretch>
            <a:fillRect/>
          </a:stretch>
        </p:blipFill>
        <p:spPr bwMode="auto">
          <a:xfrm>
            <a:off x="2413000" y="260350"/>
            <a:ext cx="1749425" cy="1166813"/>
          </a:xfrm>
          <a:prstGeom prst="rect">
            <a:avLst/>
          </a:prstGeom>
          <a:noFill/>
          <a:ln w="9525">
            <a:noFill/>
            <a:miter lim="800000"/>
            <a:headEnd/>
            <a:tailEnd/>
          </a:ln>
        </p:spPr>
      </p:pic>
      <p:sp>
        <p:nvSpPr>
          <p:cNvPr id="20485" name="Название подразделения, лаборатории, факультета и т.д."/>
          <p:cNvSpPr txBox="1">
            <a:spLocks noChangeArrowheads="1"/>
          </p:cNvSpPr>
          <p:nvPr/>
        </p:nvSpPr>
        <p:spPr bwMode="auto">
          <a:xfrm>
            <a:off x="4162425" y="617538"/>
            <a:ext cx="8081963" cy="471487"/>
          </a:xfrm>
          <a:prstGeom prst="rect">
            <a:avLst/>
          </a:prstGeom>
          <a:noFill/>
          <a:ln w="12700">
            <a:noFill/>
            <a:miter lim="400000"/>
            <a:headEnd/>
            <a:tailEnd/>
          </a:ln>
        </p:spPr>
        <p:txBody>
          <a:bodyPr lIns="50800" tIns="50800" rIns="50800" bIns="50800" anchor="ctr">
            <a:spAutoFit/>
          </a:bodyPr>
          <a:lstStyle/>
          <a:p>
            <a:pPr algn="r" hangingPunct="0"/>
            <a:r>
              <a:rPr lang="ru-RU" sz="2400">
                <a:solidFill>
                  <a:srgbClr val="253957"/>
                </a:solidFill>
                <a:latin typeface="Arial Narrow" pitchFamily="34" charset="0"/>
                <a:cs typeface="Helvetica Light"/>
                <a:sym typeface="Arial Narrow" pitchFamily="34" charset="0"/>
              </a:rPr>
              <a:t>Департамент электронной инженерии МИЭМ НИУ ВШЭ</a:t>
            </a:r>
          </a:p>
        </p:txBody>
      </p:sp>
      <p:graphicFrame>
        <p:nvGraphicFramePr>
          <p:cNvPr id="9" name="Google Shape;138;p8"/>
          <p:cNvGraphicFramePr>
            <a:graphicFrameLocks noGrp="1"/>
          </p:cNvGraphicFramePr>
          <p:nvPr/>
        </p:nvGraphicFramePr>
        <p:xfrm>
          <a:off x="993775" y="2811463"/>
          <a:ext cx="11018838" cy="5211762"/>
        </p:xfrm>
        <a:graphic>
          <a:graphicData uri="http://schemas.openxmlformats.org/drawingml/2006/table">
            <a:tbl>
              <a:tblPr/>
              <a:tblGrid>
                <a:gridCol w="2260600">
                  <a:extLst>
                    <a:ext uri="{9D8B030D-6E8A-4147-A177-3AD203B41FA5}">
                      <a16:colId xmlns:a16="http://schemas.microsoft.com/office/drawing/2014/main" val="20000"/>
                    </a:ext>
                  </a:extLst>
                </a:gridCol>
                <a:gridCol w="3903663">
                  <a:extLst>
                    <a:ext uri="{9D8B030D-6E8A-4147-A177-3AD203B41FA5}">
                      <a16:colId xmlns:a16="http://schemas.microsoft.com/office/drawing/2014/main" val="20001"/>
                    </a:ext>
                  </a:extLst>
                </a:gridCol>
                <a:gridCol w="679450">
                  <a:extLst>
                    <a:ext uri="{9D8B030D-6E8A-4147-A177-3AD203B41FA5}">
                      <a16:colId xmlns:a16="http://schemas.microsoft.com/office/drawing/2014/main" val="20002"/>
                    </a:ext>
                  </a:extLst>
                </a:gridCol>
                <a:gridCol w="4175125">
                  <a:extLst>
                    <a:ext uri="{9D8B030D-6E8A-4147-A177-3AD203B41FA5}">
                      <a16:colId xmlns:a16="http://schemas.microsoft.com/office/drawing/2014/main" val="20003"/>
                    </a:ext>
                  </a:extLst>
                </a:gridCol>
              </a:tblGrid>
              <a:tr h="522288">
                <a:tc>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 Цикл</a:t>
                      </a: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 Дисциплины</a:t>
                      </a: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Мин.</a:t>
                      </a:r>
                    </a:p>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з.е.</a:t>
                      </a: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 Примечание </a:t>
                      </a: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50913">
                <a:tc>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Ключевой семинар</a:t>
                      </a: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Проектно-исследовательский семинар</a:t>
                      </a: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15</a:t>
                      </a: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Студент формулирует свои</a:t>
                      </a:r>
                    </a:p>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предпочтения по выбору</a:t>
                      </a:r>
                    </a:p>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предлагаемых семинаров</a:t>
                      </a: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5000">
                <a:tc>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Практика</a:t>
                      </a: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Научно-исследовательская практика</a:t>
                      </a:r>
                    </a:p>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Преддипломная практика</a:t>
                      </a: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15</a:t>
                      </a: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584200" rtl="0" eaLnBrk="1" fontAlgn="base" latinLnBrk="0" hangingPunct="1">
                        <a:lnSpc>
                          <a:spcPct val="107000"/>
                        </a:lnSpc>
                        <a:spcBef>
                          <a:spcPct val="0"/>
                        </a:spcBef>
                        <a:spcAft>
                          <a:spcPct val="0"/>
                        </a:spcAft>
                        <a:buClrTx/>
                        <a:buSzTx/>
                        <a:buFontTx/>
                        <a:buNone/>
                        <a:tabLst/>
                      </a:pP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35000">
                <a:tc rowSpan="2">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Major</a:t>
                      </a: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Общие дисциплины ОП</a:t>
                      </a: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en-US" sz="1600" b="0" i="0" u="none" strike="noStrike" cap="none" normalizeH="0" baseline="0">
                          <a:ln>
                            <a:noFill/>
                          </a:ln>
                          <a:solidFill>
                            <a:srgbClr val="002060"/>
                          </a:solidFill>
                          <a:effectLst/>
                          <a:latin typeface="Arial" charset="0"/>
                          <a:ea typeface="Helvetica Light"/>
                          <a:cs typeface="Helvetica Light"/>
                          <a:sym typeface="Helvetica Light"/>
                        </a:rPr>
                        <a:t>24</a:t>
                      </a: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Обязательные дисциплины для всех студентов ОП</a:t>
                      </a: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50913">
                <a:tc vMerge="1">
                  <a:txBody>
                    <a:bodyPr/>
                    <a:lstStyle/>
                    <a:p>
                      <a:endParaRPr lang="ru-RU"/>
                    </a:p>
                  </a:txBody>
                  <a:tcPr/>
                </a:tc>
                <a:tc>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Дисциплины по выбору из пула профессиональных  дисциплин ОП</a:t>
                      </a: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tc>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Выбор студентом дисциплин для ИУП согласуется академическим наставником</a:t>
                      </a: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950913">
                <a:tc>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МагоЛего</a:t>
                      </a: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Дисциплины общеуниверситетского пула</a:t>
                      </a: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9</a:t>
                      </a: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Дисциплины могут соответствовать любому направлению подготовки</a:t>
                      </a: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66738">
                <a:tc>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 ГИА</a:t>
                      </a: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Защита ВКР</a:t>
                      </a: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3</a:t>
                      </a: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584200" rtl="0" eaLnBrk="1" fontAlgn="base" latinLnBrk="0" hangingPunct="1">
                        <a:lnSpc>
                          <a:spcPct val="107000"/>
                        </a:lnSpc>
                        <a:spcBef>
                          <a:spcPct val="0"/>
                        </a:spcBef>
                        <a:spcAft>
                          <a:spcPct val="0"/>
                        </a:spcAft>
                        <a:buClrTx/>
                        <a:buSzTx/>
                        <a:buFontTx/>
                        <a:buNone/>
                        <a:tabLst/>
                      </a:pPr>
                      <a:r>
                        <a:rPr kumimoji="0" lang="ru-RU" sz="1600" b="0" i="0" u="none" strike="noStrike" cap="none" normalizeH="0" baseline="0">
                          <a:ln>
                            <a:noFill/>
                          </a:ln>
                          <a:solidFill>
                            <a:srgbClr val="002060"/>
                          </a:solidFill>
                          <a:effectLst/>
                          <a:latin typeface="Arial" charset="0"/>
                          <a:ea typeface="Helvetica Light"/>
                          <a:cs typeface="Helvetica Light"/>
                          <a:sym typeface="Helvetica Light"/>
                        </a:rPr>
                        <a:t> </a:t>
                      </a:r>
                      <a:endParaRPr kumimoji="0" lang="ru-RU" sz="1600" b="0" i="0" u="none" strike="noStrike" cap="none" normalizeH="0" baseline="0">
                        <a:ln>
                          <a:noFill/>
                        </a:ln>
                        <a:solidFill>
                          <a:srgbClr val="002060"/>
                        </a:solidFill>
                        <a:effectLst/>
                        <a:latin typeface="Calibri" pitchFamily="34" charset="0"/>
                        <a:ea typeface="Helvetica Light"/>
                        <a:cs typeface="Helvetica Light"/>
                        <a:sym typeface="Calibri" pitchFamily="34" charset="0"/>
                      </a:endParaRPr>
                    </a:p>
                  </a:txBody>
                  <a:tcPr marL="34925" marR="3492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Линия"/>
          <p:cNvSpPr>
            <a:spLocks noChangeShapeType="1"/>
          </p:cNvSpPr>
          <p:nvPr/>
        </p:nvSpPr>
        <p:spPr bwMode="auto">
          <a:xfrm>
            <a:off x="787400" y="1574800"/>
            <a:ext cx="11430000" cy="0"/>
          </a:xfrm>
          <a:prstGeom prst="line">
            <a:avLst/>
          </a:prstGeom>
          <a:noFill/>
          <a:ln w="12700">
            <a:solidFill>
              <a:srgbClr val="253957"/>
            </a:solidFill>
            <a:miter lim="400000"/>
            <a:headEnd/>
            <a:tailEnd/>
          </a:ln>
        </p:spPr>
        <p:txBody>
          <a:bodyPr lIns="50800" tIns="50800" rIns="50800" bIns="50800" anchor="ctr"/>
          <a:lstStyle/>
          <a:p>
            <a:endParaRPr lang="ru-RU"/>
          </a:p>
        </p:txBody>
      </p:sp>
      <p:pic>
        <p:nvPicPr>
          <p:cNvPr id="21506" name="Изображение" descr="Изображение"/>
          <p:cNvPicPr>
            <a:picLocks noChangeAspect="1"/>
          </p:cNvPicPr>
          <p:nvPr/>
        </p:nvPicPr>
        <p:blipFill>
          <a:blip r:embed="rId2"/>
          <a:srcRect/>
          <a:stretch>
            <a:fillRect/>
          </a:stretch>
        </p:blipFill>
        <p:spPr bwMode="auto">
          <a:xfrm>
            <a:off x="804863" y="417513"/>
            <a:ext cx="854075" cy="852487"/>
          </a:xfrm>
          <a:prstGeom prst="rect">
            <a:avLst/>
          </a:prstGeom>
          <a:noFill/>
          <a:ln w="12700">
            <a:noFill/>
            <a:miter lim="400000"/>
            <a:headEnd/>
            <a:tailEnd/>
          </a:ln>
        </p:spPr>
      </p:pic>
      <p:sp>
        <p:nvSpPr>
          <p:cNvPr id="21507" name="Очень крутой заголовок…"/>
          <p:cNvSpPr txBox="1">
            <a:spLocks noChangeArrowheads="1"/>
          </p:cNvSpPr>
          <p:nvPr/>
        </p:nvSpPr>
        <p:spPr bwMode="auto">
          <a:xfrm>
            <a:off x="787400" y="1574800"/>
            <a:ext cx="11430000" cy="822325"/>
          </a:xfrm>
          <a:prstGeom prst="rect">
            <a:avLst/>
          </a:prstGeom>
          <a:noFill/>
          <a:ln w="12700">
            <a:noFill/>
            <a:miter lim="400000"/>
            <a:headEnd/>
            <a:tailEnd/>
          </a:ln>
        </p:spPr>
        <p:txBody>
          <a:bodyPr lIns="50800" tIns="50800" rIns="50800" bIns="50800"/>
          <a:lstStyle/>
          <a:p>
            <a:pPr algn="ctr" hangingPunct="0"/>
            <a:r>
              <a:rPr lang="ru-RU" sz="5000" b="1">
                <a:solidFill>
                  <a:srgbClr val="253957"/>
                </a:solidFill>
                <a:latin typeface="Arial Narrow" pitchFamily="34" charset="0"/>
                <a:cs typeface="Helvetica Light"/>
                <a:sym typeface="Arial Narrow" pitchFamily="34" charset="0"/>
              </a:rPr>
              <a:t>ПЛАНИРУЕМЫЕ ДИСЦИПЛИНЫ</a:t>
            </a:r>
          </a:p>
        </p:txBody>
      </p:sp>
      <p:sp>
        <p:nvSpPr>
          <p:cNvPr id="21508" name="Text Text Text Text Text Text Text Text Text Text Text Text Text Text Text Text Text Text Text Text Text Text Text Text Text Text Text Text Text Text Text Text Text Text Text Text Text Text Text Text Text Text Text Text Text Text Text Text Text Text Text"/>
          <p:cNvSpPr txBox="1">
            <a:spLocks noChangeArrowheads="1"/>
          </p:cNvSpPr>
          <p:nvPr/>
        </p:nvSpPr>
        <p:spPr bwMode="auto">
          <a:xfrm>
            <a:off x="615950" y="2430463"/>
            <a:ext cx="11430000" cy="7053262"/>
          </a:xfrm>
          <a:prstGeom prst="rect">
            <a:avLst/>
          </a:prstGeom>
          <a:noFill/>
          <a:ln w="12700">
            <a:noFill/>
            <a:miter lim="400000"/>
            <a:headEnd/>
            <a:tailEnd/>
          </a:ln>
        </p:spPr>
        <p:txBody>
          <a:bodyPr lIns="50800" tIns="50800" rIns="50800" bIns="50800"/>
          <a:lstStyle/>
          <a:p>
            <a:pPr marL="342900" indent="-342900" hangingPunct="0">
              <a:buFont typeface="Arial" charset="0"/>
              <a:buChar char="•"/>
            </a:pPr>
            <a:r>
              <a:rPr lang="ru-RU" sz="2400">
                <a:solidFill>
                  <a:srgbClr val="002060"/>
                </a:solidFill>
                <a:latin typeface="Helvetica Light"/>
                <a:cs typeface="Helvetica Light"/>
              </a:rPr>
              <a:t>Микро- и наноэлектроника</a:t>
            </a:r>
          </a:p>
          <a:p>
            <a:pPr marL="342900" indent="-342900" hangingPunct="0">
              <a:buFont typeface="Arial" charset="0"/>
              <a:buChar char="•"/>
            </a:pPr>
            <a:r>
              <a:rPr lang="ru-RU" sz="2400">
                <a:solidFill>
                  <a:srgbClr val="002060"/>
                </a:solidFill>
                <a:latin typeface="Helvetica Light"/>
                <a:cs typeface="Helvetica Light"/>
              </a:rPr>
              <a:t>Аналитические и численные методы моделирования</a:t>
            </a:r>
          </a:p>
          <a:p>
            <a:pPr marL="342900" indent="-342900" hangingPunct="0">
              <a:buFont typeface="Arial" charset="0"/>
              <a:buChar char="•"/>
            </a:pPr>
            <a:r>
              <a:rPr lang="ru-RU" sz="2400">
                <a:solidFill>
                  <a:srgbClr val="002060"/>
                </a:solidFill>
                <a:latin typeface="Helvetica Light"/>
                <a:cs typeface="Helvetica Light"/>
              </a:rPr>
              <a:t>Проектирование аналоговых и цифровых устройств</a:t>
            </a:r>
          </a:p>
          <a:p>
            <a:pPr marL="342900" indent="-342900" hangingPunct="0">
              <a:buFont typeface="Arial" charset="0"/>
              <a:buChar char="•"/>
            </a:pPr>
            <a:r>
              <a:rPr lang="ru-RU" sz="2400">
                <a:solidFill>
                  <a:srgbClr val="002060"/>
                </a:solidFill>
                <a:latin typeface="Helvetica Light"/>
                <a:cs typeface="Helvetica Light"/>
              </a:rPr>
              <a:t>Компьютерные измерительные технологии</a:t>
            </a:r>
          </a:p>
          <a:p>
            <a:pPr marL="342900" indent="-342900" hangingPunct="0">
              <a:buFont typeface="Arial" charset="0"/>
              <a:buChar char="•"/>
            </a:pPr>
            <a:r>
              <a:rPr lang="ru-RU" sz="2400">
                <a:solidFill>
                  <a:srgbClr val="002060"/>
                </a:solidFill>
                <a:latin typeface="Helvetica Light"/>
                <a:cs typeface="Helvetica Light"/>
              </a:rPr>
              <a:t>Системы автоматизированного проектирования изделий микро- и наноэлектроники</a:t>
            </a:r>
          </a:p>
          <a:p>
            <a:pPr marL="342900" indent="-342900" hangingPunct="0">
              <a:buFont typeface="Arial" charset="0"/>
              <a:buChar char="•"/>
            </a:pPr>
            <a:r>
              <a:rPr lang="ru-RU" sz="2400">
                <a:solidFill>
                  <a:srgbClr val="002060"/>
                </a:solidFill>
                <a:latin typeface="Helvetica Light"/>
                <a:cs typeface="Helvetica Light"/>
              </a:rPr>
              <a:t>Проектирование и моделирование микроэлектронных компонентов и схем экстремальной электроники</a:t>
            </a:r>
          </a:p>
          <a:p>
            <a:pPr marL="342900" indent="-342900" hangingPunct="0">
              <a:buFont typeface="Arial" charset="0"/>
              <a:buChar char="•"/>
            </a:pPr>
            <a:r>
              <a:rPr lang="ru-RU" sz="2400">
                <a:solidFill>
                  <a:srgbClr val="002060"/>
                </a:solidFill>
                <a:latin typeface="Helvetica Light"/>
                <a:cs typeface="Helvetica Light"/>
              </a:rPr>
              <a:t>Измерение и контроль параметров электронных компонентов</a:t>
            </a:r>
          </a:p>
          <a:p>
            <a:pPr marL="342900" indent="-342900" hangingPunct="0">
              <a:buFont typeface="Arial" charset="0"/>
              <a:buChar char="•"/>
            </a:pPr>
            <a:r>
              <a:rPr lang="ru-RU" sz="2400">
                <a:solidFill>
                  <a:srgbClr val="002060"/>
                </a:solidFill>
                <a:latin typeface="Helvetica Light"/>
                <a:cs typeface="Helvetica Light"/>
              </a:rPr>
              <a:t>Прикладная сверхпроводимость и магнетизм</a:t>
            </a:r>
          </a:p>
          <a:p>
            <a:pPr marL="342900" indent="-342900" hangingPunct="0">
              <a:buFont typeface="Arial" charset="0"/>
              <a:buChar char="•"/>
            </a:pPr>
            <a:r>
              <a:rPr lang="ru-RU" sz="2400">
                <a:solidFill>
                  <a:srgbClr val="002060"/>
                </a:solidFill>
                <a:latin typeface="Helvetica Light"/>
                <a:cs typeface="Helvetica Light"/>
              </a:rPr>
              <a:t>Квантовые информационные системы</a:t>
            </a:r>
          </a:p>
          <a:p>
            <a:pPr marL="342900" indent="-342900" hangingPunct="0">
              <a:buFont typeface="Arial" charset="0"/>
              <a:buChar char="•"/>
            </a:pPr>
            <a:r>
              <a:rPr lang="ru-RU" sz="2400">
                <a:solidFill>
                  <a:srgbClr val="002060"/>
                </a:solidFill>
                <a:latin typeface="Helvetica Light"/>
                <a:cs typeface="Helvetica Light"/>
              </a:rPr>
              <a:t>Математические основы квантовой информатики</a:t>
            </a:r>
          </a:p>
          <a:p>
            <a:pPr marL="342900" indent="-342900" hangingPunct="0">
              <a:buFont typeface="Arial" charset="0"/>
              <a:buChar char="•"/>
            </a:pPr>
            <a:r>
              <a:rPr lang="ru-RU" sz="2400">
                <a:solidFill>
                  <a:srgbClr val="002060"/>
                </a:solidFill>
                <a:latin typeface="Helvetica Light"/>
                <a:cs typeface="Helvetica Light"/>
              </a:rPr>
              <a:t>Нанотехнология</a:t>
            </a:r>
          </a:p>
          <a:p>
            <a:pPr marL="342900" indent="-342900" hangingPunct="0">
              <a:buFont typeface="Arial" charset="0"/>
              <a:buChar char="•"/>
            </a:pPr>
            <a:r>
              <a:rPr lang="ru-RU" sz="2400">
                <a:solidFill>
                  <a:srgbClr val="002060"/>
                </a:solidFill>
                <a:latin typeface="Helvetica Light"/>
                <a:cs typeface="Helvetica Light"/>
              </a:rPr>
              <a:t>Фотоника</a:t>
            </a:r>
          </a:p>
          <a:p>
            <a:pPr marL="342900" indent="-342900" hangingPunct="0">
              <a:buFont typeface="Arial" charset="0"/>
              <a:buChar char="•"/>
            </a:pPr>
            <a:r>
              <a:rPr lang="ru-RU" sz="2400">
                <a:solidFill>
                  <a:srgbClr val="002060"/>
                </a:solidFill>
                <a:latin typeface="Helvetica Light"/>
                <a:cs typeface="Helvetica Light"/>
              </a:rPr>
              <a:t>Материалы и приборы для нано- и оптоэлектроники</a:t>
            </a:r>
          </a:p>
          <a:p>
            <a:pPr marL="342900" indent="-342900" hangingPunct="0">
              <a:buFont typeface="Arial" charset="0"/>
              <a:buChar char="•"/>
            </a:pPr>
            <a:r>
              <a:rPr lang="ru-RU" sz="2400">
                <a:solidFill>
                  <a:srgbClr val="002060"/>
                </a:solidFill>
                <a:latin typeface="Helvetica Light"/>
                <a:cs typeface="Helvetica Light"/>
              </a:rPr>
              <a:t>Теория конденсированного состояния</a:t>
            </a:r>
          </a:p>
          <a:p>
            <a:pPr marL="342900" indent="-342900" hangingPunct="0">
              <a:buFont typeface="Arial" charset="0"/>
              <a:buChar char="•"/>
            </a:pPr>
            <a:r>
              <a:rPr lang="ru-RU" sz="2400">
                <a:solidFill>
                  <a:srgbClr val="002060"/>
                </a:solidFill>
                <a:latin typeface="Helvetica Light"/>
                <a:cs typeface="Helvetica Light"/>
              </a:rPr>
              <a:t>Прикладная квантовая и статистическая физика</a:t>
            </a:r>
          </a:p>
          <a:p>
            <a:pPr marL="342900" indent="-342900" hangingPunct="0">
              <a:buFont typeface="Arial" charset="0"/>
              <a:buChar char="•"/>
            </a:pPr>
            <a:r>
              <a:rPr lang="ru-RU" sz="2400">
                <a:solidFill>
                  <a:srgbClr val="002060"/>
                </a:solidFill>
                <a:latin typeface="Helvetica Light"/>
                <a:cs typeface="Helvetica Light"/>
              </a:rPr>
              <a:t>Технологические основы квантовых вычислений и квантовых коммуникаций</a:t>
            </a:r>
          </a:p>
          <a:p>
            <a:pPr marL="342900" indent="-342900" hangingPunct="0">
              <a:buFont typeface="Arial" charset="0"/>
              <a:buChar char="•"/>
            </a:pPr>
            <a:r>
              <a:rPr lang="ru-RU" sz="2400">
                <a:solidFill>
                  <a:srgbClr val="002060"/>
                </a:solidFill>
                <a:latin typeface="Helvetica Light"/>
                <a:cs typeface="Helvetica Light"/>
              </a:rPr>
              <a:t>Высшая математика для квантовых вычислений</a:t>
            </a:r>
            <a:endParaRPr lang="ru-RU" sz="2400">
              <a:solidFill>
                <a:srgbClr val="002060"/>
              </a:solidFill>
              <a:latin typeface="Arial Narrow" pitchFamily="34" charset="0"/>
              <a:cs typeface="Helvetica Light"/>
            </a:endParaRPr>
          </a:p>
        </p:txBody>
      </p:sp>
      <p:pic>
        <p:nvPicPr>
          <p:cNvPr id="21509" name="Picture 2" descr="http://itsmforum.ru/partners/miem/Logo_MIEM.png"/>
          <p:cNvPicPr>
            <a:picLocks noChangeAspect="1" noChangeArrowheads="1"/>
          </p:cNvPicPr>
          <p:nvPr/>
        </p:nvPicPr>
        <p:blipFill>
          <a:blip r:embed="rId3"/>
          <a:srcRect/>
          <a:stretch>
            <a:fillRect/>
          </a:stretch>
        </p:blipFill>
        <p:spPr bwMode="auto">
          <a:xfrm>
            <a:off x="2413000" y="260350"/>
            <a:ext cx="1749425" cy="1166813"/>
          </a:xfrm>
          <a:prstGeom prst="rect">
            <a:avLst/>
          </a:prstGeom>
          <a:noFill/>
          <a:ln w="9525">
            <a:noFill/>
            <a:miter lim="800000"/>
            <a:headEnd/>
            <a:tailEnd/>
          </a:ln>
        </p:spPr>
      </p:pic>
      <p:sp>
        <p:nvSpPr>
          <p:cNvPr id="21510" name="Название подразделения, лаборатории, факультета и т.д."/>
          <p:cNvSpPr txBox="1">
            <a:spLocks noChangeArrowheads="1"/>
          </p:cNvSpPr>
          <p:nvPr/>
        </p:nvSpPr>
        <p:spPr bwMode="auto">
          <a:xfrm>
            <a:off x="4162425" y="617538"/>
            <a:ext cx="8081963" cy="471487"/>
          </a:xfrm>
          <a:prstGeom prst="rect">
            <a:avLst/>
          </a:prstGeom>
          <a:noFill/>
          <a:ln w="12700">
            <a:noFill/>
            <a:miter lim="400000"/>
            <a:headEnd/>
            <a:tailEnd/>
          </a:ln>
        </p:spPr>
        <p:txBody>
          <a:bodyPr lIns="50800" tIns="50800" rIns="50800" bIns="50800" anchor="ctr">
            <a:spAutoFit/>
          </a:bodyPr>
          <a:lstStyle/>
          <a:p>
            <a:pPr algn="r" hangingPunct="0"/>
            <a:r>
              <a:rPr lang="ru-RU" sz="2400">
                <a:solidFill>
                  <a:srgbClr val="253957"/>
                </a:solidFill>
                <a:latin typeface="Arial Narrow" pitchFamily="34" charset="0"/>
                <a:cs typeface="Helvetica Light"/>
                <a:sym typeface="Arial Narrow" pitchFamily="34" charset="0"/>
              </a:rPr>
              <a:t>Департамент электронной инженерии МИЭМ НИУ ВШЭ</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Линия"/>
          <p:cNvSpPr>
            <a:spLocks noChangeShapeType="1"/>
          </p:cNvSpPr>
          <p:nvPr/>
        </p:nvSpPr>
        <p:spPr bwMode="auto">
          <a:xfrm>
            <a:off x="787400" y="1574800"/>
            <a:ext cx="11430000" cy="0"/>
          </a:xfrm>
          <a:prstGeom prst="line">
            <a:avLst/>
          </a:prstGeom>
          <a:noFill/>
          <a:ln w="12700">
            <a:solidFill>
              <a:srgbClr val="253957"/>
            </a:solidFill>
            <a:miter lim="400000"/>
            <a:headEnd/>
            <a:tailEnd/>
          </a:ln>
        </p:spPr>
        <p:txBody>
          <a:bodyPr lIns="50800" tIns="50800" rIns="50800" bIns="50800" anchor="ctr"/>
          <a:lstStyle/>
          <a:p>
            <a:endParaRPr lang="ru-RU"/>
          </a:p>
        </p:txBody>
      </p:sp>
      <p:pic>
        <p:nvPicPr>
          <p:cNvPr id="22530" name="Изображение" descr="Изображение"/>
          <p:cNvPicPr>
            <a:picLocks noChangeAspect="1"/>
          </p:cNvPicPr>
          <p:nvPr/>
        </p:nvPicPr>
        <p:blipFill>
          <a:blip r:embed="rId2"/>
          <a:srcRect/>
          <a:stretch>
            <a:fillRect/>
          </a:stretch>
        </p:blipFill>
        <p:spPr bwMode="auto">
          <a:xfrm>
            <a:off x="804863" y="417513"/>
            <a:ext cx="854075" cy="852487"/>
          </a:xfrm>
          <a:prstGeom prst="rect">
            <a:avLst/>
          </a:prstGeom>
          <a:noFill/>
          <a:ln w="12700">
            <a:noFill/>
            <a:miter lim="400000"/>
            <a:headEnd/>
            <a:tailEnd/>
          </a:ln>
        </p:spPr>
      </p:pic>
      <p:sp>
        <p:nvSpPr>
          <p:cNvPr id="22531" name="Очень крутой заголовок…"/>
          <p:cNvSpPr txBox="1">
            <a:spLocks noChangeArrowheads="1"/>
          </p:cNvSpPr>
          <p:nvPr/>
        </p:nvSpPr>
        <p:spPr bwMode="auto">
          <a:xfrm>
            <a:off x="773113" y="1793875"/>
            <a:ext cx="11430000" cy="822325"/>
          </a:xfrm>
          <a:prstGeom prst="rect">
            <a:avLst/>
          </a:prstGeom>
          <a:noFill/>
          <a:ln w="12700">
            <a:noFill/>
            <a:miter lim="400000"/>
            <a:headEnd/>
            <a:tailEnd/>
          </a:ln>
        </p:spPr>
        <p:txBody>
          <a:bodyPr lIns="50800" tIns="50800" rIns="50800" bIns="50800"/>
          <a:lstStyle/>
          <a:p>
            <a:pPr algn="ctr" hangingPunct="0"/>
            <a:r>
              <a:rPr lang="ru-RU" sz="5000" b="1">
                <a:solidFill>
                  <a:srgbClr val="253957"/>
                </a:solidFill>
                <a:latin typeface="Arial Narrow" pitchFamily="34" charset="0"/>
                <a:cs typeface="Helvetica Light"/>
                <a:sym typeface="Arial Narrow" pitchFamily="34" charset="0"/>
              </a:rPr>
              <a:t>ФОРМИРОВАНИЕ ИУП СТУДЕНТА</a:t>
            </a:r>
          </a:p>
        </p:txBody>
      </p:sp>
      <p:sp>
        <p:nvSpPr>
          <p:cNvPr id="12" name="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73113" y="2800350"/>
            <a:ext cx="11458575" cy="6103938"/>
          </a:xfrm>
          <a:prstGeom prst="rect">
            <a:avLst/>
          </a:prstGeom>
          <a:ln w="12700">
            <a:miter lim="400000"/>
          </a:ln>
          <a:extLst>
            <a:ext uri="{C572A759-6A51-4108-AA02-DFA0A04FC94B}"/>
          </a:extLst>
        </p:spPr>
        <p:txBody>
          <a:bodyPr lIns="50800" tIns="50800" rIns="50800" bIns="50800"/>
          <a:lstStyle/>
          <a:p>
            <a:pPr lvl="1" indent="0" fontAlgn="auto" hangingPunct="0">
              <a:spcBef>
                <a:spcPts val="600"/>
              </a:spcBef>
              <a:spcAft>
                <a:spcPts val="0"/>
              </a:spcAft>
              <a:buClr>
                <a:schemeClr val="dk1"/>
              </a:buClr>
              <a:buSzPts val="2400"/>
              <a:defRPr/>
            </a:pPr>
            <a:r>
              <a:rPr lang="ru-RU" sz="2400" kern="0" dirty="0">
                <a:solidFill>
                  <a:srgbClr val="002060"/>
                </a:solidFill>
                <a:latin typeface="+mj-lt"/>
                <a:ea typeface="+mj-ea"/>
                <a:cs typeface="Calibri" panose="020F0502020204030204" pitchFamily="34" charset="0"/>
              </a:rPr>
              <a:t>Основные принципы формирования ИУП:</a:t>
            </a:r>
          </a:p>
          <a:p>
            <a:pPr marL="800100" lvl="1" indent="-342900" fontAlgn="auto" hangingPunct="0">
              <a:spcBef>
                <a:spcPts val="600"/>
              </a:spcBef>
              <a:spcAft>
                <a:spcPts val="0"/>
              </a:spcAft>
              <a:buClr>
                <a:schemeClr val="dk1"/>
              </a:buClr>
              <a:buSzPts val="1600"/>
              <a:buFont typeface="Arial" panose="020B0604020202020204" pitchFamily="34" charset="0"/>
              <a:buChar char="•"/>
              <a:defRPr/>
            </a:pPr>
            <a:r>
              <a:rPr lang="ru-RU" sz="2400" kern="0" dirty="0">
                <a:solidFill>
                  <a:srgbClr val="002060"/>
                </a:solidFill>
                <a:latin typeface="+mj-lt"/>
                <a:ea typeface="+mj-ea"/>
                <a:cs typeface="Calibri" panose="020F0502020204030204" pitchFamily="34" charset="0"/>
              </a:rPr>
              <a:t>проектная модель обучения;</a:t>
            </a:r>
          </a:p>
          <a:p>
            <a:pPr marL="800100" lvl="1" indent="-342900" fontAlgn="auto" hangingPunct="0">
              <a:spcBef>
                <a:spcPts val="600"/>
              </a:spcBef>
              <a:spcAft>
                <a:spcPts val="0"/>
              </a:spcAft>
              <a:buClr>
                <a:schemeClr val="dk1"/>
              </a:buClr>
              <a:buSzPts val="1600"/>
              <a:buFont typeface="Arial" panose="020B0604020202020204" pitchFamily="34" charset="0"/>
              <a:buChar char="•"/>
              <a:defRPr/>
            </a:pPr>
            <a:r>
              <a:rPr lang="ru-RU" sz="2400" kern="0" dirty="0">
                <a:solidFill>
                  <a:srgbClr val="002060"/>
                </a:solidFill>
                <a:latin typeface="+mj-lt"/>
                <a:ea typeface="+mj-ea"/>
                <a:cs typeface="Calibri" panose="020F0502020204030204" pitchFamily="34" charset="0"/>
              </a:rPr>
              <a:t>предоставление широких возможностей для студентов по выбору индивидуальных образовательных траекторий;</a:t>
            </a:r>
          </a:p>
          <a:p>
            <a:pPr marL="800100" lvl="1" indent="-342900" fontAlgn="auto" hangingPunct="0">
              <a:spcBef>
                <a:spcPts val="600"/>
              </a:spcBef>
              <a:spcAft>
                <a:spcPts val="0"/>
              </a:spcAft>
              <a:buClr>
                <a:schemeClr val="dk1"/>
              </a:buClr>
              <a:buSzPts val="1600"/>
              <a:buFont typeface="Arial" panose="020B0604020202020204" pitchFamily="34" charset="0"/>
              <a:buChar char="•"/>
              <a:defRPr/>
            </a:pPr>
            <a:r>
              <a:rPr lang="ru-RU" sz="2400" kern="0" dirty="0">
                <a:solidFill>
                  <a:srgbClr val="002060"/>
                </a:solidFill>
                <a:latin typeface="+mj-lt"/>
                <a:ea typeface="+mj-ea"/>
                <a:cs typeface="Calibri" panose="020F0502020204030204" pitchFamily="34" charset="0"/>
              </a:rPr>
              <a:t>академический наставник отвечает за формирование ИУП студента, проводит консультации со студентами и утверждает ИУП.</a:t>
            </a:r>
          </a:p>
          <a:p>
            <a:pPr marL="800100" lvl="1" indent="-241300" fontAlgn="auto" hangingPunct="0">
              <a:spcBef>
                <a:spcPts val="600"/>
              </a:spcBef>
              <a:spcAft>
                <a:spcPts val="0"/>
              </a:spcAft>
              <a:buClr>
                <a:schemeClr val="dk1"/>
              </a:buClr>
              <a:buSzPts val="1600"/>
              <a:defRPr/>
            </a:pPr>
            <a:endParaRPr lang="ru-RU" sz="2400" kern="0" dirty="0">
              <a:solidFill>
                <a:srgbClr val="002060"/>
              </a:solidFill>
              <a:latin typeface="+mj-lt"/>
              <a:ea typeface="+mj-ea"/>
              <a:cs typeface="Calibri" panose="020F0502020204030204" pitchFamily="34" charset="0"/>
            </a:endParaRPr>
          </a:p>
          <a:p>
            <a:pPr lvl="1" indent="0" fontAlgn="auto" hangingPunct="0">
              <a:spcBef>
                <a:spcPts val="600"/>
              </a:spcBef>
              <a:spcAft>
                <a:spcPts val="0"/>
              </a:spcAft>
              <a:buClr>
                <a:schemeClr val="dk1"/>
              </a:buClr>
              <a:buSzPts val="2400"/>
              <a:defRPr/>
            </a:pPr>
            <a:r>
              <a:rPr lang="ru-RU" sz="2400" kern="0" dirty="0">
                <a:solidFill>
                  <a:srgbClr val="002060"/>
                </a:solidFill>
                <a:latin typeface="+mj-lt"/>
                <a:ea typeface="+mj-ea"/>
                <a:cs typeface="Calibri" panose="020F0502020204030204" pitchFamily="34" charset="0"/>
              </a:rPr>
              <a:t>Выбор студентами ключевого семинара:</a:t>
            </a:r>
          </a:p>
          <a:p>
            <a:pPr marL="800100" lvl="1" indent="-342900" fontAlgn="auto" hangingPunct="0">
              <a:spcBef>
                <a:spcPts val="600"/>
              </a:spcBef>
              <a:spcAft>
                <a:spcPts val="0"/>
              </a:spcAft>
              <a:buClr>
                <a:schemeClr val="dk1"/>
              </a:buClr>
              <a:buSzPts val="1600"/>
              <a:buFont typeface="Arial" panose="020B0604020202020204" pitchFamily="34" charset="0"/>
              <a:buChar char="•"/>
              <a:defRPr/>
            </a:pPr>
            <a:r>
              <a:rPr lang="ru-RU" sz="2400" kern="0" dirty="0">
                <a:solidFill>
                  <a:srgbClr val="002060"/>
                </a:solidFill>
                <a:latin typeface="+mj-lt"/>
                <a:ea typeface="+mj-ea"/>
                <a:cs typeface="Calibri" panose="020F0502020204030204" pitchFamily="34" charset="0"/>
                <a:sym typeface="Times New Roman"/>
              </a:rPr>
              <a:t>студенты формируют свои предпочтения при поступлении и в первые недели обучения при выборе проектов;</a:t>
            </a:r>
            <a:endParaRPr lang="ru-RU" sz="2400" kern="0" dirty="0">
              <a:solidFill>
                <a:srgbClr val="002060"/>
              </a:solidFill>
              <a:latin typeface="+mj-lt"/>
              <a:ea typeface="+mj-ea"/>
              <a:cs typeface="Calibri" panose="020F0502020204030204" pitchFamily="34" charset="0"/>
            </a:endParaRPr>
          </a:p>
          <a:p>
            <a:pPr marL="800100" lvl="1" indent="-342900" fontAlgn="auto" hangingPunct="0">
              <a:spcBef>
                <a:spcPts val="600"/>
              </a:spcBef>
              <a:spcAft>
                <a:spcPts val="0"/>
              </a:spcAft>
              <a:buClr>
                <a:schemeClr val="dk1"/>
              </a:buClr>
              <a:buSzPts val="1600"/>
              <a:buFont typeface="Arial" panose="020B0604020202020204" pitchFamily="34" charset="0"/>
              <a:buChar char="•"/>
              <a:defRPr/>
            </a:pPr>
            <a:r>
              <a:rPr lang="ru-RU" sz="2400" kern="0" dirty="0">
                <a:solidFill>
                  <a:srgbClr val="002060"/>
                </a:solidFill>
                <a:latin typeface="+mj-lt"/>
                <a:ea typeface="+mj-ea"/>
                <a:cs typeface="Calibri" panose="020F0502020204030204" pitchFamily="34" charset="0"/>
                <a:sym typeface="Times New Roman"/>
              </a:rPr>
              <a:t>в случае возникновения конкурсной ситуации решение принимают академические наставники семинара;</a:t>
            </a:r>
          </a:p>
          <a:p>
            <a:pPr marL="800100" lvl="1" indent="-342900" fontAlgn="auto" hangingPunct="0">
              <a:spcBef>
                <a:spcPts val="600"/>
              </a:spcBef>
              <a:spcAft>
                <a:spcPts val="0"/>
              </a:spcAft>
              <a:buClr>
                <a:schemeClr val="dk1"/>
              </a:buClr>
              <a:buSzPts val="1600"/>
              <a:buFont typeface="Arial" panose="020B0604020202020204" pitchFamily="34" charset="0"/>
              <a:buChar char="•"/>
              <a:defRPr/>
            </a:pPr>
            <a:r>
              <a:rPr lang="ru-RU" sz="2400" kern="0" dirty="0">
                <a:solidFill>
                  <a:srgbClr val="002060"/>
                </a:solidFill>
                <a:latin typeface="+mj-lt"/>
                <a:ea typeface="+mj-ea"/>
                <a:cs typeface="Calibri" panose="020F0502020204030204" pitchFamily="34" charset="0"/>
                <a:sym typeface="Times New Roman"/>
              </a:rPr>
              <a:t>выбор семинара определяет направление обучения и профессиональные дисциплины образовательного трека (блок </a:t>
            </a:r>
            <a:r>
              <a:rPr lang="ru-RU" sz="2400" kern="0" dirty="0" err="1">
                <a:solidFill>
                  <a:srgbClr val="002060"/>
                </a:solidFill>
                <a:latin typeface="+mj-lt"/>
                <a:ea typeface="+mj-ea"/>
                <a:cs typeface="Calibri" panose="020F0502020204030204" pitchFamily="34" charset="0"/>
                <a:sym typeface="Times New Roman"/>
              </a:rPr>
              <a:t>Major</a:t>
            </a:r>
            <a:r>
              <a:rPr lang="ru-RU" sz="2400" kern="0" dirty="0">
                <a:solidFill>
                  <a:srgbClr val="002060"/>
                </a:solidFill>
                <a:latin typeface="+mj-lt"/>
                <a:ea typeface="+mj-ea"/>
                <a:cs typeface="Calibri" panose="020F0502020204030204" pitchFamily="34" charset="0"/>
                <a:sym typeface="Times New Roman"/>
              </a:rPr>
              <a:t>).</a:t>
            </a:r>
            <a:endParaRPr lang="ru-RU" sz="2400" kern="0" dirty="0">
              <a:solidFill>
                <a:srgbClr val="002060"/>
              </a:solidFill>
              <a:latin typeface="+mj-lt"/>
              <a:ea typeface="+mj-ea"/>
              <a:cs typeface="Calibri" panose="020F0502020204030204" pitchFamily="34" charset="0"/>
            </a:endParaRPr>
          </a:p>
          <a:p>
            <a:pPr marL="342900" indent="-342900" fontAlgn="auto" hangingPunct="0">
              <a:spcBef>
                <a:spcPts val="600"/>
              </a:spcBef>
              <a:spcAft>
                <a:spcPts val="0"/>
              </a:spcAft>
              <a:buSzPct val="100000"/>
              <a:buFont typeface="Arial" panose="020B0604020202020204" pitchFamily="34" charset="0"/>
              <a:buChar char="•"/>
              <a:defRPr sz="2100">
                <a:solidFill>
                  <a:srgbClr val="253957"/>
                </a:solidFill>
                <a:latin typeface="+mn-lt"/>
                <a:ea typeface="+mn-ea"/>
                <a:cs typeface="+mn-cs"/>
                <a:sym typeface="Arial Narrow"/>
              </a:defRPr>
            </a:pPr>
            <a:endParaRPr sz="2400" kern="0" dirty="0">
              <a:solidFill>
                <a:srgbClr val="253957"/>
              </a:solidFill>
              <a:latin typeface="+mn-lt"/>
              <a:ea typeface="Arial Narrow" charset="0"/>
              <a:cs typeface="Arial Narrow" charset="0"/>
              <a:sym typeface="Arial Narrow"/>
            </a:endParaRPr>
          </a:p>
        </p:txBody>
      </p:sp>
      <p:pic>
        <p:nvPicPr>
          <p:cNvPr id="22533" name="Picture 2" descr="http://itsmforum.ru/partners/miem/Logo_MIEM.png"/>
          <p:cNvPicPr>
            <a:picLocks noChangeAspect="1" noChangeArrowheads="1"/>
          </p:cNvPicPr>
          <p:nvPr/>
        </p:nvPicPr>
        <p:blipFill>
          <a:blip r:embed="rId3"/>
          <a:srcRect/>
          <a:stretch>
            <a:fillRect/>
          </a:stretch>
        </p:blipFill>
        <p:spPr bwMode="auto">
          <a:xfrm>
            <a:off x="2413000" y="260350"/>
            <a:ext cx="1749425" cy="1166813"/>
          </a:xfrm>
          <a:prstGeom prst="rect">
            <a:avLst/>
          </a:prstGeom>
          <a:noFill/>
          <a:ln w="9525">
            <a:noFill/>
            <a:miter lim="800000"/>
            <a:headEnd/>
            <a:tailEnd/>
          </a:ln>
        </p:spPr>
      </p:pic>
      <p:sp>
        <p:nvSpPr>
          <p:cNvPr id="22534" name="Название подразделения, лаборатории, факультета и т.д."/>
          <p:cNvSpPr txBox="1">
            <a:spLocks noChangeArrowheads="1"/>
          </p:cNvSpPr>
          <p:nvPr/>
        </p:nvSpPr>
        <p:spPr bwMode="auto">
          <a:xfrm>
            <a:off x="4162425" y="617538"/>
            <a:ext cx="8081963" cy="471487"/>
          </a:xfrm>
          <a:prstGeom prst="rect">
            <a:avLst/>
          </a:prstGeom>
          <a:noFill/>
          <a:ln w="12700">
            <a:noFill/>
            <a:miter lim="400000"/>
            <a:headEnd/>
            <a:tailEnd/>
          </a:ln>
        </p:spPr>
        <p:txBody>
          <a:bodyPr lIns="50800" tIns="50800" rIns="50800" bIns="50800" anchor="ctr">
            <a:spAutoFit/>
          </a:bodyPr>
          <a:lstStyle/>
          <a:p>
            <a:pPr algn="r" hangingPunct="0"/>
            <a:r>
              <a:rPr lang="ru-RU" sz="2400">
                <a:solidFill>
                  <a:srgbClr val="253957"/>
                </a:solidFill>
                <a:latin typeface="Arial Narrow" pitchFamily="34" charset="0"/>
                <a:cs typeface="Helvetica Light"/>
                <a:sym typeface="Arial Narrow" pitchFamily="34" charset="0"/>
              </a:rPr>
              <a:t>Департамент электронной инженерии МИЭМ НИУ ВШЭ</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Линия"/>
          <p:cNvSpPr>
            <a:spLocks noChangeShapeType="1"/>
          </p:cNvSpPr>
          <p:nvPr/>
        </p:nvSpPr>
        <p:spPr bwMode="auto">
          <a:xfrm>
            <a:off x="787400" y="1574800"/>
            <a:ext cx="11430000" cy="0"/>
          </a:xfrm>
          <a:prstGeom prst="line">
            <a:avLst/>
          </a:prstGeom>
          <a:noFill/>
          <a:ln w="12700">
            <a:solidFill>
              <a:srgbClr val="253957"/>
            </a:solidFill>
            <a:miter lim="400000"/>
            <a:headEnd/>
            <a:tailEnd/>
          </a:ln>
        </p:spPr>
        <p:txBody>
          <a:bodyPr lIns="50800" tIns="50800" rIns="50800" bIns="50800" anchor="ctr"/>
          <a:lstStyle/>
          <a:p>
            <a:endParaRPr lang="ru-RU"/>
          </a:p>
        </p:txBody>
      </p:sp>
      <p:pic>
        <p:nvPicPr>
          <p:cNvPr id="23554" name="Изображение" descr="Изображение"/>
          <p:cNvPicPr>
            <a:picLocks noChangeAspect="1"/>
          </p:cNvPicPr>
          <p:nvPr/>
        </p:nvPicPr>
        <p:blipFill>
          <a:blip r:embed="rId2"/>
          <a:srcRect/>
          <a:stretch>
            <a:fillRect/>
          </a:stretch>
        </p:blipFill>
        <p:spPr bwMode="auto">
          <a:xfrm>
            <a:off x="804863" y="417513"/>
            <a:ext cx="854075" cy="852487"/>
          </a:xfrm>
          <a:prstGeom prst="rect">
            <a:avLst/>
          </a:prstGeom>
          <a:noFill/>
          <a:ln w="12700">
            <a:noFill/>
            <a:miter lim="400000"/>
            <a:headEnd/>
            <a:tailEnd/>
          </a:ln>
        </p:spPr>
      </p:pic>
      <p:sp>
        <p:nvSpPr>
          <p:cNvPr id="23555" name="Очень крутой заголовок…"/>
          <p:cNvSpPr txBox="1">
            <a:spLocks noChangeArrowheads="1"/>
          </p:cNvSpPr>
          <p:nvPr/>
        </p:nvSpPr>
        <p:spPr bwMode="auto">
          <a:xfrm>
            <a:off x="787400" y="1574800"/>
            <a:ext cx="11430000" cy="822325"/>
          </a:xfrm>
          <a:prstGeom prst="rect">
            <a:avLst/>
          </a:prstGeom>
          <a:noFill/>
          <a:ln w="12700">
            <a:noFill/>
            <a:miter lim="400000"/>
            <a:headEnd/>
            <a:tailEnd/>
          </a:ln>
        </p:spPr>
        <p:txBody>
          <a:bodyPr lIns="50800" tIns="50800" rIns="50800" bIns="50800"/>
          <a:lstStyle/>
          <a:p>
            <a:pPr algn="ctr" hangingPunct="0"/>
            <a:r>
              <a:rPr lang="ru-RU" sz="5000" b="1">
                <a:solidFill>
                  <a:srgbClr val="253957"/>
                </a:solidFill>
                <a:latin typeface="Arial Narrow" pitchFamily="34" charset="0"/>
                <a:cs typeface="Helvetica Light"/>
                <a:sym typeface="Arial Narrow" pitchFamily="34" charset="0"/>
              </a:rPr>
              <a:t>НАБОР НА ОП</a:t>
            </a:r>
          </a:p>
        </p:txBody>
      </p:sp>
      <p:sp>
        <p:nvSpPr>
          <p:cNvPr id="23556" name="Заголовок основного текста"/>
          <p:cNvSpPr txBox="1">
            <a:spLocks noChangeArrowheads="1"/>
          </p:cNvSpPr>
          <p:nvPr/>
        </p:nvSpPr>
        <p:spPr bwMode="auto">
          <a:xfrm>
            <a:off x="814388" y="2397125"/>
            <a:ext cx="11430000" cy="471488"/>
          </a:xfrm>
          <a:prstGeom prst="rect">
            <a:avLst/>
          </a:prstGeom>
          <a:noFill/>
          <a:ln w="12700">
            <a:noFill/>
            <a:miter lim="400000"/>
            <a:headEnd/>
            <a:tailEnd/>
          </a:ln>
        </p:spPr>
        <p:txBody>
          <a:bodyPr lIns="50800" tIns="50800" rIns="50800" bIns="50800" anchor="b"/>
          <a:lstStyle/>
          <a:p>
            <a:pPr algn="ctr" hangingPunct="0"/>
            <a:r>
              <a:rPr lang="ru-RU" sz="3000" b="1">
                <a:solidFill>
                  <a:srgbClr val="253957"/>
                </a:solidFill>
                <a:latin typeface="Arial Narrow" pitchFamily="34" charset="0"/>
                <a:cs typeface="Helvetica Light"/>
                <a:sym typeface="Arial Narrow" pitchFamily="34" charset="0"/>
              </a:rPr>
              <a:t>Критерии конкурса портфолио</a:t>
            </a:r>
          </a:p>
        </p:txBody>
      </p:sp>
      <p:pic>
        <p:nvPicPr>
          <p:cNvPr id="23557" name="Picture 2" descr="http://itsmforum.ru/partners/miem/Logo_MIEM.png"/>
          <p:cNvPicPr>
            <a:picLocks noChangeAspect="1" noChangeArrowheads="1"/>
          </p:cNvPicPr>
          <p:nvPr/>
        </p:nvPicPr>
        <p:blipFill>
          <a:blip r:embed="rId3"/>
          <a:srcRect/>
          <a:stretch>
            <a:fillRect/>
          </a:stretch>
        </p:blipFill>
        <p:spPr bwMode="auto">
          <a:xfrm>
            <a:off x="2413000" y="260350"/>
            <a:ext cx="1749425" cy="1166813"/>
          </a:xfrm>
          <a:prstGeom prst="rect">
            <a:avLst/>
          </a:prstGeom>
          <a:noFill/>
          <a:ln w="9525">
            <a:noFill/>
            <a:miter lim="800000"/>
            <a:headEnd/>
            <a:tailEnd/>
          </a:ln>
        </p:spPr>
      </p:pic>
      <p:sp>
        <p:nvSpPr>
          <p:cNvPr id="23558" name="Название подразделения, лаборатории, факультета и т.д."/>
          <p:cNvSpPr txBox="1">
            <a:spLocks noChangeArrowheads="1"/>
          </p:cNvSpPr>
          <p:nvPr/>
        </p:nvSpPr>
        <p:spPr bwMode="auto">
          <a:xfrm>
            <a:off x="4162425" y="617538"/>
            <a:ext cx="8081963" cy="471487"/>
          </a:xfrm>
          <a:prstGeom prst="rect">
            <a:avLst/>
          </a:prstGeom>
          <a:noFill/>
          <a:ln w="12700">
            <a:noFill/>
            <a:miter lim="400000"/>
            <a:headEnd/>
            <a:tailEnd/>
          </a:ln>
        </p:spPr>
        <p:txBody>
          <a:bodyPr lIns="50800" tIns="50800" rIns="50800" bIns="50800" anchor="ctr">
            <a:spAutoFit/>
          </a:bodyPr>
          <a:lstStyle/>
          <a:p>
            <a:pPr algn="r" hangingPunct="0"/>
            <a:r>
              <a:rPr lang="ru-RU" sz="2400">
                <a:solidFill>
                  <a:srgbClr val="253957"/>
                </a:solidFill>
                <a:latin typeface="Arial Narrow" pitchFamily="34" charset="0"/>
                <a:cs typeface="Helvetica Light"/>
                <a:sym typeface="Arial Narrow" pitchFamily="34" charset="0"/>
              </a:rPr>
              <a:t>Департамент электронной инженерии МИЭМ НИУ ВШЭ</a:t>
            </a:r>
          </a:p>
        </p:txBody>
      </p:sp>
      <p:pic>
        <p:nvPicPr>
          <p:cNvPr id="23559" name="Picture 2"/>
          <p:cNvPicPr>
            <a:picLocks noChangeAspect="1" noChangeArrowheads="1"/>
          </p:cNvPicPr>
          <p:nvPr/>
        </p:nvPicPr>
        <p:blipFill>
          <a:blip r:embed="rId4"/>
          <a:srcRect/>
          <a:stretch>
            <a:fillRect/>
          </a:stretch>
        </p:blipFill>
        <p:spPr bwMode="auto">
          <a:xfrm>
            <a:off x="2971800" y="2922588"/>
            <a:ext cx="7018338" cy="6457950"/>
          </a:xfrm>
          <a:prstGeom prst="rect">
            <a:avLst/>
          </a:prstGeom>
          <a:noFill/>
          <a:ln w="9525">
            <a:noFill/>
            <a:miter lim="800000"/>
            <a:headEnd/>
            <a:tailEnd/>
          </a:ln>
        </p:spPr>
      </p:pic>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392</TotalTime>
  <Words>729</Words>
  <Application>Microsoft Office PowerPoint</Application>
  <PresentationFormat>Произвольный</PresentationFormat>
  <Paragraphs>130</Paragraphs>
  <Slides>11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11</vt:i4>
      </vt:variant>
    </vt:vector>
  </HeadingPairs>
  <TitlesOfParts>
    <vt:vector size="18" baseType="lpstr">
      <vt:lpstr>Arial</vt:lpstr>
      <vt:lpstr>Arial Narrow</vt:lpstr>
      <vt:lpstr>Calibri</vt:lpstr>
      <vt:lpstr>Helvetica</vt:lpstr>
      <vt:lpstr>Helvetica Light</vt:lpstr>
      <vt:lpstr>Helvetica Neue</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MP</dc:creator>
  <cp:lastModifiedBy>Виктория</cp:lastModifiedBy>
  <cp:revision>41</cp:revision>
  <cp:lastPrinted>2018-03-05T14:10:03Z</cp:lastPrinted>
  <dcterms:modified xsi:type="dcterms:W3CDTF">2021-07-17T11:03:52Z</dcterms:modified>
</cp:coreProperties>
</file>