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jStO7behqvwHGDxtU25dLd15mH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1D09FE4-3D49-47EF-B2F6-7A2FCE4718E1}">
  <a:tblStyle styleId="{D1D09FE4-3D49-47EF-B2F6-7A2FCE4718E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8ECF4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ECF4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0CCD9CE-5700-4062-9979-1BB595E2F88E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b55f49a15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b55f49a15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0" descr="фон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subTitle" idx="1"/>
          </p:nvPr>
        </p:nvSpPr>
        <p:spPr>
          <a:xfrm>
            <a:off x="714348" y="4071942"/>
            <a:ext cx="7786742" cy="2286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0" i="1">
                <a:solidFill>
                  <a:schemeClr val="dk1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11" descr="шаблон1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1285852" y="0"/>
            <a:ext cx="7858148" cy="85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457200" y="1000108"/>
            <a:ext cx="8229600" cy="535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ftr" idx="11"/>
          </p:nvPr>
        </p:nvSpPr>
        <p:spPr>
          <a:xfrm>
            <a:off x="0" y="6429375"/>
            <a:ext cx="9144000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 </a:t>
            </a: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0" y="1916113"/>
            <a:ext cx="9144000" cy="3481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/>
              <a:t>Представление образовательной программы </a:t>
            </a:r>
            <a:br>
              <a:rPr lang="ru-RU" sz="2800"/>
            </a:br>
            <a:r>
              <a:rPr lang="ru-RU" sz="2800"/>
              <a:t>«Системный анализ и математические технологии» </a:t>
            </a:r>
            <a:endParaRPr sz="2800"/>
          </a:p>
        </p:txBody>
      </p:sp>
      <p:sp>
        <p:nvSpPr>
          <p:cNvPr id="88" name="Google Shape;88;p1"/>
          <p:cNvSpPr txBox="1"/>
          <p:nvPr/>
        </p:nvSpPr>
        <p:spPr>
          <a:xfrm>
            <a:off x="1547664" y="5013176"/>
            <a:ext cx="7462837" cy="1084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1754"/>
              <a:buFont typeface="Calibri"/>
              <a:buNone/>
            </a:pPr>
            <a:r>
              <a:rPr lang="ru-RU" sz="1754" b="0" i="1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Академические наставники образовательных траекторий</a:t>
            </a:r>
            <a:endParaRPr sz="1754" b="0" i="1" u="none" strike="noStrike" cap="none">
              <a:solidFill>
                <a:srgbClr val="17365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1754"/>
              <a:buFont typeface="Calibri"/>
              <a:buNone/>
            </a:pPr>
            <a:r>
              <a:rPr lang="ru-RU" sz="1754" b="0" i="1" u="none" strike="noStrike" cap="non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Выборный Е.В., Сластников С.А., Артамонов С.Ю.</a:t>
            </a:r>
            <a:endParaRPr sz="1754" b="0" i="1" u="none" strike="noStrike" cap="none">
              <a:solidFill>
                <a:srgbClr val="1736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1285852" y="0"/>
            <a:ext cx="7858148" cy="85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08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/>
              <a:t>Общая характеристика ОП</a:t>
            </a:r>
            <a:endParaRPr sz="3600"/>
          </a:p>
        </p:txBody>
      </p:sp>
      <p:sp>
        <p:nvSpPr>
          <p:cNvPr id="94" name="Google Shape;94;p2"/>
          <p:cNvSpPr txBox="1">
            <a:spLocks noGrp="1"/>
          </p:cNvSpPr>
          <p:nvPr>
            <p:ph type="body" idx="1"/>
          </p:nvPr>
        </p:nvSpPr>
        <p:spPr>
          <a:xfrm>
            <a:off x="421200" y="1000108"/>
            <a:ext cx="8229600" cy="53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Новая образовательная программа магистратуры «Системный анализ и математические технологии» создается на базе 3 существующих ОП и представляет их реорганизацию:</a:t>
            </a:r>
            <a:endParaRPr dirty="0"/>
          </a:p>
          <a:p>
            <a:pPr marL="741600" lvl="0" indent="-34469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ru-RU" sz="1800" dirty="0"/>
              <a:t>Математические методы моделирования и компьютерные технологии</a:t>
            </a:r>
            <a:endParaRPr dirty="0"/>
          </a:p>
          <a:p>
            <a:pPr marL="741600" lvl="0" indent="-34469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ru-RU" sz="1800" dirty="0"/>
              <a:t>Системы управления и обработки информации в инженерии</a:t>
            </a:r>
            <a:endParaRPr dirty="0"/>
          </a:p>
          <a:p>
            <a:pPr marL="741600" lvl="0" indent="-344699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ru-RU" sz="1800" dirty="0"/>
              <a:t>Суперкомпьютерное моделирование в науке и инженерии</a:t>
            </a:r>
            <a:endParaRPr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Реализация в рамках нового стандарта магистратуры ВШЭ.</a:t>
            </a:r>
            <a:endParaRPr sz="18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Первый набор в 2021 году, </a:t>
            </a:r>
            <a:r>
              <a:rPr lang="ru-RU" sz="1800" b="1" dirty="0"/>
              <a:t>65</a:t>
            </a:r>
            <a:r>
              <a:rPr lang="ru-RU" sz="1800" dirty="0"/>
              <a:t> бюджетных мест, набор по конкурсу портфолио.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just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Направления подготовки:</a:t>
            </a:r>
            <a:endParaRPr dirty="0"/>
          </a:p>
          <a:p>
            <a:pPr marL="0" lvl="0" indent="0" algn="just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01.04.04 “Прикладная математика”</a:t>
            </a:r>
            <a:endParaRPr dirty="0"/>
          </a:p>
          <a:p>
            <a:pPr marL="0" lvl="0" indent="0" algn="just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01.04.02 “Прикладная математика и информатика”</a:t>
            </a:r>
            <a:endParaRPr dirty="0"/>
          </a:p>
          <a:p>
            <a:pPr marL="0" lvl="0" indent="0" algn="just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just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Срок и форма обучения: 2 года, очная форма обучения.</a:t>
            </a:r>
            <a:endParaRPr dirty="0"/>
          </a:p>
          <a:p>
            <a:pPr marL="0" lvl="0" indent="0" algn="just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Язык реализации: русский, английский.</a:t>
            </a:r>
            <a:endParaRPr dirty="0"/>
          </a:p>
          <a:p>
            <a:pPr marL="0" lvl="0" indent="0" algn="just" rtl="0">
              <a:lnSpc>
                <a:spcPct val="107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 </a:t>
            </a:r>
            <a:fld id="{00000000-1234-1234-1234-123412341234}" type="slidenum">
              <a:rPr lang="ru-RU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1285852" y="0"/>
            <a:ext cx="7858148" cy="85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08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/>
              <a:t>Структура ОП</a:t>
            </a:r>
            <a:endParaRPr sz="360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457200" y="1000108"/>
            <a:ext cx="8229600" cy="535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Специализации (ключевые семинары) в соответствии с новым стандартом:</a:t>
            </a:r>
            <a:endParaRPr sz="1800" dirty="0"/>
          </a:p>
          <a:p>
            <a:pPr marL="342900" lvl="0" indent="-34290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ru-RU" sz="1800" b="1" dirty="0"/>
              <a:t>Математические методы и компьютерные технологии</a:t>
            </a:r>
            <a:endParaRPr sz="1800" b="1" dirty="0"/>
          </a:p>
          <a:p>
            <a:pPr marL="114300" lvl="0" indent="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Наставник: Выборный Е.В.</a:t>
            </a:r>
            <a:endParaRPr dirty="0"/>
          </a:p>
          <a:p>
            <a:pPr marL="114300" lvl="0" indent="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Научный лидер: Данилов В.Г.</a:t>
            </a:r>
            <a:endParaRPr dirty="0"/>
          </a:p>
          <a:p>
            <a:pPr marL="114300" lvl="0" indent="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Направление: 01.04.02 “Прикладная математика и информатика”</a:t>
            </a:r>
            <a:endParaRPr dirty="0"/>
          </a:p>
          <a:p>
            <a:pPr marL="114300" lvl="0" indent="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0" lvl="0" indent="-34290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 startAt="2"/>
            </a:pPr>
            <a:r>
              <a:rPr lang="ru-RU" sz="1800" b="1" dirty="0"/>
              <a:t>Системы управления и обработки информации</a:t>
            </a:r>
            <a:endParaRPr dirty="0"/>
          </a:p>
          <a:p>
            <a:pPr marL="108000" lvl="0" indent="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Наставник: </a:t>
            </a:r>
            <a:r>
              <a:rPr lang="ru-RU" sz="1800" dirty="0" err="1"/>
              <a:t>Сластников</a:t>
            </a:r>
            <a:r>
              <a:rPr lang="ru-RU" sz="1800" dirty="0"/>
              <a:t> С.А.</a:t>
            </a:r>
            <a:endParaRPr dirty="0"/>
          </a:p>
          <a:p>
            <a:pPr marL="108000" lvl="0" indent="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Научный лидер: Афанасьев В.Н.</a:t>
            </a:r>
            <a:endParaRPr dirty="0"/>
          </a:p>
          <a:p>
            <a:pPr marL="108000" lvl="0" indent="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Направление: 01.04.04 “Прикладная математика”</a:t>
            </a:r>
            <a:endParaRPr dirty="0"/>
          </a:p>
          <a:p>
            <a:pPr marL="108000" lvl="0" indent="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342900" lvl="0" indent="-34290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 startAt="3"/>
            </a:pPr>
            <a:r>
              <a:rPr lang="ru-RU" sz="1800" b="1" dirty="0"/>
              <a:t>Суперкомпьютерное моделирование в науке и инженерии</a:t>
            </a:r>
            <a:endParaRPr sz="1800" b="1" dirty="0"/>
          </a:p>
          <a:p>
            <a:pPr marL="114300" lvl="0" indent="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Наставник: Артамонов С.Ю.</a:t>
            </a:r>
            <a:endParaRPr dirty="0"/>
          </a:p>
          <a:p>
            <a:pPr marL="114300" lvl="0" indent="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Научный лидер: Щур Л.Н.</a:t>
            </a:r>
            <a:endParaRPr dirty="0"/>
          </a:p>
          <a:p>
            <a:pPr marL="114300" lvl="0" indent="0" algn="l" rtl="0">
              <a:lnSpc>
                <a:spcPct val="107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ru-RU" sz="1800" dirty="0"/>
              <a:t>Направление: 01.04.04 “Прикладная математика”</a:t>
            </a:r>
            <a:endParaRPr sz="18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/>
          </a:p>
        </p:txBody>
      </p:sp>
      <p:sp>
        <p:nvSpPr>
          <p:cNvPr id="102" name="Google Shape;102;p3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 </a:t>
            </a:r>
            <a:fld id="{00000000-1234-1234-1234-123412341234}" type="slidenum">
              <a:rPr lang="ru-RU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1285852" y="0"/>
            <a:ext cx="7858148" cy="85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08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/>
              <a:t>Академический совет</a:t>
            </a:r>
            <a:endParaRPr sz="3600"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457200" y="1000108"/>
            <a:ext cx="8229600" cy="535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Предложение по формированию единого академического совета ОП:</a:t>
            </a:r>
            <a:endParaRPr sz="2000"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Артамонов С.Ю.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Выборный Е.В.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Сластников С.А.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Белов А.В.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Буровский Е.А.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Афанасьев В.Н.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Аксенов С.А.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Данилов В.Г.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Вальба О.В.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Стегайлов В.В.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Манита Л.А.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Щур Л.Н.</a:t>
            </a:r>
            <a:endParaRPr/>
          </a:p>
          <a:p>
            <a:pPr marL="457200" lvl="0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Щур В.Л.</a:t>
            </a:r>
            <a:endParaRPr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</p:txBody>
      </p:sp>
      <p:sp>
        <p:nvSpPr>
          <p:cNvPr id="109" name="Google Shape;109;p4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 </a:t>
            </a:r>
            <a:fld id="{00000000-1234-1234-1234-123412341234}" type="slidenum">
              <a:rPr lang="ru-RU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title"/>
          </p:nvPr>
        </p:nvSpPr>
        <p:spPr>
          <a:xfrm>
            <a:off x="1285852" y="0"/>
            <a:ext cx="7858148" cy="85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08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/>
              <a:t>Принципы набора на ОП</a:t>
            </a:r>
            <a:endParaRPr sz="3600"/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>
            <a:off x="395536" y="996128"/>
            <a:ext cx="8229600" cy="535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/>
              <a:t>Общий набор на ОП по конкурсу портфолио с собеседованием</a:t>
            </a:r>
            <a:endParaRPr sz="200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</p:txBody>
      </p:sp>
      <p:sp>
        <p:nvSpPr>
          <p:cNvPr id="116" name="Google Shape;116;p5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 </a:t>
            </a:r>
            <a:fld id="{00000000-1234-1234-1234-123412341234}" type="slidenum">
              <a:rPr lang="ru-RU"/>
              <a:t>5</a:t>
            </a:fld>
            <a:endParaRPr/>
          </a:p>
        </p:txBody>
      </p:sp>
      <p:graphicFrame>
        <p:nvGraphicFramePr>
          <p:cNvPr id="117" name="Google Shape;117;p5"/>
          <p:cNvGraphicFramePr/>
          <p:nvPr>
            <p:extLst>
              <p:ext uri="{D42A27DB-BD31-4B8C-83A1-F6EECF244321}">
                <p14:modId xmlns:p14="http://schemas.microsoft.com/office/powerpoint/2010/main" val="324663522"/>
              </p:ext>
            </p:extLst>
          </p:nvPr>
        </p:nvGraphicFramePr>
        <p:xfrm>
          <a:off x="395536" y="1484784"/>
          <a:ext cx="8229600" cy="4595925"/>
        </p:xfrm>
        <a:graphic>
          <a:graphicData uri="http://schemas.openxmlformats.org/drawingml/2006/table">
            <a:tbl>
              <a:tblPr firstRow="1" firstCol="1">
                <a:noFill/>
                <a:tableStyleId>{D1D09FE4-3D49-47EF-B2F6-7A2FCE4718E1}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6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№№ 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Раздел портфолио 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Максимальное количество баллов по разделам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1. 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Базовое образование 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30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u="none" strike="noStrike" cap="none"/>
                        <a:t>1.a 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Образовательный балл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25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u="none" strike="noStrike" cap="none"/>
                        <a:t>1.b 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Соответствие профилю и уровню программы 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5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2. 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Научная деятельность и самообразование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15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u="none" strike="noStrike" cap="none"/>
                        <a:t>2.a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Научные статьи и конференции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10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u="none" strike="noStrike" cap="none"/>
                        <a:t>2.b 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Проекты 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5 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3. 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Личные достижения абитуриента 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10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u="none" strike="noStrike" cap="none"/>
                        <a:t>3.a 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Олимпиады, конкурсы, стипендии 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5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u="none" strike="noStrike" cap="none"/>
                        <a:t>3.b </a:t>
                      </a:r>
                      <a:endParaRPr sz="1600" b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Дипломы, сертификаты 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5 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4. 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Рекомендация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5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5.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Собеседование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/>
                        <a:t>40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>
                    <a:solidFill>
                      <a:srgbClr val="DA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u="none" strike="noStrike" cap="none" dirty="0"/>
                        <a:t>5.a</a:t>
                      </a:r>
                      <a:endParaRPr sz="1600" b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Математическая подготовка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20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0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0" u="none" strike="noStrike" cap="none" dirty="0"/>
                        <a:t>5.b</a:t>
                      </a:r>
                      <a:endParaRPr sz="1600" b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Подготовка по программированию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20</a:t>
                      </a:r>
                      <a:endParaRPr sz="160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>
            <a:spLocks noGrp="1"/>
          </p:cNvSpPr>
          <p:nvPr>
            <p:ph type="title"/>
          </p:nvPr>
        </p:nvSpPr>
        <p:spPr>
          <a:xfrm>
            <a:off x="1285852" y="0"/>
            <a:ext cx="7858148" cy="85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08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/>
              <a:t>Принципы набора на ОП</a:t>
            </a:r>
            <a:endParaRPr sz="3600"/>
          </a:p>
        </p:txBody>
      </p:sp>
      <p:sp>
        <p:nvSpPr>
          <p:cNvPr id="123" name="Google Shape;123;p6"/>
          <p:cNvSpPr txBox="1">
            <a:spLocks noGrp="1"/>
          </p:cNvSpPr>
          <p:nvPr>
            <p:ph type="body" idx="1"/>
          </p:nvPr>
        </p:nvSpPr>
        <p:spPr>
          <a:xfrm>
            <a:off x="395536" y="996128"/>
            <a:ext cx="8229600" cy="535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ru-RU"/>
              <a:t>Возможности поступления БВИ</a:t>
            </a:r>
            <a:endParaRPr sz="200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ru-RU" sz="2000"/>
              <a:t>Ранние приглашения от академических наставников</a:t>
            </a:r>
            <a:endParaRPr sz="200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AutoNum type="arabicPeriod"/>
            </a:pPr>
            <a:r>
              <a:rPr lang="ru-RU" sz="2000"/>
              <a:t>Олимпиады ВШЭ</a:t>
            </a:r>
            <a:endParaRPr sz="2000"/>
          </a:p>
          <a:p>
            <a:pPr marL="914400" lvl="1" indent="-457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arenR"/>
            </a:pPr>
            <a:r>
              <a:rPr lang="ru-RU" sz="2000"/>
              <a:t>Прикладная математика и информатика (совместно с ФКН)</a:t>
            </a:r>
            <a:endParaRPr sz="200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arenR"/>
            </a:pPr>
            <a:r>
              <a:rPr lang="ru-RU" sz="2000"/>
              <a:t>   Прикладная математика (совместно с ФЭН)</a:t>
            </a:r>
            <a:endParaRPr sz="200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lphaLcParenR"/>
            </a:pPr>
            <a:r>
              <a:rPr lang="ru-RU" sz="2000"/>
              <a:t>   Физика, математика, компьютерные системы и сети</a:t>
            </a:r>
            <a:endParaRPr sz="200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Олимпиады «Я-профессионал»</a:t>
            </a:r>
            <a:endParaRPr sz="2000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ru-RU" sz="2000"/>
              <a:t>Конкурс НИРС</a:t>
            </a:r>
            <a:endParaRPr sz="200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</p:txBody>
      </p:sp>
      <p:sp>
        <p:nvSpPr>
          <p:cNvPr id="124" name="Google Shape;124;p6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 </a:t>
            </a:r>
            <a:fld id="{00000000-1234-1234-1234-123412341234}" type="slidenum">
              <a:rPr lang="ru-RU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>
            <a:spLocks noGrp="1"/>
          </p:cNvSpPr>
          <p:nvPr>
            <p:ph type="title"/>
          </p:nvPr>
        </p:nvSpPr>
        <p:spPr>
          <a:xfrm>
            <a:off x="1285852" y="0"/>
            <a:ext cx="7858148" cy="85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08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/>
              <a:t>Особенности формирования ИУП</a:t>
            </a:r>
            <a:endParaRPr sz="3600"/>
          </a:p>
        </p:txBody>
      </p:sp>
      <p:sp>
        <p:nvSpPr>
          <p:cNvPr id="130" name="Google Shape;130;p7"/>
          <p:cNvSpPr txBox="1">
            <a:spLocks noGrp="1"/>
          </p:cNvSpPr>
          <p:nvPr>
            <p:ph type="body" idx="1"/>
          </p:nvPr>
        </p:nvSpPr>
        <p:spPr>
          <a:xfrm>
            <a:off x="395536" y="996128"/>
            <a:ext cx="8229600" cy="535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/>
          </a:p>
          <a:p>
            <a:pPr marL="45720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Основные принципы формирования ИУП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Проектная модель обучения. 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Предоставление широких возможностей для студентов по выбору индивидуальных образовательных траекторий.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Академический наставник отвечает за формирование ИУП студента, проводит консультации со студентами и утверждает ИУП.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Выбор студентами ключевого семинара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Студенты формируют свои предпочтения при поступлении и в первые недели обучения при выборе проектов. 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В случае возникновения конкурсной ситуации решение принимают академические наставники семинара. 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  <a:sym typeface="Times New Roman"/>
            </a:endParaRPr>
          </a:p>
          <a:p>
            <a:pPr marL="74295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Выбор семинара определяет направление обучения и профессиональные дисциплины образовательного трека (блок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Major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).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  <a:p>
            <a:pPr marL="45720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</p:txBody>
      </p:sp>
      <p:sp>
        <p:nvSpPr>
          <p:cNvPr id="131" name="Google Shape;131;p7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 </a:t>
            </a:r>
            <a:fld id="{00000000-1234-1234-1234-123412341234}" type="slidenum">
              <a:rPr lang="ru-RU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>
            <a:spLocks noGrp="1"/>
          </p:cNvSpPr>
          <p:nvPr>
            <p:ph type="title"/>
          </p:nvPr>
        </p:nvSpPr>
        <p:spPr>
          <a:xfrm>
            <a:off x="1285852" y="0"/>
            <a:ext cx="7858148" cy="85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080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/>
              <a:t>Структура учебного плана</a:t>
            </a:r>
            <a:endParaRPr sz="3600"/>
          </a:p>
        </p:txBody>
      </p:sp>
      <p:sp>
        <p:nvSpPr>
          <p:cNvPr id="137" name="Google Shape;137;p8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 </a:t>
            </a:r>
            <a:fld id="{00000000-1234-1234-1234-123412341234}" type="slidenum">
              <a:rPr lang="ru-RU"/>
              <a:t>8</a:t>
            </a:fld>
            <a:endParaRPr/>
          </a:p>
        </p:txBody>
      </p:sp>
      <p:graphicFrame>
        <p:nvGraphicFramePr>
          <p:cNvPr id="138" name="Google Shape;138;p8"/>
          <p:cNvGraphicFramePr/>
          <p:nvPr>
            <p:extLst>
              <p:ext uri="{D42A27DB-BD31-4B8C-83A1-F6EECF244321}">
                <p14:modId xmlns:p14="http://schemas.microsoft.com/office/powerpoint/2010/main" val="2332111868"/>
              </p:ext>
            </p:extLst>
          </p:nvPr>
        </p:nvGraphicFramePr>
        <p:xfrm>
          <a:off x="179512" y="1075027"/>
          <a:ext cx="8745550" cy="5275824"/>
        </p:xfrm>
        <a:graphic>
          <a:graphicData uri="http://schemas.openxmlformats.org/drawingml/2006/table">
            <a:tbl>
              <a:tblPr firstRow="1" firstCol="1" bandRow="1">
                <a:noFill/>
                <a:tableStyleId>{F0CCD9CE-5700-4062-9979-1BB595E2F88E}</a:tableStyleId>
              </a:tblPr>
              <a:tblGrid>
                <a:gridCol w="179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 Цикл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 Дисциплины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з.е.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 Примечание 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Адаптационный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Математические и естественно-научные дисциплины 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10*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Дисциплины назначаются студентам с недостаточной базовой подготовкой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Ключевой семинар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Научно-исследовательский семинар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15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Один из трех ключевых семинаров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950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Major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Общие дисциплины ОП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15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Обязательные дисциплины для всех студентов ОП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Профессиональные дисциплины образовательного трека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30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Выбор студентом дисциплин для ИУП согласуется академическим наставником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Дисциплины по выбору из общего пула специальных дисциплин ОП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18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Выбор студентом дисциплин для ИУП согласуется академическим наставником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Прикладной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Проект, практика, подготовка ВКР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30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 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МагоЛего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Дисциплины общеуниверситетского пула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9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Дисциплины могут соответствовать любому направлению подготовки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 ГИА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/>
                        <a:t>3</a:t>
                      </a:r>
                      <a:endParaRPr sz="16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/>
                        <a:t> </a:t>
                      </a:r>
                      <a:endParaRPr sz="16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4925" marR="3492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55f49a155_0_14"/>
          <p:cNvSpPr txBox="1">
            <a:spLocks noGrp="1"/>
          </p:cNvSpPr>
          <p:nvPr>
            <p:ph type="title"/>
          </p:nvPr>
        </p:nvSpPr>
        <p:spPr>
          <a:xfrm>
            <a:off x="1285852" y="0"/>
            <a:ext cx="78582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07999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/>
              <a:t>Вопросы</a:t>
            </a:r>
            <a:endParaRPr sz="3600"/>
          </a:p>
        </p:txBody>
      </p:sp>
      <p:sp>
        <p:nvSpPr>
          <p:cNvPr id="144" name="Google Shape;144;gb55f49a155_0_14"/>
          <p:cNvSpPr txBox="1">
            <a:spLocks noGrp="1"/>
          </p:cNvSpPr>
          <p:nvPr>
            <p:ph type="body" idx="1"/>
          </p:nvPr>
        </p:nvSpPr>
        <p:spPr>
          <a:xfrm>
            <a:off x="407025" y="1500276"/>
            <a:ext cx="8229600" cy="31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1600" dirty="0"/>
          </a:p>
          <a:p>
            <a:pPr marL="457200" lvl="0" indent="-355600" algn="l" rtl="0">
              <a:spcBef>
                <a:spcPts val="320"/>
              </a:spcBef>
              <a:spcAft>
                <a:spcPts val="0"/>
              </a:spcAft>
              <a:buSzPts val="2000"/>
              <a:buChar char="•"/>
            </a:pPr>
            <a:r>
              <a:rPr lang="ru-RU" sz="2000" dirty="0"/>
              <a:t>Организация управления новой ОП и разделение обязанностей. Назначение академического руководителя.</a:t>
            </a:r>
          </a:p>
          <a:p>
            <a:pPr marL="101600" lvl="0" indent="0" algn="l" rtl="0">
              <a:spcBef>
                <a:spcPts val="32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 dirty="0"/>
              <a:t>Сложности формирования ИУП, если студент планирует освоение двух направлений подготовки. Необходима защита двух различных магистерских диссертаций?</a:t>
            </a:r>
          </a:p>
          <a:p>
            <a:pPr marL="101600" lvl="0" indent="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ru-RU" sz="2000" dirty="0"/>
              <a:t>Принципы разделения студентов на научный, прикладной и общий трек внутри направлений специализации. Различные принципы формирования ИУП в зависимости от трека.</a:t>
            </a:r>
            <a:endParaRPr sz="2000" dirty="0"/>
          </a:p>
          <a:p>
            <a:pPr marL="45720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/>
          </a:p>
        </p:txBody>
      </p:sp>
      <p:sp>
        <p:nvSpPr>
          <p:cNvPr id="145" name="Google Shape;145;gb55f49a155_0_14"/>
          <p:cNvSpPr txBox="1">
            <a:spLocks noGrp="1"/>
          </p:cNvSpPr>
          <p:nvPr>
            <p:ph type="sldNum" idx="12"/>
          </p:nvPr>
        </p:nvSpPr>
        <p:spPr>
          <a:xfrm>
            <a:off x="7010400" y="6492875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 </a:t>
            </a:r>
            <a:fld id="{00000000-1234-1234-1234-123412341234}" type="slidenum">
              <a:rPr lang="ru-RU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709</Words>
  <Application>Microsoft Office PowerPoint</Application>
  <PresentationFormat>Экран (4:3)</PresentationFormat>
  <Paragraphs>168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Представление образовательной программы  «Системный анализ и математические технологии» </vt:lpstr>
      <vt:lpstr>Общая характеристика ОП</vt:lpstr>
      <vt:lpstr>Структура ОП</vt:lpstr>
      <vt:lpstr>Академический совет</vt:lpstr>
      <vt:lpstr>Принципы набора на ОП</vt:lpstr>
      <vt:lpstr>Принципы набора на ОП</vt:lpstr>
      <vt:lpstr>Особенности формирования ИУП</vt:lpstr>
      <vt:lpstr>Структура учебного плана</vt:lpstr>
      <vt:lpstr>Вопросы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образовательной программы  «Системный анализ и математические технологии»</dc:title>
  <dc:creator>Aksenov</dc:creator>
  <cp:lastModifiedBy>Виктория</cp:lastModifiedBy>
  <cp:revision>3</cp:revision>
  <dcterms:created xsi:type="dcterms:W3CDTF">2013-03-24T14:12:58Z</dcterms:created>
  <dcterms:modified xsi:type="dcterms:W3CDTF">2021-01-15T11:33:10Z</dcterms:modified>
</cp:coreProperties>
</file>