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0" r:id="rId1"/>
    <p:sldMasterId id="2147483856" r:id="rId2"/>
  </p:sldMasterIdLst>
  <p:notesMasterIdLst>
    <p:notesMasterId r:id="rId29"/>
  </p:notesMasterIdLst>
  <p:handoutMasterIdLst>
    <p:handoutMasterId r:id="rId30"/>
  </p:handoutMasterIdLst>
  <p:sldIdLst>
    <p:sldId id="2576" r:id="rId3"/>
    <p:sldId id="2828" r:id="rId4"/>
    <p:sldId id="2829" r:id="rId5"/>
    <p:sldId id="2778" r:id="rId6"/>
    <p:sldId id="2862" r:id="rId7"/>
    <p:sldId id="2725" r:id="rId8"/>
    <p:sldId id="2830" r:id="rId9"/>
    <p:sldId id="2727" r:id="rId10"/>
    <p:sldId id="2728" r:id="rId11"/>
    <p:sldId id="2784" r:id="rId12"/>
    <p:sldId id="2831" r:id="rId13"/>
    <p:sldId id="2781" r:id="rId14"/>
    <p:sldId id="2811" r:id="rId15"/>
    <p:sldId id="2730" r:id="rId16"/>
    <p:sldId id="2789" r:id="rId17"/>
    <p:sldId id="2785" r:id="rId18"/>
    <p:sldId id="2773" r:id="rId19"/>
    <p:sldId id="2772" r:id="rId20"/>
    <p:sldId id="2788" r:id="rId21"/>
    <p:sldId id="2864" r:id="rId22"/>
    <p:sldId id="2865" r:id="rId23"/>
    <p:sldId id="2866" r:id="rId24"/>
    <p:sldId id="2775" r:id="rId25"/>
    <p:sldId id="2827" r:id="rId26"/>
    <p:sldId id="2753" r:id="rId27"/>
    <p:sldId id="2541" r:id="rId28"/>
  </p:sldIdLst>
  <p:sldSz cx="13444538" cy="7562850"/>
  <p:notesSz cx="6797675" cy="9926638"/>
  <p:defaultTextStyle>
    <a:defPPr>
      <a:defRPr lang="ru-RU"/>
    </a:defPPr>
    <a:lvl1pPr algn="l" defTabSz="5048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4825" indent="-47625" algn="l" defTabSz="5048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9650" indent="-95250" algn="l" defTabSz="5048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4475" indent="-142875" algn="l" defTabSz="5048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9300" indent="-190500" algn="l" defTabSz="50482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81">
          <p15:clr>
            <a:srgbClr val="A4A3A4"/>
          </p15:clr>
        </p15:guide>
        <p15:guide id="2" orient="horz" pos="1702">
          <p15:clr>
            <a:srgbClr val="A4A3A4"/>
          </p15:clr>
        </p15:guide>
        <p15:guide id="3" orient="horz" pos="2586">
          <p15:clr>
            <a:srgbClr val="A4A3A4"/>
          </p15:clr>
        </p15:guide>
        <p15:guide id="4" orient="horz" pos="3856">
          <p15:clr>
            <a:srgbClr val="A4A3A4"/>
          </p15:clr>
        </p15:guide>
        <p15:guide id="5" orient="horz" pos="1634">
          <p15:clr>
            <a:srgbClr val="A4A3A4"/>
          </p15:clr>
        </p15:guide>
        <p15:guide id="6" pos="969">
          <p15:clr>
            <a:srgbClr val="A4A3A4"/>
          </p15:clr>
        </p15:guide>
        <p15:guide id="7" pos="1105">
          <p15:clr>
            <a:srgbClr val="A4A3A4"/>
          </p15:clr>
        </p15:guide>
        <p15:guide id="8" pos="4416">
          <p15:clr>
            <a:srgbClr val="A4A3A4"/>
          </p15:clr>
        </p15:guide>
        <p15:guide id="9" pos="4053">
          <p15:clr>
            <a:srgbClr val="A4A3A4"/>
          </p15:clr>
        </p15:guide>
        <p15:guide id="10" pos="42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orient="horz" pos="3126">
          <p15:clr>
            <a:srgbClr val="A4A3A4"/>
          </p15:clr>
        </p15:guide>
        <p15:guide id="3" pos="216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radaev" initials="" lastIdx="0" clrIdx="0"/>
  <p:cmAuthor id="1" name="Окорочкова Екатерина Андреевна" initials="" lastIdx="2" clrIdx="1"/>
  <p:cmAuthor id="2" name="Isak Froumin" initials="" lastIdx="7" clrIdx="2"/>
  <p:cmAuthor id="3" name="Пользователь Windows" initials="" lastIdx="2" clrIdx="3"/>
  <p:cmAuthor id="4" name="Брагилевская Нина Константиновна" initials="" lastIdx="2" clrIdx="4"/>
  <p:cmAuthor id="5" name="Илья" initials="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6"/>
    <a:srgbClr val="0070C0"/>
    <a:srgbClr val="81ACC1"/>
    <a:srgbClr val="0A14B4"/>
    <a:srgbClr val="000097"/>
    <a:srgbClr val="1AEEE4"/>
    <a:srgbClr val="002060"/>
    <a:srgbClr val="009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84642" autoAdjust="0"/>
  </p:normalViewPr>
  <p:slideViewPr>
    <p:cSldViewPr snapToGrid="0" snapToObjects="1">
      <p:cViewPr varScale="1">
        <p:scale>
          <a:sx n="66" d="100"/>
          <a:sy n="66" d="100"/>
        </p:scale>
        <p:origin x="558" y="84"/>
      </p:cViewPr>
      <p:guideLst>
        <p:guide orient="horz" pos="681"/>
        <p:guide orient="horz" pos="1702"/>
        <p:guide orient="horz" pos="2586"/>
        <p:guide orient="horz" pos="3856"/>
        <p:guide orient="horz" pos="1634"/>
        <p:guide pos="969"/>
        <p:guide pos="1105"/>
        <p:guide pos="4416"/>
        <p:guide pos="4053"/>
        <p:guide pos="4212"/>
      </p:guideLst>
    </p:cSldViewPr>
  </p:slideViewPr>
  <p:outlineViewPr>
    <p:cViewPr>
      <p:scale>
        <a:sx n="33" d="100"/>
        <a:sy n="33" d="100"/>
      </p:scale>
      <p:origin x="0" y="-5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48" y="60"/>
      </p:cViewPr>
      <p:guideLst>
        <p:guide orient="horz" pos="3131"/>
        <p:guide orient="horz" pos="3126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2;&#1089;&#1077;&#1085;&#1086;&#1074;\Dropbox\&#1052;&#1048;&#1069;&#1052;%20&#1085;&#1072;&#1091;&#1082;&#1072;\&#1087;&#1091;&#1073;&#1083;&#1080;&#1082;&#1072;&#1094;&#1080;&#1080;%20&#1052;&#1048;&#1069;&#1052;\&#1072;&#1085;&#1072;&#1083;&#1080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64557978488056E-2"/>
          <c:y val="0.10488581623509469"/>
          <c:w val="0.9076708840430241"/>
          <c:h val="0.73038334710552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Аналитика!$B$3</c:f>
              <c:strCache>
                <c:ptCount val="1"/>
                <c:pt idx="0">
                  <c:v>WoS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Аналитика!$F$2:$H$2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Аналитика!$F$3:$H$3</c:f>
              <c:numCache>
                <c:formatCode>General</c:formatCode>
                <c:ptCount val="3"/>
                <c:pt idx="0">
                  <c:v>223</c:v>
                </c:pt>
                <c:pt idx="1">
                  <c:v>198</c:v>
                </c:pt>
                <c:pt idx="2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C-486F-AE58-4F9C96CCD663}"/>
            </c:ext>
          </c:extLst>
        </c:ser>
        <c:ser>
          <c:idx val="1"/>
          <c:order val="1"/>
          <c:tx>
            <c:strRef>
              <c:f>Аналитика!$B$5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Аналитика!$F$2:$H$2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Аналитика!$F$5:$H$5</c:f>
              <c:numCache>
                <c:formatCode>General</c:formatCode>
                <c:ptCount val="3"/>
                <c:pt idx="0">
                  <c:v>304</c:v>
                </c:pt>
                <c:pt idx="1">
                  <c:v>359</c:v>
                </c:pt>
                <c:pt idx="2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C-486F-AE58-4F9C96CCD6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04160"/>
        <c:axId val="51414144"/>
      </c:barChart>
      <c:catAx>
        <c:axId val="5140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51414144"/>
        <c:crosses val="autoZero"/>
        <c:auto val="1"/>
        <c:lblAlgn val="ctr"/>
        <c:lblOffset val="100"/>
        <c:noMultiLvlLbl val="0"/>
      </c:catAx>
      <c:valAx>
        <c:axId val="51414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140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596899803742801E-2"/>
          <c:y val="1.8673896416309513E-2"/>
          <c:w val="0.44401184218396361"/>
          <c:h val="0.11280602579426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 defTabSz="504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 defTabSz="50496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9D0423-6E03-4DD3-B488-E377905B6A8C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 defTabSz="504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 defTabSz="50496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A9A4B7-63D4-4D89-BAEB-A5EA21CA4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 defTabSz="504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 defTabSz="50496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C171D3-E07D-4A30-9BAF-BEBE15CCE150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2" rIns="91384" bIns="45692" rtlCol="0" anchor="ctr"/>
          <a:lstStyle/>
          <a:p>
            <a:pPr lvl="0"/>
            <a:r>
              <a:rPr lang="ru-RU" noProof="0" dirty="0"/>
              <a:t>_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384" tIns="45692" rIns="91384" bIns="45692" rtlCol="0"/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 defTabSz="504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 defTabSz="50496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A561AC-9DE0-4B68-A0E8-CF4E07DDE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482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4825" algn="l" defTabSz="50482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09650" algn="l" defTabSz="50482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14475" algn="l" defTabSz="50482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19300" algn="l" defTabSz="50482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25004" algn="l" defTabSz="504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30009" algn="l" defTabSz="504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35017" algn="l" defTabSz="504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40009" algn="l" defTabSz="5049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A836D612-C08C-49BC-B2DA-B313054BABE5}" type="slidenum">
              <a:rPr lang="ru-RU"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Было бы здорово это слайд сделать вытекающим из предыдущего.</a:t>
            </a:r>
          </a:p>
          <a:p>
            <a:pPr>
              <a:spcBef>
                <a:spcPct val="0"/>
              </a:spcBef>
            </a:pPr>
            <a:r>
              <a:rPr lang="ru-RU"/>
              <a:t>Сейчас они несколько диссонируют по смыслу и воприятию</a:t>
            </a: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4383AA0E-127E-47E1-B479-2BBC748CB85B}" type="slidenum">
              <a:rPr lang="ru-RU"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Плохо стыкуется со слайдом 18</a:t>
            </a: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431B0EDF-A96A-4D2D-A8A6-C50306CE852C}" type="slidenum">
              <a:rPr lang="ru-RU"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Неожиданно возникла аспирантура.</a:t>
            </a:r>
          </a:p>
          <a:p>
            <a:pPr>
              <a:spcBef>
                <a:spcPct val="0"/>
              </a:spcBef>
            </a:pPr>
            <a:r>
              <a:rPr lang="ru-RU"/>
              <a:t>Хотелось бы про аспирантуру сразу после фундаментального блока или даже как решение проблемы «новых» кадров с ориентацией (см слайд 2)</a:t>
            </a:r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BBD69E17-1834-44E3-BA97-2D89CC8F505D}" type="slidenum">
              <a:rPr lang="ru-RU"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42;g75f9a9c56a_1_6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59394" name="Google Shape;43;g75f9a9c56a_1_60:notes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42;g75f9a9c56a_1_6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1442" name="Google Shape;43;g75f9a9c56a_1_60:notes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FF225145-B31B-4606-B7DC-B1053AC0FDA5}" type="slidenum">
              <a:rPr lang="ru-RU">
                <a:solidFill>
                  <a:srgbClr val="000000"/>
                </a:solidFill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123AC1AF-A44C-43FC-87DE-77DFBA74D294}" type="slidenum">
              <a:rPr lang="ru-RU">
                <a:solidFill>
                  <a:srgbClr val="000000"/>
                </a:solidFill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F44982B1-F5F4-4BCD-917B-2584C15956EB}" type="slidenum">
              <a:rPr lang="ru-RU">
                <a:solidFill>
                  <a:srgbClr val="000000"/>
                </a:solidFill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«Резко увеличить», вообще говоря, задачей не является. Это скорее цель как ожидаемый результат: желательно «резко заменить на более измеримый параметр – например, в 2 или 4 раза в 2025 году увеличить …</a:t>
            </a:r>
          </a:p>
          <a:p>
            <a:pPr>
              <a:spcBef>
                <a:spcPct val="0"/>
              </a:spcBef>
            </a:pPr>
            <a:r>
              <a:rPr lang="ru-RU"/>
              <a:t>«Увеличить качество» – тоже неудачное выражение, лучше «принципиально изменить качество прикладных исследований с ориентацией» и тд</a:t>
            </a:r>
          </a:p>
          <a:p>
            <a:pPr>
              <a:spcBef>
                <a:spcPct val="0"/>
              </a:spcBef>
            </a:pPr>
            <a:r>
              <a:rPr lang="ru-RU"/>
              <a:t>Задача – это, скорее, инструменты «как достичь резкого увеличения». Здесь, видимо, можно сказать так: </a:t>
            </a:r>
          </a:p>
          <a:p>
            <a:pPr>
              <a:spcBef>
                <a:spcPct val="0"/>
              </a:spcBef>
            </a:pPr>
            <a:r>
              <a:rPr lang="ru-RU"/>
              <a:t>2 и 3 можно понимать и как задачи.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4EC0D5C5-A1DE-4BBA-B3C0-8DB9A5C70CEE}" type="slidenum">
              <a:rPr lang="ru-RU">
                <a:solidFill>
                  <a:srgbClr val="000000"/>
                </a:solidFill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«Резко увеличить», вообще говоря, задачей не является. Это скорее цель как ожидаемый результат: желательно «резко заменить на более измеримый параметр – например, в 2 или 4 раза в 2025 году увеличить …</a:t>
            </a:r>
          </a:p>
          <a:p>
            <a:pPr>
              <a:spcBef>
                <a:spcPct val="0"/>
              </a:spcBef>
            </a:pPr>
            <a:r>
              <a:rPr lang="ru-RU"/>
              <a:t>«Увеличить качество» – тоже неудачное выражение, лучше «принципиально изменить качество прикладных исследований с ориентацией» и тд</a:t>
            </a:r>
          </a:p>
          <a:p>
            <a:pPr>
              <a:spcBef>
                <a:spcPct val="0"/>
              </a:spcBef>
            </a:pPr>
            <a:r>
              <a:rPr lang="ru-RU"/>
              <a:t>Задача – это, скорее, инструменты «как достичь резкого увеличения». Здесь, видимо, можно сказать так: </a:t>
            </a:r>
          </a:p>
          <a:p>
            <a:pPr>
              <a:spcBef>
                <a:spcPct val="0"/>
              </a:spcBef>
            </a:pPr>
            <a:r>
              <a:rPr lang="ru-RU"/>
              <a:t>2 и 3 можно понимать и как задачи.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B7336DD5-3065-4566-880B-89FD0BC2D244}" type="slidenum">
              <a:rPr lang="ru-RU">
                <a:solidFill>
                  <a:srgbClr val="000000"/>
                </a:solidFill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8C08AF32-6C21-4CE8-A5A6-C41058176B73}" type="slidenum">
              <a:rPr lang="ru-RU"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Здесь не хватает блока «капитализации научных результатов – патенты, программы и до РИДы</a:t>
            </a:r>
          </a:p>
          <a:p>
            <a:pPr>
              <a:spcBef>
                <a:spcPct val="0"/>
              </a:spcBef>
            </a:pPr>
            <a:r>
              <a:rPr lang="ru-RU"/>
              <a:t>Иначе нет смысла говорить о НИОКРах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385690C3-AC7C-4680-820C-A672E1BAA85F}" type="slidenum">
              <a:rPr lang="ru-RU"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Раздел «без озвучки» плохо воспринимается, логика рассказа не прослеживается.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Желательно сначала: про новые роли инженера и чего не хватает в сегодняшней подготовке;</a:t>
            </a:r>
          </a:p>
          <a:p>
            <a:pPr>
              <a:spcBef>
                <a:spcPct val="0"/>
              </a:spcBef>
            </a:pPr>
            <a:r>
              <a:rPr lang="ru-RU"/>
              <a:t>Затем предложения, как эти недостатки снять/убрать/минимизировать.</a:t>
            </a:r>
          </a:p>
          <a:p>
            <a:pPr>
              <a:spcBef>
                <a:spcPct val="0"/>
              </a:spcBef>
            </a:pPr>
            <a:r>
              <a:rPr lang="ru-RU"/>
              <a:t>Более выигрышно смотрелось бы, если бы структура слайда в описаниях центров была похожа:</a:t>
            </a:r>
          </a:p>
          <a:p>
            <a:pPr>
              <a:spcBef>
                <a:spcPct val="0"/>
              </a:spcBef>
            </a:pPr>
            <a:r>
              <a:rPr lang="ru-RU"/>
              <a:t>Область компетенций, кадровый и содержательный задел, перспективы развития, ожидаемый результат.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A314913D-CF14-4660-98BA-F8BF2F5161C4}" type="slidenum">
              <a:rPr lang="ru-RU"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«перебор вариантов» – неудачная формулировка.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33161FED-D50D-4392-A6D6-0C0172F8A611}" type="slidenum">
              <a:rPr lang="ru-RU"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4825" fontAlgn="base">
              <a:spcBef>
                <a:spcPct val="0"/>
              </a:spcBef>
              <a:spcAft>
                <a:spcPct val="0"/>
              </a:spcAft>
            </a:pPr>
            <a:fld id="{C583D7B8-7BC8-4911-B9BD-C6FF60DFE353}" type="slidenum">
              <a:rPr lang="ru-RU">
                <a:solidFill>
                  <a:srgbClr val="000000"/>
                </a:solidFill>
                <a:cs typeface="Arial" charset="0"/>
              </a:rPr>
              <a:pPr defTabSz="50482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42;g75f9a9c56a_1_6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49154" name="Google Shape;43;g75f9a9c56a_1_60:notes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42875" y="541338"/>
            <a:ext cx="3540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E71F4-6386-4EFD-A991-572A115D6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 userDrawn="1"/>
        </p:nvGrpSpPr>
        <p:grpSpPr bwMode="auto">
          <a:xfrm>
            <a:off x="923925" y="738188"/>
            <a:ext cx="11522075" cy="74612"/>
            <a:chOff x="995361" y="4761661"/>
            <a:chExt cx="10448927" cy="66672"/>
          </a:xfrm>
        </p:grpSpPr>
        <p:cxnSp>
          <p:nvCxnSpPr>
            <p:cNvPr id="4" name="Прямая соединительная линия 6"/>
            <p:cNvCxnSpPr>
              <a:cxnSpLocks/>
            </p:cNvCxnSpPr>
            <p:nvPr/>
          </p:nvCxnSpPr>
          <p:spPr>
            <a:xfrm>
              <a:off x="1014077" y="4761661"/>
              <a:ext cx="10430211" cy="0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7"/>
            <p:cNvCxnSpPr>
              <a:cxnSpLocks/>
            </p:cNvCxnSpPr>
            <p:nvPr/>
          </p:nvCxnSpPr>
          <p:spPr>
            <a:xfrm>
              <a:off x="995361" y="4828333"/>
              <a:ext cx="10448927" cy="0"/>
            </a:xfrm>
            <a:prstGeom prst="line">
              <a:avLst/>
            </a:prstGeom>
            <a:ln w="76200" cap="rnd">
              <a:solidFill>
                <a:srgbClr val="FA61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12" y="57618"/>
            <a:ext cx="11595914" cy="75523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8529-EAFC-40A6-A401-DB3BFCE03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25E1D-1285-4D1B-826B-5FC86ED1C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50B23-AF3C-4515-B384-580300B56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D7E6-B933-4F19-988E-1AC75B9EB3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B930-332F-4EB5-B672-BEEBFB9775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81E6E-98BE-485C-AEF3-7CD84D7FA9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 userDrawn="1"/>
        </p:nvSpPr>
        <p:spPr>
          <a:xfrm>
            <a:off x="528638" y="7010400"/>
            <a:ext cx="1638300" cy="242888"/>
          </a:xfrm>
          <a:prstGeom prst="rect">
            <a:avLst/>
          </a:prstGeom>
        </p:spPr>
        <p:txBody>
          <a:bodyPr wrap="none" lIns="89021" tIns="44513" rIns="89021" bIns="44513">
            <a:spAutoFit/>
          </a:bodyPr>
          <a:lstStyle/>
          <a:p>
            <a:pPr defTabSz="5076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©</a:t>
            </a:r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 </a:t>
            </a:r>
            <a:r>
              <a:rPr lang="ru-RU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Аналитический центр ВШЭ </a:t>
            </a:r>
          </a:p>
        </p:txBody>
      </p:sp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12703175" y="6940550"/>
            <a:ext cx="508000" cy="403225"/>
          </a:xfrm>
          <a:prstGeom prst="rect">
            <a:avLst/>
          </a:prstGeom>
        </p:spPr>
        <p:txBody>
          <a:bodyPr lIns="101555" tIns="50752" rIns="101555" bIns="50752" anchor="ctr"/>
          <a:lstStyle>
            <a:defPPr>
              <a:defRPr lang="ru-RU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D0DA83B-7943-4100-A2A6-DF5779B1595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7163" y="552450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752475" y="6940550"/>
            <a:ext cx="3136900" cy="403225"/>
          </a:xfrm>
          <a:prstGeom prst="rect">
            <a:avLst/>
          </a:prstGeom>
        </p:spPr>
        <p:txBody>
          <a:bodyPr vert="horz" wrap="square" lIns="89021" tIns="44513" rIns="89021" bIns="445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94225" y="7010400"/>
            <a:ext cx="4256088" cy="401638"/>
          </a:xfrm>
          <a:prstGeom prst="rect">
            <a:avLst/>
          </a:prstGeom>
        </p:spPr>
        <p:txBody>
          <a:bodyPr vert="horz" wrap="square" lIns="89021" tIns="44513" rIns="89021" bIns="445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 userDrawn="1"/>
        </p:nvSpPr>
        <p:spPr>
          <a:xfrm>
            <a:off x="538163" y="7021513"/>
            <a:ext cx="1638300" cy="244475"/>
          </a:xfrm>
          <a:prstGeom prst="rect">
            <a:avLst/>
          </a:prstGeom>
        </p:spPr>
        <p:txBody>
          <a:bodyPr wrap="none" lIns="89021" tIns="44513" rIns="89021" bIns="44513">
            <a:spAutoFit/>
          </a:bodyPr>
          <a:lstStyle/>
          <a:p>
            <a:pPr defTabSz="5076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©</a:t>
            </a:r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 </a:t>
            </a:r>
            <a:r>
              <a:rPr lang="ru-RU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Аналитический центр ВШЭ </a:t>
            </a:r>
          </a:p>
        </p:txBody>
      </p:sp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42875" y="541338"/>
            <a:ext cx="3540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/>
          <p:nvPr userDrawn="1"/>
        </p:nvSpPr>
        <p:spPr>
          <a:xfrm>
            <a:off x="528638" y="7026275"/>
            <a:ext cx="1638300" cy="244475"/>
          </a:xfrm>
          <a:prstGeom prst="rect">
            <a:avLst/>
          </a:prstGeom>
        </p:spPr>
        <p:txBody>
          <a:bodyPr wrap="none" lIns="89021" tIns="44513" rIns="89021" bIns="44513">
            <a:spAutoFit/>
          </a:bodyPr>
          <a:lstStyle/>
          <a:p>
            <a:pPr defTabSz="5076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©</a:t>
            </a:r>
            <a:r>
              <a:rPr 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 </a:t>
            </a:r>
            <a:r>
              <a:rPr lang="ru-RU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rPr>
              <a:t>Аналитический центр ВШЭ 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12750800" y="6907213"/>
            <a:ext cx="446088" cy="403225"/>
          </a:xfrm>
          <a:prstGeom prst="rect">
            <a:avLst/>
          </a:prstGeom>
        </p:spPr>
        <p:txBody>
          <a:bodyPr lIns="101555" tIns="50752" rIns="101555" bIns="50752" anchor="ctr"/>
          <a:lstStyle>
            <a:defPPr>
              <a:defRPr lang="ru-RU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A044271-74F2-4D3B-BAF0-95799B72691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42875" y="550863"/>
            <a:ext cx="3540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69194" y="1174284"/>
            <a:ext cx="5949613" cy="583635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7170775" y="1174285"/>
            <a:ext cx="5893038" cy="58363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69731" y="180980"/>
            <a:ext cx="11799606" cy="587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>
          <a:xfrm>
            <a:off x="12560300" y="6923088"/>
            <a:ext cx="636588" cy="403225"/>
          </a:xfrm>
          <a:prstGeom prst="rect">
            <a:avLst/>
          </a:prstGeom>
        </p:spPr>
        <p:txBody>
          <a:bodyPr lIns="101555" tIns="50752" rIns="101555" bIns="50752" anchor="ctr"/>
          <a:lstStyle>
            <a:defPPr>
              <a:defRPr lang="ru-RU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34D8479-4D4C-43DE-B8B1-C9F8C4DC1E3D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7650" y="7031038"/>
            <a:ext cx="3540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083425"/>
            <a:ext cx="75723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 userDrawn="1"/>
        </p:nvSpPr>
        <p:spPr>
          <a:xfrm>
            <a:off x="1103313" y="3322638"/>
            <a:ext cx="10655300" cy="10017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955" kern="1600" cap="all" dirty="0">
                <a:solidFill>
                  <a:srgbClr val="002060"/>
                </a:solidFill>
                <a:cs typeface="Aharoni" panose="02010803020104030203" pitchFamily="2" charset="-79"/>
              </a:rPr>
              <a:t>ДОРОЖНАЯ КАРТА развития</a:t>
            </a:r>
          </a:p>
        </p:txBody>
      </p:sp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1044575"/>
            <a:ext cx="2024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1096963" y="4397375"/>
            <a:ext cx="11523662" cy="74613"/>
            <a:chOff x="995361" y="4761661"/>
            <a:chExt cx="10448927" cy="66672"/>
          </a:xfrm>
        </p:grpSpPr>
        <p:cxnSp>
          <p:nvCxnSpPr>
            <p:cNvPr id="5" name="Прямая соединительная линия 10"/>
            <p:cNvCxnSpPr>
              <a:cxnSpLocks/>
            </p:cNvCxnSpPr>
            <p:nvPr/>
          </p:nvCxnSpPr>
          <p:spPr>
            <a:xfrm>
              <a:off x="1014073" y="4761661"/>
              <a:ext cx="10430215" cy="0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11"/>
            <p:cNvCxnSpPr>
              <a:cxnSpLocks/>
            </p:cNvCxnSpPr>
            <p:nvPr/>
          </p:nvCxnSpPr>
          <p:spPr>
            <a:xfrm>
              <a:off x="995361" y="4828333"/>
              <a:ext cx="10448927" cy="0"/>
            </a:xfrm>
            <a:prstGeom prst="line">
              <a:avLst/>
            </a:prstGeom>
            <a:ln w="76200" cap="rnd">
              <a:solidFill>
                <a:srgbClr val="FA61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1DED3-DAFB-49B9-B960-3EBD60D3B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2484438"/>
            <a:ext cx="202406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B3AD0-2C2C-4978-944A-8BE21D1F7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71513" y="303213"/>
            <a:ext cx="121015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55" tIns="50752" rIns="101555" bIns="507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71513" y="1338263"/>
            <a:ext cx="12101512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55" tIns="50752" rIns="101555" bIns="50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538" y="7010400"/>
            <a:ext cx="3138487" cy="401638"/>
          </a:xfrm>
          <a:prstGeom prst="rect">
            <a:avLst/>
          </a:prstGeom>
        </p:spPr>
        <p:txBody>
          <a:bodyPr vert="horz" wrap="square" lIns="101555" tIns="50752" rIns="101555" bIns="50752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fld id="{15B48320-9282-4320-BCEC-3CB5B0D8A7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defTabSz="506413" rtl="0" fontAlgn="base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064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Narrow" pitchFamily="34" charset="0"/>
        </a:defRPr>
      </a:lvl2pPr>
      <a:lvl3pPr algn="l" defTabSz="5064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Narrow" pitchFamily="34" charset="0"/>
        </a:defRPr>
      </a:lvl3pPr>
      <a:lvl4pPr algn="l" defTabSz="5064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Narrow" pitchFamily="34" charset="0"/>
        </a:defRPr>
      </a:lvl4pPr>
      <a:lvl5pPr algn="l" defTabSz="5064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Narrow" pitchFamily="34" charset="0"/>
        </a:defRPr>
      </a:lvl5pPr>
      <a:lvl6pPr marL="457200" algn="l" defTabSz="5064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Narrow" pitchFamily="34" charset="0"/>
        </a:defRPr>
      </a:lvl6pPr>
      <a:lvl7pPr marL="914400" algn="l" defTabSz="5064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Narrow" pitchFamily="34" charset="0"/>
        </a:defRPr>
      </a:lvl7pPr>
      <a:lvl8pPr marL="1371600" algn="l" defTabSz="5064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Narrow" pitchFamily="34" charset="0"/>
        </a:defRPr>
      </a:lvl8pPr>
      <a:lvl9pPr marL="1828800" algn="l" defTabSz="5064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Narrow" pitchFamily="34" charset="0"/>
        </a:defRPr>
      </a:lvl9pPr>
    </p:titleStyle>
    <p:bodyStyle>
      <a:lvl1pPr marL="379413" indent="-379413" algn="l" defTabSz="506413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2318" indent="-253814" algn="l" defTabSz="5076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0015" indent="-253814" algn="l" defTabSz="5076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709" indent="-253814" algn="l" defTabSz="5076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5391" indent="-253814" algn="l" defTabSz="5076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7655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377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083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774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466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161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53860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1553" algn="l" defTabSz="507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5" y="403225"/>
            <a:ext cx="11596688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3925" y="2012950"/>
            <a:ext cx="11596688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3B542F1-9C0A-40EA-A51B-99B1B2978A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2" r:id="rId2"/>
    <p:sldLayoutId id="2147483879" r:id="rId3"/>
    <p:sldLayoutId id="2147483871" r:id="rId4"/>
    <p:sldLayoutId id="2147483870" r:id="rId5"/>
    <p:sldLayoutId id="2147483880" r:id="rId6"/>
    <p:sldLayoutId id="2147483869" r:id="rId7"/>
    <p:sldLayoutId id="2147483868" r:id="rId8"/>
    <p:sldLayoutId id="2147483867" r:id="rId9"/>
    <p:sldLayoutId id="2147483866" r:id="rId10"/>
    <p:sldLayoutId id="2147483865" r:id="rId11"/>
  </p:sldLayoutIdLst>
  <p:hf hdr="0" ftr="0" dt="0"/>
  <p:txStyles>
    <p:titleStyle>
      <a:lvl1pPr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2pPr>
      <a:lvl3pPr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3pPr>
      <a:lvl4pPr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4pPr>
      <a:lvl5pPr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5pPr>
      <a:lvl6pPr marL="4572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6pPr>
      <a:lvl7pPr marL="9144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7pPr>
      <a:lvl8pPr marL="13716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8pPr>
      <a:lvl9pPr marL="18288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9pPr>
    </p:titleStyle>
    <p:bodyStyle>
      <a:lvl1pPr marL="250825" indent="-250825" algn="l" defTabSz="1008063" rtl="0" fontAlgn="base">
        <a:lnSpc>
          <a:spcPct val="90000"/>
        </a:lnSpc>
        <a:spcBef>
          <a:spcPts val="11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8063" rtl="0" fontAlgn="base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8063" rtl="0" fontAlgn="base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8063" rtl="0" fontAlgn="base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1008063" rtl="0" fontAlgn="base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abinet.miem.hse.ru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eet.miem.hse.ru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358775"/>
            <a:ext cx="2024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2472988" y="141288"/>
            <a:ext cx="904875" cy="903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3" y="3171825"/>
            <a:ext cx="12930187" cy="24431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7525"/>
            <a:r>
              <a:rPr lang="ru-RU" sz="4000" b="1">
                <a:solidFill>
                  <a:srgbClr val="005996"/>
                </a:solidFill>
                <a:latin typeface="Calibri" pitchFamily="34" charset="0"/>
                <a:cs typeface="Arial" charset="0"/>
              </a:rPr>
              <a:t>ДОРОЖНАЯ КАРТА РАЗВИТИЯ </a:t>
            </a:r>
          </a:p>
          <a:p>
            <a:pPr algn="ctr" defTabSz="517525"/>
            <a:r>
              <a:rPr lang="ru-RU" sz="3200" b="1">
                <a:solidFill>
                  <a:srgbClr val="005996"/>
                </a:solidFill>
                <a:latin typeface="Calibri" pitchFamily="34" charset="0"/>
                <a:cs typeface="Arial" charset="0"/>
              </a:rPr>
              <a:t>Московского института электроники и математики им. А.Н. Тихонова</a:t>
            </a:r>
          </a:p>
          <a:p>
            <a:pPr algn="ctr" defTabSz="517525"/>
            <a:r>
              <a:rPr lang="ru-RU" sz="4000" b="1">
                <a:solidFill>
                  <a:srgbClr val="005996"/>
                </a:solidFill>
                <a:latin typeface="Calibri" pitchFamily="34" charset="0"/>
                <a:cs typeface="Arial" charset="0"/>
              </a:rPr>
              <a:t> до 2025 года</a:t>
            </a:r>
          </a:p>
          <a:p>
            <a:pPr algn="ctr" defTabSz="517525"/>
            <a:endParaRPr lang="ru-RU" sz="4000" b="1">
              <a:solidFill>
                <a:srgbClr val="005996"/>
              </a:solidFill>
              <a:latin typeface="Calibri" pitchFamily="34" charset="0"/>
              <a:cs typeface="Arial" charset="0"/>
            </a:endParaRPr>
          </a:p>
          <a:p>
            <a:pPr algn="ctr" defTabSz="517525"/>
            <a:endParaRPr lang="ru-RU" sz="4000" b="1">
              <a:solidFill>
                <a:srgbClr val="00599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863" y="7113588"/>
            <a:ext cx="8334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5794375" y="5943600"/>
            <a:ext cx="2400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17 мая 2021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5263"/>
            <a:ext cx="13444538" cy="661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Изменение характера работы инженера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3838" y="1951038"/>
            <a:ext cx="2511425" cy="10683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Задача: 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оптимизация 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системы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12363" y="1466850"/>
            <a:ext cx="2522537" cy="10699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lIns="100834" tIns="50417" rIns="100834" bIns="50417">
            <a:normAutofit/>
          </a:bodyPr>
          <a:lstStyle/>
          <a:p>
            <a:pPr algn="ctr" defTabSz="506413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Результат –</a:t>
            </a:r>
          </a:p>
          <a:p>
            <a:pPr algn="ctr" defTabSz="506413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объединение </a:t>
            </a:r>
          </a:p>
          <a:p>
            <a:pPr algn="ctr" defTabSz="506413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подзадач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503613" y="1951038"/>
            <a:ext cx="1998662" cy="10683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Разбиение 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задачи 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на подзадачи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3838" y="1300163"/>
            <a:ext cx="2511425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Вчера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689725" y="1054100"/>
            <a:ext cx="2230438" cy="8350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Подзадача № 1. 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Исполнитель № 1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689725" y="3057525"/>
            <a:ext cx="2305050" cy="8350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719888" y="2003425"/>
            <a:ext cx="2230437" cy="8350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Подзадача № 2. 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Исполнитель № 2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0077450" y="3051175"/>
            <a:ext cx="2522538" cy="814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506413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ru-RU" sz="1700" b="1">
                <a:solidFill>
                  <a:srgbClr val="002060"/>
                </a:solidFill>
                <a:latin typeface="Calibri" pitchFamily="34" charset="0"/>
              </a:rPr>
              <a:t>Специализация для решения отдельных задач</a:t>
            </a:r>
            <a:endParaRPr lang="ru-RU" sz="17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" name="Стрелка вправо 1"/>
          <p:cNvSpPr/>
          <p:nvPr/>
        </p:nvSpPr>
        <p:spPr>
          <a:xfrm rot="2199828">
            <a:off x="8948738" y="1563688"/>
            <a:ext cx="1038225" cy="214312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Стрелка вправо 1"/>
          <p:cNvSpPr/>
          <p:nvPr/>
        </p:nvSpPr>
        <p:spPr>
          <a:xfrm>
            <a:off x="5737225" y="2286000"/>
            <a:ext cx="904875" cy="190500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Стрелка вправо 1"/>
          <p:cNvSpPr/>
          <p:nvPr/>
        </p:nvSpPr>
        <p:spPr>
          <a:xfrm rot="19730007">
            <a:off x="5622925" y="1778000"/>
            <a:ext cx="1050925" cy="168275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17488" y="4746625"/>
            <a:ext cx="2540000" cy="9842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506413">
              <a:spcAft>
                <a:spcPts val="12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Оптимизация системы</a:t>
            </a:r>
          </a:p>
          <a:p>
            <a:pPr algn="ctr" defTabSz="506413"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Перебор вариантов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037013" y="4667250"/>
            <a:ext cx="2436812" cy="10683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Программно-аппаратный комплекс для моделирования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23838" y="4195763"/>
            <a:ext cx="2533650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Завтра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10077450" y="4746625"/>
            <a:ext cx="2522538" cy="844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Нужен системный инженер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758950" y="6397625"/>
            <a:ext cx="11034713" cy="982663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Выпускники высшей инженерной школы цифровых технологий будут обеспечивать создание программно-аппаратных комплексов для Индустрии 4.0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Стрелка вправо 1"/>
          <p:cNvSpPr/>
          <p:nvPr/>
        </p:nvSpPr>
        <p:spPr>
          <a:xfrm rot="18940165" flipV="1">
            <a:off x="8988425" y="2954338"/>
            <a:ext cx="860425" cy="231775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Стрелка вправо 1"/>
          <p:cNvSpPr/>
          <p:nvPr/>
        </p:nvSpPr>
        <p:spPr>
          <a:xfrm>
            <a:off x="8997950" y="2306638"/>
            <a:ext cx="903288" cy="212725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Стрелка вправо 1"/>
          <p:cNvSpPr/>
          <p:nvPr/>
        </p:nvSpPr>
        <p:spPr>
          <a:xfrm rot="1390194">
            <a:off x="5629275" y="2857500"/>
            <a:ext cx="1039813" cy="180975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Стрелка вправо 1"/>
          <p:cNvSpPr/>
          <p:nvPr/>
        </p:nvSpPr>
        <p:spPr>
          <a:xfrm>
            <a:off x="2835275" y="2382838"/>
            <a:ext cx="588963" cy="188912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V="1">
            <a:off x="223838" y="4017963"/>
            <a:ext cx="12376150" cy="9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2425" y="5140325"/>
            <a:ext cx="2216150" cy="158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право 1"/>
          <p:cNvSpPr/>
          <p:nvPr/>
        </p:nvSpPr>
        <p:spPr>
          <a:xfrm>
            <a:off x="2835275" y="5102225"/>
            <a:ext cx="1014413" cy="236538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Стрелка вправо 1"/>
          <p:cNvSpPr/>
          <p:nvPr/>
        </p:nvSpPr>
        <p:spPr>
          <a:xfrm>
            <a:off x="6503988" y="5111750"/>
            <a:ext cx="846137" cy="227013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058" name="Группа 53"/>
          <p:cNvGrpSpPr>
            <a:grpSpLocks/>
          </p:cNvGrpSpPr>
          <p:nvPr/>
        </p:nvGrpSpPr>
        <p:grpSpPr bwMode="auto">
          <a:xfrm>
            <a:off x="2073275" y="5595938"/>
            <a:ext cx="6118225" cy="600075"/>
            <a:chOff x="2073259" y="5596691"/>
            <a:chExt cx="6118243" cy="598927"/>
          </a:xfrm>
        </p:grpSpPr>
        <p:cxnSp>
          <p:nvCxnSpPr>
            <p:cNvPr id="41" name="Соединительная линия уступом 40"/>
            <p:cNvCxnSpPr/>
            <p:nvPr/>
          </p:nvCxnSpPr>
          <p:spPr>
            <a:xfrm rot="10800000" flipV="1">
              <a:off x="2073259" y="5596691"/>
              <a:ext cx="6118243" cy="573576"/>
            </a:xfrm>
            <a:prstGeom prst="bentConnector3">
              <a:avLst>
                <a:gd name="adj1" fmla="val -130"/>
              </a:avLst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2073259" y="5736124"/>
              <a:ext cx="0" cy="45949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Объект 2"/>
          <p:cNvSpPr txBox="1">
            <a:spLocks/>
          </p:cNvSpPr>
          <p:nvPr/>
        </p:nvSpPr>
        <p:spPr>
          <a:xfrm>
            <a:off x="7453313" y="4746625"/>
            <a:ext cx="2230437" cy="8350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Оценка 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результатов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2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77813"/>
            <a:ext cx="13444538" cy="4619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4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Инженерные школы ведущих </a:t>
            </a:r>
            <a:r>
              <a:rPr lang="ru-RU" sz="2800" b="1" cap="all">
                <a:solidFill>
                  <a:srgbClr val="005996"/>
                </a:solidFill>
              </a:rPr>
              <a:t>университетов России</a:t>
            </a:r>
            <a:endParaRPr lang="ru-RU" sz="2800" b="1" cap="all" dirty="0">
              <a:solidFill>
                <a:srgbClr val="005996"/>
              </a:solidFill>
            </a:endParaRPr>
          </a:p>
        </p:txBody>
      </p:sp>
      <p:graphicFrame>
        <p:nvGraphicFramePr>
          <p:cNvPr id="5" name="Таблица 2"/>
          <p:cNvGraphicFramePr>
            <a:graphicFrameLocks noGrp="1"/>
          </p:cNvGraphicFramePr>
          <p:nvPr/>
        </p:nvGraphicFramePr>
        <p:xfrm>
          <a:off x="244475" y="865188"/>
          <a:ext cx="12833350" cy="5920718"/>
        </p:xfrm>
        <a:graphic>
          <a:graphicData uri="http://schemas.openxmlformats.org/drawingml/2006/table">
            <a:tbl>
              <a:tblPr/>
              <a:tblGrid>
                <a:gridCol w="33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Лучшие практики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МИФИ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РУТ (МИИТ)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УрФУ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ТИУ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СПбПУ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ТПУ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Довузовская подготовка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 (бакалавриат, специалитет, магистратура)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магистратура</a:t>
                      </a:r>
                      <a:endParaRPr kumimoji="0" 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бакалавриат, магистратура</a:t>
                      </a:r>
                      <a:endParaRPr kumimoji="0" lang="ru-RU" sz="17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бакалавриат, магистратура</a:t>
                      </a:r>
                      <a:endParaRPr kumimoji="0" 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бакалавриат,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специалитет, магистратура</a:t>
                      </a:r>
                      <a:endParaRPr kumimoji="0" 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бакалавриат,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магистратура, аспирантура</a:t>
                      </a:r>
                      <a:endParaRPr kumimoji="0" 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Программы ДПО, переподготовки, корпоративное обучение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ДПО</a:t>
                      </a:r>
                      <a:endParaRPr kumimoji="0" 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ДПО</a:t>
                      </a:r>
                      <a:endParaRPr kumimoji="0" 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ДПО, переподготовка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переподготовка</a:t>
                      </a:r>
                      <a:endParaRPr kumimoji="0" lang="ru-RU" sz="17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Наличие ключевых индустриальных партнеров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ГК «Росатом»</a:t>
                      </a:r>
                      <a:endParaRPr kumimoji="0" 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РЖД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Siemens</a:t>
                      </a:r>
                      <a:endParaRPr kumimoji="0" 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Роснефть, Лукойл, Газпром, Сибур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Ростех, Камаз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др.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Международное сотрудничество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Центр сбора и выполнения внешних проектов</a:t>
                      </a: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6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инженерного предпринимательства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8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89113" y="4078288"/>
            <a:ext cx="2357437" cy="174307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Сбор информации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Интеллектуальные датчики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Чувствительность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Точность</a:t>
            </a:r>
          </a:p>
        </p:txBody>
      </p:sp>
      <p:sp>
        <p:nvSpPr>
          <p:cNvPr id="34" name="Rectangle 14"/>
          <p:cNvSpPr/>
          <p:nvPr/>
        </p:nvSpPr>
        <p:spPr>
          <a:xfrm>
            <a:off x="0" y="277813"/>
            <a:ext cx="215900" cy="6731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 kern="0">
              <a:solidFill>
                <a:prstClr val="white"/>
              </a:solidFill>
              <a:latin typeface="Athiti"/>
              <a:cs typeface="Athit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358775"/>
            <a:ext cx="12753975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ctr" defTabSz="518520">
              <a:defRPr sz="2800" b="1" cap="all">
                <a:solidFill>
                  <a:srgbClr val="00599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Высшая Инженерная школа цифровых технологий. Область компетенций</a:t>
            </a:r>
            <a:endParaRPr lang="en-US" sz="2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54425" y="1685925"/>
            <a:ext cx="6029325" cy="9445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lIns="100821" tIns="100821" rIns="100821" bIns="100821"/>
          <a:lstStyle/>
          <a:p>
            <a:pPr algn="ctr" defTabSz="1008063"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1900">
                <a:solidFill>
                  <a:srgbClr val="000000"/>
                </a:solidFill>
                <a:sym typeface="Arial" charset="0"/>
              </a:rPr>
              <a:t>Киберфизическая система:</a:t>
            </a:r>
          </a:p>
          <a:p>
            <a:pPr algn="ctr" defTabSz="1008063"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1900">
                <a:solidFill>
                  <a:srgbClr val="000000"/>
                </a:solidFill>
                <a:sym typeface="Arial" charset="0"/>
              </a:rPr>
              <a:t>Люди – Вещи – Сервисы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54425" y="2630488"/>
            <a:ext cx="6029325" cy="8413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lIns="100821" tIns="100821" rIns="100821" bIns="100821"/>
          <a:lstStyle/>
          <a:p>
            <a:pPr algn="ctr" defTabSz="1008063"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1900">
                <a:solidFill>
                  <a:srgbClr val="000000"/>
                </a:solidFill>
                <a:sym typeface="Arial" charset="0"/>
              </a:rPr>
              <a:t>Принятие решений</a:t>
            </a:r>
          </a:p>
          <a:p>
            <a:pPr algn="ctr" defTabSz="1008063"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1900">
                <a:solidFill>
                  <a:srgbClr val="000000"/>
                </a:solidFill>
                <a:sym typeface="Arial" charset="0"/>
              </a:rPr>
              <a:t>(искусственный интеллект)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7900" y="4102100"/>
            <a:ext cx="1681163" cy="174307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Хранение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Большие данные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Степень сжатия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Скорость доступа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07538" y="4103688"/>
            <a:ext cx="2073275" cy="174148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Обработка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Преобразование данных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Производительность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Сложность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64375" y="4078288"/>
            <a:ext cx="1781175" cy="174307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Передача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Беспроводная связь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Скорость</a:t>
            </a:r>
          </a:p>
          <a:p>
            <a:pPr>
              <a:spcAft>
                <a:spcPts val="1200"/>
              </a:spcAft>
            </a:pPr>
            <a:r>
              <a:rPr lang="ru-RU" sz="1500">
                <a:latin typeface="Calibri" pitchFamily="34" charset="0"/>
              </a:rPr>
              <a:t>Надежность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89113" y="6597650"/>
            <a:ext cx="9791700" cy="5175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lIns="100821" tIns="100821" rIns="100821" bIns="100821"/>
          <a:lstStyle/>
          <a:p>
            <a:pPr algn="ctr" defTabSz="1008063"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1900">
                <a:solidFill>
                  <a:srgbClr val="000000"/>
                </a:solidFill>
                <a:sym typeface="Arial" charset="0"/>
              </a:rPr>
              <a:t>Аппаратно-программные решения</a:t>
            </a:r>
          </a:p>
        </p:txBody>
      </p:sp>
      <p:sp>
        <p:nvSpPr>
          <p:cNvPr id="20" name="Стрелка вверх 2047"/>
          <p:cNvSpPr/>
          <p:nvPr/>
        </p:nvSpPr>
        <p:spPr>
          <a:xfrm>
            <a:off x="7656513" y="5905500"/>
            <a:ext cx="439737" cy="62865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25" name="Стрелка вправо 2051"/>
          <p:cNvSpPr/>
          <p:nvPr/>
        </p:nvSpPr>
        <p:spPr>
          <a:xfrm>
            <a:off x="4183063" y="5068888"/>
            <a:ext cx="539750" cy="3524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26" name="Стрелка вправо 39"/>
          <p:cNvSpPr/>
          <p:nvPr/>
        </p:nvSpPr>
        <p:spPr>
          <a:xfrm>
            <a:off x="6505575" y="5073650"/>
            <a:ext cx="539750" cy="35401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27" name="Стрелка вправо 40"/>
          <p:cNvSpPr/>
          <p:nvPr/>
        </p:nvSpPr>
        <p:spPr>
          <a:xfrm>
            <a:off x="8899525" y="5086350"/>
            <a:ext cx="539750" cy="3524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28" name="Стрелка вверх 2052"/>
          <p:cNvSpPr/>
          <p:nvPr/>
        </p:nvSpPr>
        <p:spPr>
          <a:xfrm rot="18479265">
            <a:off x="9765506" y="3515519"/>
            <a:ext cx="339725" cy="465138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29" name="Стрелка вверх 42"/>
          <p:cNvSpPr/>
          <p:nvPr/>
        </p:nvSpPr>
        <p:spPr>
          <a:xfrm rot="2074898">
            <a:off x="3224213" y="3530600"/>
            <a:ext cx="341312" cy="465138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31" name="Стрелка вверх 2053"/>
          <p:cNvSpPr/>
          <p:nvPr/>
        </p:nvSpPr>
        <p:spPr>
          <a:xfrm>
            <a:off x="5270500" y="3557588"/>
            <a:ext cx="339725" cy="377825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32" name="Стрелка вверх 44"/>
          <p:cNvSpPr/>
          <p:nvPr/>
        </p:nvSpPr>
        <p:spPr>
          <a:xfrm>
            <a:off x="7392988" y="3567113"/>
            <a:ext cx="339725" cy="376237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33" name="Круглая лента лицом вверх 2074"/>
          <p:cNvSpPr/>
          <p:nvPr/>
        </p:nvSpPr>
        <p:spPr>
          <a:xfrm>
            <a:off x="1200150" y="1014413"/>
            <a:ext cx="10544175" cy="4043362"/>
          </a:xfrm>
          <a:prstGeom prst="ellipseRibbon2">
            <a:avLst>
              <a:gd name="adj1" fmla="val 92700"/>
              <a:gd name="adj2" fmla="val 50000"/>
              <a:gd name="adj3" fmla="val 97898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191001" y="1175542"/>
            <a:ext cx="4610100" cy="2630086"/>
          </a:xfrm>
          <a:prstGeom prst="rect">
            <a:avLst/>
          </a:prstGeom>
          <a:noFill/>
          <a:ln>
            <a:noFill/>
          </a:ln>
        </p:spPr>
        <p:txBody>
          <a:bodyPr spcFirstLastPara="1" lIns="100821" tIns="100821" rIns="100821" bIns="100821">
            <a:prstTxWarp prst="textArchUp">
              <a:avLst>
                <a:gd name="adj" fmla="val 7390314"/>
              </a:avLst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08400" fontAlgn="auto">
              <a:defRPr/>
            </a:pPr>
            <a:r>
              <a:rPr lang="ru-RU" sz="1985" kern="0" dirty="0"/>
              <a:t>Технологии защиты</a:t>
            </a:r>
          </a:p>
        </p:txBody>
      </p:sp>
      <p:sp>
        <p:nvSpPr>
          <p:cNvPr id="38" name="Стрелка вверх 2047"/>
          <p:cNvSpPr/>
          <p:nvPr/>
        </p:nvSpPr>
        <p:spPr>
          <a:xfrm>
            <a:off x="5391150" y="5900738"/>
            <a:ext cx="439738" cy="62865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39" name="Стрелка вверх 2047"/>
          <p:cNvSpPr/>
          <p:nvPr/>
        </p:nvSpPr>
        <p:spPr>
          <a:xfrm>
            <a:off x="10102850" y="5900738"/>
            <a:ext cx="439738" cy="62865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  <p:sp>
        <p:nvSpPr>
          <p:cNvPr id="40" name="Стрелка вверх 2047"/>
          <p:cNvSpPr/>
          <p:nvPr/>
        </p:nvSpPr>
        <p:spPr>
          <a:xfrm>
            <a:off x="2943225" y="5905500"/>
            <a:ext cx="439738" cy="62865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16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2088"/>
            <a:ext cx="13444538" cy="661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инженер 2025</a:t>
            </a:r>
          </a:p>
        </p:txBody>
      </p:sp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63600" y="1036638"/>
            <a:ext cx="11522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Инженер будущего – конвергенция знаний в области инженерных, естественных, математических и компьютерных наук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63600" y="2174875"/>
            <a:ext cx="10725150" cy="3482975"/>
          </a:xfrm>
          <a:prstGeom prst="rect">
            <a:avLst/>
          </a:prstGeom>
        </p:spPr>
        <p:txBody>
          <a:bodyPr lIns="100834" tIns="50417" rIns="100834" bIns="50417">
            <a:norm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Font typeface="Arial" charset="0"/>
              <a:buNone/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Ключевые блоки компетенций</a:t>
            </a:r>
          </a:p>
          <a:p>
            <a:pPr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>
                <a:solidFill>
                  <a:srgbClr val="002060"/>
                </a:solidFill>
                <a:latin typeface="Calibri" pitchFamily="34" charset="0"/>
              </a:rPr>
              <a:t>Hard skills </a:t>
            </a:r>
            <a:endParaRPr lang="ru-RU" sz="1800" b="1">
              <a:solidFill>
                <a:srgbClr val="002060"/>
              </a:solidFill>
              <a:latin typeface="Calibri" pitchFamily="34" charset="0"/>
            </a:endParaRPr>
          </a:p>
          <a:p>
            <a:pPr marL="836613" lvl="2" indent="-379413"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Разработка и моделирование систем</a:t>
            </a:r>
          </a:p>
          <a:p>
            <a:pPr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>
                <a:solidFill>
                  <a:srgbClr val="002060"/>
                </a:solidFill>
                <a:latin typeface="Calibri" pitchFamily="34" charset="0"/>
              </a:rPr>
              <a:t>Digital skills </a:t>
            </a:r>
            <a:endParaRPr lang="ru-RU" sz="1800" b="1">
              <a:solidFill>
                <a:srgbClr val="002060"/>
              </a:solidFill>
              <a:latin typeface="Calibri" pitchFamily="34" charset="0"/>
            </a:endParaRPr>
          </a:p>
          <a:p>
            <a:pPr marL="836613" lvl="2" indent="-379413"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Современные технологии, платформы, протоколы</a:t>
            </a:r>
          </a:p>
          <a:p>
            <a:pPr marL="836613" lvl="2" indent="-379413"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Понимание логики работы в цифровой экосистеме</a:t>
            </a:r>
          </a:p>
          <a:p>
            <a:pPr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>
                <a:solidFill>
                  <a:srgbClr val="002060"/>
                </a:solidFill>
                <a:latin typeface="Calibri" pitchFamily="34" charset="0"/>
              </a:rPr>
              <a:t>Soft skills </a:t>
            </a:r>
            <a:endParaRPr lang="ru-RU" sz="1800" b="1">
              <a:solidFill>
                <a:srgbClr val="002060"/>
              </a:solidFill>
              <a:latin typeface="Calibri" pitchFamily="34" charset="0"/>
            </a:endParaRPr>
          </a:p>
          <a:p>
            <a:pPr marL="836613" lvl="2" indent="-379413"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Системное мышление, питч, </a:t>
            </a:r>
            <a:r>
              <a:rPr lang="en-US" sz="1600">
                <a:solidFill>
                  <a:srgbClr val="002060"/>
                </a:solidFill>
                <a:latin typeface="Calibri" pitchFamily="34" charset="0"/>
              </a:rPr>
              <a:t>storytelling, Agile,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эмоциональный интеллект, командное взаимодействие</a:t>
            </a:r>
          </a:p>
          <a:p>
            <a:pPr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>
                <a:solidFill>
                  <a:srgbClr val="002060"/>
                </a:solidFill>
                <a:latin typeface="Calibri" pitchFamily="34" charset="0"/>
              </a:rPr>
              <a:t>Business skills</a:t>
            </a:r>
          </a:p>
          <a:p>
            <a:pPr marL="836613" lvl="1" indent="-379413"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Выявление трендов (</a:t>
            </a:r>
            <a:r>
              <a:rPr lang="en-US" sz="1600">
                <a:solidFill>
                  <a:srgbClr val="002060"/>
                </a:solidFill>
                <a:latin typeface="Calibri" pitchFamily="34" charset="0"/>
              </a:rPr>
              <a:t>trend watching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), управление продуктом и командой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3600" y="6307138"/>
            <a:ext cx="11926888" cy="822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МИЭМ – экспериментальная площадка по сборке междисциплинарных проектов </a:t>
            </a:r>
          </a:p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с целью создания </a:t>
            </a:r>
            <a:r>
              <a:rPr lang="ru-RU" sz="2000" b="1" dirty="0" err="1">
                <a:solidFill>
                  <a:srgbClr val="002060"/>
                </a:solidFill>
              </a:rPr>
              <a:t>коммерциализируемых</a:t>
            </a:r>
            <a:r>
              <a:rPr lang="ru-RU" sz="2000" b="1" dirty="0">
                <a:solidFill>
                  <a:srgbClr val="002060"/>
                </a:solidFill>
              </a:rPr>
              <a:t> продуктов и решений.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49438" y="6397625"/>
            <a:ext cx="9739312" cy="982663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2200" b="1">
                <a:solidFill>
                  <a:schemeClr val="bg1"/>
                </a:solidFill>
                <a:latin typeface="Calibri" pitchFamily="34" charset="0"/>
              </a:rPr>
              <a:t>МИЭМ – площадка для сборки междисциплинарных проектов с целью создания коммерциализируемых продуктов и решений</a:t>
            </a:r>
          </a:p>
        </p:txBody>
      </p:sp>
      <p:sp>
        <p:nvSpPr>
          <p:cNvPr id="12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698500"/>
            <a:ext cx="10875963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92088"/>
            <a:ext cx="13444538" cy="661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обучение в </a:t>
            </a:r>
            <a:r>
              <a:rPr lang="ru-RU" sz="2800" b="1" cap="all" dirty="0" err="1">
                <a:solidFill>
                  <a:srgbClr val="005996"/>
                </a:solidFill>
              </a:rPr>
              <a:t>миэм</a:t>
            </a:r>
            <a:r>
              <a:rPr lang="ru-RU" sz="2800" b="1" cap="all" dirty="0">
                <a:solidFill>
                  <a:srgbClr val="005996"/>
                </a:solidFill>
              </a:rPr>
              <a:t> (1/2)</a:t>
            </a:r>
          </a:p>
        </p:txBody>
      </p:sp>
      <p:sp>
        <p:nvSpPr>
          <p:cNvPr id="7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2088"/>
            <a:ext cx="13444538" cy="661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обучение в </a:t>
            </a:r>
            <a:r>
              <a:rPr lang="ru-RU" sz="2800" b="1" cap="all" dirty="0" err="1">
                <a:solidFill>
                  <a:srgbClr val="005996"/>
                </a:solidFill>
              </a:rPr>
              <a:t>миэм</a:t>
            </a:r>
            <a:r>
              <a:rPr lang="ru-RU" sz="2800" b="1" cap="all" dirty="0">
                <a:solidFill>
                  <a:srgbClr val="005996"/>
                </a:solidFill>
              </a:rPr>
              <a:t> (2/2)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87525" y="1731963"/>
            <a:ext cx="4645025" cy="4445000"/>
          </a:xfrm>
          <a:prstGeom prst="rect">
            <a:avLst/>
          </a:prstGeom>
          <a:ln>
            <a:solidFill>
              <a:srgbClr val="005996"/>
            </a:solidFill>
          </a:ln>
        </p:spPr>
        <p:txBody>
          <a:bodyPr lIns="100834" tIns="50417" rIns="100834" bIns="50417">
            <a:normAutofit/>
          </a:bodyPr>
          <a:lstStyle/>
          <a:p>
            <a:pPr defTabSz="914400">
              <a:lnSpc>
                <a:spcPct val="7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Ключевые ОП</a:t>
            </a:r>
          </a:p>
          <a:p>
            <a:pPr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Информационная безопасность</a:t>
            </a:r>
          </a:p>
          <a:p>
            <a:pPr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Компьютерная безопасность</a:t>
            </a:r>
          </a:p>
          <a:p>
            <a:pPr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Интернет вещей</a:t>
            </a:r>
            <a:r>
              <a:rPr lang="en-US" sz="180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1800">
              <a:solidFill>
                <a:srgbClr val="002060"/>
              </a:solidFill>
              <a:latin typeface="Calibri" pitchFamily="34" charset="0"/>
            </a:endParaRPr>
          </a:p>
          <a:p>
            <a:pPr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Системный анализ и математическое моделирование</a:t>
            </a:r>
          </a:p>
          <a:p>
            <a:pPr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Беспроводные технологии</a:t>
            </a:r>
          </a:p>
          <a:p>
            <a:pPr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endParaRPr lang="ru-RU" sz="1800" b="1">
              <a:solidFill>
                <a:srgbClr val="002060"/>
              </a:solidFill>
              <a:latin typeface="Calibri" pitchFamily="34" charset="0"/>
            </a:endParaRPr>
          </a:p>
          <a:p>
            <a:pPr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sz="1800" b="1">
                <a:solidFill>
                  <a:srgbClr val="002060"/>
                </a:solidFill>
                <a:latin typeface="Calibri" pitchFamily="34" charset="0"/>
              </a:rPr>
              <a:t>Перспективные ОП</a:t>
            </a:r>
            <a:r>
              <a:rPr lang="en-US" sz="1800" b="1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1800" b="1">
              <a:solidFill>
                <a:srgbClr val="002060"/>
              </a:solidFill>
              <a:latin typeface="Calibri" pitchFamily="34" charset="0"/>
            </a:endParaRPr>
          </a:p>
          <a:p>
            <a:pPr marL="379413" lvl="2" indent="-379413"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Квантовые коммуникации</a:t>
            </a:r>
          </a:p>
          <a:p>
            <a:pPr marL="379413" lvl="2" indent="-379413"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Конструирование материалов</a:t>
            </a:r>
          </a:p>
          <a:p>
            <a:pPr marL="379413" lvl="2" indent="-379413"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Межмашинное взаимодействие</a:t>
            </a:r>
          </a:p>
          <a:p>
            <a:pPr marL="379413" lvl="2" indent="-379413" defTabSz="9144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Системная инженерия</a:t>
            </a:r>
          </a:p>
          <a:p>
            <a:pPr marL="379413" lvl="2" indent="-379413"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endParaRPr lang="ru-RU" sz="1600">
              <a:solidFill>
                <a:srgbClr val="002060"/>
              </a:solidFill>
              <a:latin typeface="Calibri" pitchFamily="34" charset="0"/>
            </a:endParaRPr>
          </a:p>
          <a:p>
            <a:pPr defTabSz="914400">
              <a:lnSpc>
                <a:spcPct val="7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endParaRPr lang="ru-RU" sz="1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21488" y="1731963"/>
            <a:ext cx="5895975" cy="4445000"/>
          </a:xfrm>
          <a:prstGeom prst="rect">
            <a:avLst/>
          </a:prstGeom>
          <a:ln>
            <a:solidFill>
              <a:srgbClr val="005996"/>
            </a:solidFill>
          </a:ln>
        </p:spPr>
        <p:txBody>
          <a:bodyPr lIns="100834" tIns="50417" rIns="100834" bIns="50417">
            <a:norm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Образовательные технологии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Цифровые учебно-методические комплексы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Библиотека видеоконтента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Асинхронный формат проведения лекций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Программно-аппаратные комплексы удаленного доступа к лабораторному оборудованию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ru-RU" sz="1600">
              <a:solidFill>
                <a:srgbClr val="002060"/>
              </a:solidFill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Форматы реализации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Сетевые программы на русском и английском языках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>
                <a:solidFill>
                  <a:srgbClr val="002060"/>
                </a:solidFill>
                <a:latin typeface="Calibri" pitchFamily="34" charset="0"/>
              </a:rPr>
              <a:t>Microdegree</a:t>
            </a:r>
            <a:r>
              <a:rPr lang="ru-RU" sz="1800">
                <a:solidFill>
                  <a:srgbClr val="002060"/>
                </a:solidFill>
                <a:latin typeface="Calibri" pitchFamily="34" charset="0"/>
              </a:rPr>
              <a:t> по ключевым ОП</a:t>
            </a:r>
          </a:p>
          <a:p>
            <a:pPr marL="836613" lvl="2" indent="-379413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endParaRPr lang="ru-RU" sz="1600">
              <a:solidFill>
                <a:srgbClr val="002060"/>
              </a:solidFill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endParaRPr lang="ru-RU" sz="1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 rot="16200000">
            <a:off x="-2078037" y="3530600"/>
            <a:ext cx="5281612" cy="712788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2200" b="1">
                <a:solidFill>
                  <a:schemeClr val="bg1"/>
                </a:solidFill>
                <a:latin typeface="Calibri" pitchFamily="34" charset="0"/>
              </a:rPr>
              <a:t>Базовые и прорывные технологии</a:t>
            </a:r>
          </a:p>
        </p:txBody>
      </p:sp>
      <p:sp>
        <p:nvSpPr>
          <p:cNvPr id="14" name="Стрелка вправо 1"/>
          <p:cNvSpPr/>
          <p:nvPr/>
        </p:nvSpPr>
        <p:spPr>
          <a:xfrm>
            <a:off x="1057275" y="2498725"/>
            <a:ext cx="587375" cy="188913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трелка вправо 1"/>
          <p:cNvSpPr/>
          <p:nvPr/>
        </p:nvSpPr>
        <p:spPr>
          <a:xfrm>
            <a:off x="1036638" y="4552950"/>
            <a:ext cx="588962" cy="188913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5263"/>
            <a:ext cx="13444538" cy="661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Аспирантская школа МИЭМ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613" y="5965825"/>
            <a:ext cx="3916362" cy="846138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2200" b="1">
                <a:solidFill>
                  <a:schemeClr val="bg1"/>
                </a:solidFill>
                <a:latin typeface="Calibri" pitchFamily="34" charset="0"/>
              </a:rPr>
              <a:t>Единый трек</a:t>
            </a:r>
          </a:p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2200" b="1">
                <a:solidFill>
                  <a:schemeClr val="bg1"/>
                </a:solidFill>
                <a:latin typeface="Calibri" pitchFamily="34" charset="0"/>
              </a:rPr>
              <a:t>магистратура – аспирантура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7013" y="1027113"/>
            <a:ext cx="4287837" cy="472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Инструменты повышения эффективности аспирантуры</a:t>
            </a:r>
          </a:p>
          <a:p>
            <a:pPr algn="ctr"/>
            <a:endParaRPr lang="ru-RU" sz="1800" b="1">
              <a:latin typeface="Calibri" pitchFamily="34" charset="0"/>
            </a:endParaRP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работа со студенческой элитой начиная с младших курсов обучения; 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повышение мотивации аспирантов к занятию наукой и педагогической деятельностью;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методическое обеспечение аспирантской подготовки;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повышение качества научного руководства аспирантами; 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подготовка аспирантов к деятельности в конкурентной среде рыночной экономики;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повышение личной организованности в аспирантской среде.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1027113"/>
            <a:ext cx="4095750" cy="4754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Инструменты повышения </a:t>
            </a:r>
            <a:r>
              <a:rPr lang="en-US" sz="2000" b="1">
                <a:latin typeface="Calibri" pitchFamily="34" charset="0"/>
              </a:rPr>
              <a:t/>
            </a:r>
            <a:br>
              <a:rPr lang="en-US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мотивации</a:t>
            </a:r>
          </a:p>
          <a:p>
            <a:pPr algn="ctr"/>
            <a:endParaRPr lang="ru-RU" sz="2000" b="1">
              <a:latin typeface="Calibri" pitchFamily="34" charset="0"/>
            </a:endParaRP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обязательное привлечение к научным исследованиям в лабораториях и центрах превосходства;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помощь в подготовке публикаций в рейтинговых журналах;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финансирование участия в конференциях и форумах, обмена опытом с российскими и зарубежными коллегами;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привлечение к проектной деятельности в инженерной школе;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обеспечение профессионального роста;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привлечение к международной научной и педагогической деятельности.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82100" y="1027113"/>
            <a:ext cx="4019550" cy="401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Создание цифровой системы организации и планирования работы аспиранта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индивидуальный план работы,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планирование проведения исследований, 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график работы над диссертацией, 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планирование научных командировок,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отчетность по всем аспектам работы над диссертацией, </a:t>
            </a:r>
          </a:p>
          <a:p>
            <a:pPr algn="just">
              <a:spcBef>
                <a:spcPts val="663"/>
              </a:spcBef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самоконтроль результатов деятельности аспиранта: наиболее важных дел года и месяцев, недель.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5850" y="5956300"/>
            <a:ext cx="3916363" cy="846138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2200" b="1">
                <a:solidFill>
                  <a:schemeClr val="bg1"/>
                </a:solidFill>
                <a:latin typeface="Calibri" pitchFamily="34" charset="0"/>
              </a:rPr>
              <a:t>Ключевой семинар научного руководителя МИЭМ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57725" y="1695450"/>
            <a:ext cx="0" cy="3717925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039225" y="1695450"/>
            <a:ext cx="0" cy="3717925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82100" y="5965825"/>
            <a:ext cx="4033838" cy="846138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/>
          <a:p>
            <a:pPr algn="ctr" defTabSz="506413">
              <a:spcAft>
                <a:spcPts val="600"/>
              </a:spcAft>
              <a:buFont typeface="Arial" charset="0"/>
              <a:buNone/>
            </a:pPr>
            <a:r>
              <a:rPr lang="ru-RU" sz="2200" b="1">
                <a:solidFill>
                  <a:schemeClr val="bg1"/>
                </a:solidFill>
                <a:latin typeface="Calibri" pitchFamily="34" charset="0"/>
              </a:rPr>
              <a:t>Новый статус конференции </a:t>
            </a:r>
            <a:br>
              <a:rPr lang="ru-RU" sz="22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200" b="1">
                <a:solidFill>
                  <a:schemeClr val="bg1"/>
                </a:solidFill>
                <a:latin typeface="Calibri" pitchFamily="34" charset="0"/>
              </a:rPr>
              <a:t>им. Е.В. Арменского</a:t>
            </a:r>
          </a:p>
        </p:txBody>
      </p:sp>
      <p:sp>
        <p:nvSpPr>
          <p:cNvPr id="15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775" y="2009775"/>
            <a:ext cx="11733213" cy="2097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996"/>
                </a:solidFill>
              </a:rPr>
              <a:t>Цифровая экосистема.</a:t>
            </a:r>
          </a:p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996"/>
                </a:solidFill>
              </a:rPr>
              <a:t>Международная деятельность.</a:t>
            </a:r>
          </a:p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996"/>
                </a:solidFill>
              </a:rPr>
              <a:t>Дополнительное профессиональное образование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4197350" y="1914525"/>
            <a:ext cx="4946650" cy="4946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63"/>
            <a:r>
              <a:rPr lang="ru-RU" sz="3000" b="1">
                <a:solidFill>
                  <a:srgbClr val="002060"/>
                </a:solidFill>
                <a:ea typeface="Athiti"/>
                <a:cs typeface="Athiti"/>
              </a:rPr>
              <a:t>Единая цифровая среда обучения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758950" y="4657725"/>
            <a:ext cx="973138" cy="1111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4"/>
          <p:cNvSpPr/>
          <p:nvPr/>
        </p:nvSpPr>
        <p:spPr>
          <a:xfrm>
            <a:off x="0" y="382588"/>
            <a:ext cx="215900" cy="6731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 kern="0">
              <a:solidFill>
                <a:prstClr val="white"/>
              </a:solidFill>
              <a:latin typeface="Athiti"/>
              <a:cs typeface="Athit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25" y="2290763"/>
            <a:ext cx="2212975" cy="130016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13" y="5035550"/>
            <a:ext cx="2895600" cy="15668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/>
          <a:srcRect r="6497"/>
          <a:stretch/>
        </p:blipFill>
        <p:spPr>
          <a:xfrm>
            <a:off x="3051175" y="2243138"/>
            <a:ext cx="2805113" cy="16891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2700338" y="1466850"/>
            <a:ext cx="3233737" cy="1042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Видео-платформа </a:t>
            </a:r>
            <a:r>
              <a:rPr lang="en-US" sz="1900" u="sng">
                <a:solidFill>
                  <a:srgbClr val="000000"/>
                </a:solidFill>
                <a:latin typeface="Calibri" pitchFamily="34" charset="0"/>
                <a:hlinkClick r:id="rId6"/>
              </a:rPr>
              <a:t>meet.miem.hse.ru</a:t>
            </a:r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  <a:p>
            <a:pPr algn="ctr" defTabSz="1008063"/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1863" y="2819400"/>
            <a:ext cx="685800" cy="685800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</p:spPr>
      </p:pic>
      <p:sp>
        <p:nvSpPr>
          <p:cNvPr id="72" name="TextBox 71"/>
          <p:cNvSpPr txBox="1"/>
          <p:nvPr/>
        </p:nvSpPr>
        <p:spPr>
          <a:xfrm>
            <a:off x="2859088" y="6699250"/>
            <a:ext cx="4235450" cy="1042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Система проектного управления </a:t>
            </a:r>
            <a:r>
              <a:rPr lang="en-US" sz="1900" u="sng">
                <a:solidFill>
                  <a:srgbClr val="000000"/>
                </a:solidFill>
                <a:latin typeface="Calibri" pitchFamily="34" charset="0"/>
                <a:hlinkClick r:id="rId8"/>
              </a:rPr>
              <a:t>cabinet.miem.hse.ru</a:t>
            </a:r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  <a:p>
            <a:pPr algn="ctr" defTabSz="1008063"/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26438" y="3652838"/>
            <a:ext cx="2459037" cy="29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1300">
                <a:solidFill>
                  <a:srgbClr val="002060"/>
                </a:solidFill>
                <a:latin typeface="Calibri" pitchFamily="34" charset="0"/>
              </a:rPr>
              <a:t>СДО / </a:t>
            </a:r>
            <a:r>
              <a:rPr lang="en-US" sz="1300">
                <a:solidFill>
                  <a:srgbClr val="002060"/>
                </a:solidFill>
                <a:latin typeface="Calibri" pitchFamily="34" charset="0"/>
              </a:rPr>
              <a:t>LMS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8843963" y="3681413"/>
            <a:ext cx="14255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733088" y="3638550"/>
            <a:ext cx="2459037" cy="29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1300">
                <a:solidFill>
                  <a:srgbClr val="002060"/>
                </a:solidFill>
                <a:latin typeface="Calibri" pitchFamily="34" charset="0"/>
              </a:rPr>
              <a:t>Коммуникационная среда / чат</a:t>
            </a:r>
            <a:endParaRPr lang="en-US" sz="13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1347450" y="3668713"/>
            <a:ext cx="14255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82" name="Picture 2" descr="https://lh4.googleusercontent.com/ch-CH55D4qS7exm3A-D5Jh1C5KgaVz82fP5GwdpAplcDjVkBDjhhKAMVHX0_G2eg2VPreIzurl9s_lvnRT0P1tt7-OhxONE_Ey7hFoV8RZTNUG4BilHB=w12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89950" y="6091238"/>
            <a:ext cx="12366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4" descr="Trello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80463" y="5241925"/>
            <a:ext cx="1503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2" descr="https://images.assets-landingi.com/1D42Siw3TtZnm0iX/logo_horizontal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99800" y="5116513"/>
            <a:ext cx="15208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4" descr="https://lh6.googleusercontent.com/tQ37VQl2kPDS9-BiLYFZ-vZHzUKPm7LqggoDh-kyWjZlNz9eeTTAUXXyxnW_lwVqaHx6rj73a2tPkBgibLB1IFLSsWq3fPydMZMYiRZsX_J8jLiD_g=w128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36350" y="6046788"/>
            <a:ext cx="106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/>
          <p:cNvSpPr txBox="1"/>
          <p:nvPr/>
        </p:nvSpPr>
        <p:spPr>
          <a:xfrm>
            <a:off x="8326438" y="5702300"/>
            <a:ext cx="2274887" cy="29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1300">
                <a:solidFill>
                  <a:srgbClr val="002060"/>
                </a:solidFill>
                <a:latin typeface="Calibri" pitchFamily="34" charset="0"/>
              </a:rPr>
              <a:t>Проектный трекер</a:t>
            </a:r>
            <a:endParaRPr lang="en-US" sz="13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8843963" y="5730875"/>
            <a:ext cx="13192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793413" y="6748463"/>
            <a:ext cx="2274887" cy="29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1300">
                <a:solidFill>
                  <a:srgbClr val="002060"/>
                </a:solidFill>
                <a:latin typeface="Calibri" pitchFamily="34" charset="0"/>
              </a:rPr>
              <a:t>Хранение данных</a:t>
            </a:r>
            <a:endParaRPr lang="en-US" sz="13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1310938" y="6791325"/>
            <a:ext cx="13176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0787063" y="5668963"/>
            <a:ext cx="2274887" cy="29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1300">
                <a:solidFill>
                  <a:srgbClr val="002060"/>
                </a:solidFill>
                <a:latin typeface="Calibri" pitchFamily="34" charset="0"/>
              </a:rPr>
              <a:t>Проектный трекер </a:t>
            </a:r>
            <a:endParaRPr lang="en-US" sz="13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11304588" y="5694363"/>
            <a:ext cx="13176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58138" y="6732588"/>
            <a:ext cx="2273300" cy="29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1300">
                <a:solidFill>
                  <a:srgbClr val="002060"/>
                </a:solidFill>
                <a:latin typeface="Calibri" pitchFamily="34" charset="0"/>
              </a:rPr>
              <a:t>Репозиторий кода</a:t>
            </a:r>
            <a:endParaRPr lang="en-US" sz="13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8459788" y="6746875"/>
            <a:ext cx="13192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94" name="Рисунок 9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875838" y="6083300"/>
            <a:ext cx="13430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Box 98"/>
          <p:cNvSpPr txBox="1"/>
          <p:nvPr/>
        </p:nvSpPr>
        <p:spPr>
          <a:xfrm>
            <a:off x="9383713" y="6561138"/>
            <a:ext cx="2273300" cy="29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1300">
                <a:solidFill>
                  <a:srgbClr val="002060"/>
                </a:solidFill>
                <a:latin typeface="Calibri" pitchFamily="34" charset="0"/>
              </a:rPr>
              <a:t>База знаний</a:t>
            </a:r>
            <a:endParaRPr lang="en-US" sz="13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9901238" y="6604000"/>
            <a:ext cx="13176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302625" y="5072063"/>
            <a:ext cx="4894263" cy="19764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85">
              <a:solidFill>
                <a:prstClr val="white"/>
              </a:solidFill>
              <a:cs typeface="Athiti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264525" y="2008188"/>
            <a:ext cx="4932363" cy="19764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85">
              <a:solidFill>
                <a:prstClr val="white"/>
              </a:solidFill>
              <a:cs typeface="Athit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6988" y="2990850"/>
            <a:ext cx="2727325" cy="1314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008063"/>
            <a:r>
              <a:rPr lang="ru-RU" sz="1900" b="1">
                <a:solidFill>
                  <a:srgbClr val="000000"/>
                </a:solidFill>
                <a:latin typeface="Calibri" pitchFamily="34" charset="0"/>
              </a:rPr>
              <a:t>Система авторизации </a:t>
            </a:r>
          </a:p>
          <a:p>
            <a:pPr algn="ctr" defTabSz="1008063"/>
            <a:r>
              <a:rPr lang="ru-RU" sz="1900" b="1">
                <a:solidFill>
                  <a:srgbClr val="000000"/>
                </a:solidFill>
                <a:latin typeface="Calibri" pitchFamily="34" charset="0"/>
              </a:rPr>
              <a:t>и управления доступом</a:t>
            </a:r>
            <a:endParaRPr lang="en-US" sz="1900" b="1">
              <a:solidFill>
                <a:srgbClr val="000000"/>
              </a:solidFill>
              <a:latin typeface="Calibri" pitchFamily="34" charset="0"/>
            </a:endParaRPr>
          </a:p>
          <a:p>
            <a:pPr algn="ctr" defTabSz="1008063"/>
            <a:endParaRPr lang="en-US" sz="19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4"/>
          <a:srcRect l="5145" r="5769"/>
          <a:stretch/>
        </p:blipFill>
        <p:spPr>
          <a:xfrm>
            <a:off x="398463" y="4137025"/>
            <a:ext cx="1847850" cy="9953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8574088" y="1473200"/>
            <a:ext cx="356870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8063"/>
            <a:r>
              <a:rPr lang="ru-RU" sz="1900" b="1">
                <a:solidFill>
                  <a:srgbClr val="000000"/>
                </a:solidFill>
                <a:latin typeface="Arial Narrow" pitchFamily="34" charset="0"/>
                <a:ea typeface="Athiti"/>
                <a:cs typeface="Athiti"/>
              </a:rPr>
              <a:t>Сервисы обучения и поддержки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18675" y="4256088"/>
            <a:ext cx="3321050" cy="703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08063"/>
            <a:r>
              <a:rPr lang="ru-RU" sz="1900" b="1">
                <a:solidFill>
                  <a:srgbClr val="000000"/>
                </a:solidFill>
                <a:latin typeface="Arial Narrow" pitchFamily="34" charset="0"/>
                <a:ea typeface="Athiti"/>
                <a:cs typeface="Athiti"/>
              </a:rPr>
              <a:t>Внешние сервисы </a:t>
            </a:r>
            <a:br>
              <a:rPr lang="ru-RU" sz="1900" b="1">
                <a:solidFill>
                  <a:srgbClr val="000000"/>
                </a:solidFill>
                <a:latin typeface="Arial Narrow" pitchFamily="34" charset="0"/>
                <a:ea typeface="Athiti"/>
                <a:cs typeface="Athiti"/>
              </a:rPr>
            </a:br>
            <a:r>
              <a:rPr lang="ru-RU" sz="1900" b="1">
                <a:solidFill>
                  <a:srgbClr val="000000"/>
                </a:solidFill>
                <a:latin typeface="Arial Narrow" pitchFamily="34" charset="0"/>
                <a:ea typeface="Athiti"/>
                <a:cs typeface="Athiti"/>
              </a:rPr>
              <a:t>поддержки проектной работы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45825" y="2290763"/>
            <a:ext cx="1884363" cy="130016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2830513" y="1935163"/>
            <a:ext cx="0" cy="5005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900" y="420688"/>
            <a:ext cx="11287125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ctr" defTabSz="518520">
              <a:defRPr sz="2800" b="1" cap="all">
                <a:solidFill>
                  <a:srgbClr val="00599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Цифровая экосистема МИЭМ НИУ ВШЭ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040188" y="1763713"/>
            <a:ext cx="4945062" cy="49450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63"/>
            <a:r>
              <a:rPr lang="ru-RU" sz="3000" b="1">
                <a:solidFill>
                  <a:srgbClr val="002060"/>
                </a:solidFill>
                <a:ea typeface="Athiti"/>
                <a:cs typeface="Athiti"/>
              </a:rPr>
              <a:t>Консорциумы</a:t>
            </a:r>
          </a:p>
        </p:txBody>
      </p:sp>
      <p:sp>
        <p:nvSpPr>
          <p:cNvPr id="60418" name="TextBox 71"/>
          <p:cNvSpPr txBox="1">
            <a:spLocks noChangeArrowheads="1"/>
          </p:cNvSpPr>
          <p:nvPr/>
        </p:nvSpPr>
        <p:spPr bwMode="auto">
          <a:xfrm>
            <a:off x="2138363" y="6478588"/>
            <a:ext cx="4233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Факультет </a:t>
            </a:r>
            <a:br>
              <a:rPr lang="ru-RU" sz="2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социальных наук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0419" name="TextBox 39"/>
          <p:cNvSpPr txBox="1">
            <a:spLocks noChangeArrowheads="1"/>
          </p:cNvSpPr>
          <p:nvPr/>
        </p:nvSpPr>
        <p:spPr bwMode="auto">
          <a:xfrm>
            <a:off x="1574800" y="5773738"/>
            <a:ext cx="4233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Факультет </a:t>
            </a:r>
          </a:p>
          <a:p>
            <a:pPr algn="ctr" defTabSz="1008063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компьютерных наук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0420" name="TextBox 42"/>
          <p:cNvSpPr txBox="1">
            <a:spLocks noChangeArrowheads="1"/>
          </p:cNvSpPr>
          <p:nvPr/>
        </p:nvSpPr>
        <p:spPr bwMode="auto">
          <a:xfrm>
            <a:off x="1922463" y="4021138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МИЭТ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1" name="TextBox 43"/>
          <p:cNvSpPr txBox="1">
            <a:spLocks noChangeArrowheads="1"/>
          </p:cNvSpPr>
          <p:nvPr/>
        </p:nvSpPr>
        <p:spPr bwMode="auto">
          <a:xfrm>
            <a:off x="1765300" y="2654300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ТГУ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2" name="TextBox 45"/>
          <p:cNvSpPr txBox="1">
            <a:spLocks noChangeArrowheads="1"/>
          </p:cNvSpPr>
          <p:nvPr/>
        </p:nvSpPr>
        <p:spPr bwMode="auto">
          <a:xfrm>
            <a:off x="1187450" y="4873625"/>
            <a:ext cx="4233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Факультет </a:t>
            </a:r>
          </a:p>
          <a:p>
            <a:pPr algn="ctr" defTabSz="1008063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биологии </a:t>
            </a:r>
          </a:p>
          <a:p>
            <a:pPr algn="ctr" defTabSz="1008063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и биотехнологии</a:t>
            </a:r>
            <a:endParaRPr lang="en-US" sz="2000" b="1" u="sng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219450" y="2195513"/>
            <a:ext cx="171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МФТИ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10800000">
            <a:off x="10575925" y="2016125"/>
            <a:ext cx="476250" cy="5353050"/>
          </a:xfrm>
          <a:prstGeom prst="leftBrace">
            <a:avLst>
              <a:gd name="adj1" fmla="val 8333"/>
              <a:gd name="adj2" fmla="val 4817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92088" y="2851150"/>
            <a:ext cx="20224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ВУЗы-партнёры</a:t>
            </a:r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  <a:p>
            <a:pPr algn="ctr" defTabSz="1008063"/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6" name="TextBox 18"/>
          <p:cNvSpPr txBox="1">
            <a:spLocks noChangeArrowheads="1"/>
          </p:cNvSpPr>
          <p:nvPr/>
        </p:nvSpPr>
        <p:spPr bwMode="auto">
          <a:xfrm>
            <a:off x="1890713" y="2203450"/>
            <a:ext cx="2378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СПбПУ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738" y="5435600"/>
            <a:ext cx="20240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2200" b="1">
                <a:solidFill>
                  <a:srgbClr val="20455A"/>
                </a:solidFill>
                <a:latin typeface="Calibri" pitchFamily="34" charset="0"/>
              </a:rPr>
              <a:t>Факультеты</a:t>
            </a:r>
            <a:br>
              <a:rPr lang="ru-RU" sz="2200" b="1">
                <a:solidFill>
                  <a:srgbClr val="20455A"/>
                </a:solidFill>
                <a:latin typeface="Calibri" pitchFamily="34" charset="0"/>
              </a:rPr>
            </a:br>
            <a:r>
              <a:rPr lang="ru-RU" sz="2200" b="1">
                <a:solidFill>
                  <a:srgbClr val="20455A"/>
                </a:solidFill>
                <a:latin typeface="Calibri" pitchFamily="34" charset="0"/>
              </a:rPr>
              <a:t>НИУ ВШЭ</a:t>
            </a:r>
            <a:endParaRPr lang="en-US" sz="1900" u="sng">
              <a:solidFill>
                <a:srgbClr val="20455A"/>
              </a:solidFill>
              <a:latin typeface="Calibri" pitchFamily="34" charset="0"/>
            </a:endParaRPr>
          </a:p>
          <a:p>
            <a:pPr algn="ctr" defTabSz="1008063"/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8" name="TextBox 21"/>
          <p:cNvSpPr txBox="1">
            <a:spLocks noChangeArrowheads="1"/>
          </p:cNvSpPr>
          <p:nvPr/>
        </p:nvSpPr>
        <p:spPr bwMode="auto">
          <a:xfrm>
            <a:off x="4421188" y="6740525"/>
            <a:ext cx="4233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Факультет </a:t>
            </a:r>
          </a:p>
          <a:p>
            <a:pPr algn="ctr" defTabSz="1008063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гуманитарных наук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2139950" y="4873625"/>
            <a:ext cx="355600" cy="2495550"/>
          </a:xfrm>
          <a:prstGeom prst="leftBrace">
            <a:avLst>
              <a:gd name="adj1" fmla="val 8333"/>
              <a:gd name="adj2" fmla="val 4817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30" name="TextBox 24"/>
          <p:cNvSpPr txBox="1">
            <a:spLocks noChangeArrowheads="1"/>
          </p:cNvSpPr>
          <p:nvPr/>
        </p:nvSpPr>
        <p:spPr bwMode="auto">
          <a:xfrm>
            <a:off x="7899400" y="1901825"/>
            <a:ext cx="2505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РТИ им. Минца</a:t>
            </a:r>
            <a:endParaRPr lang="en-US" sz="2000" b="1" u="sng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31" name="TextBox 25"/>
          <p:cNvSpPr txBox="1">
            <a:spLocks noChangeArrowheads="1"/>
          </p:cNvSpPr>
          <p:nvPr/>
        </p:nvSpPr>
        <p:spPr bwMode="auto">
          <a:xfrm>
            <a:off x="8151813" y="4668838"/>
            <a:ext cx="331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Инфотекс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32" name="TextBox 26"/>
          <p:cNvSpPr txBox="1">
            <a:spLocks noChangeArrowheads="1"/>
          </p:cNvSpPr>
          <p:nvPr/>
        </p:nvSpPr>
        <p:spPr bwMode="auto">
          <a:xfrm>
            <a:off x="7500938" y="3227388"/>
            <a:ext cx="423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Сбер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33" name="TextBox 27"/>
          <p:cNvSpPr txBox="1">
            <a:spLocks noChangeArrowheads="1"/>
          </p:cNvSpPr>
          <p:nvPr/>
        </p:nvSpPr>
        <p:spPr bwMode="auto">
          <a:xfrm>
            <a:off x="8253413" y="5664200"/>
            <a:ext cx="2328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Zecurion</a:t>
            </a:r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2063750" y="2160588"/>
            <a:ext cx="309563" cy="2460625"/>
          </a:xfrm>
          <a:prstGeom prst="leftBrace">
            <a:avLst>
              <a:gd name="adj1" fmla="val 8333"/>
              <a:gd name="adj2" fmla="val 4817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35" name="TextBox 30"/>
          <p:cNvSpPr txBox="1">
            <a:spLocks noChangeArrowheads="1"/>
          </p:cNvSpPr>
          <p:nvPr/>
        </p:nvSpPr>
        <p:spPr bwMode="auto">
          <a:xfrm>
            <a:off x="6937375" y="6511925"/>
            <a:ext cx="4235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Институты РАН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52175" y="4110038"/>
            <a:ext cx="235585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Научные и индустриальные партнёры</a:t>
            </a:r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  <a:p>
            <a:pPr algn="ctr" defTabSz="1008063"/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01613"/>
            <a:ext cx="13444538" cy="522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ctr" defTabSz="518520">
              <a:defRPr sz="2800" b="1" cap="all">
                <a:solidFill>
                  <a:srgbClr val="00599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Партнеры для создания технологических и образовательных консорциумов</a:t>
            </a:r>
            <a:endParaRPr lang="en-US" sz="2600" dirty="0"/>
          </a:p>
        </p:txBody>
      </p:sp>
      <p:sp>
        <p:nvSpPr>
          <p:cNvPr id="60438" name="TextBox 35"/>
          <p:cNvSpPr txBox="1">
            <a:spLocks noChangeArrowheads="1"/>
          </p:cNvSpPr>
          <p:nvPr/>
        </p:nvSpPr>
        <p:spPr bwMode="auto">
          <a:xfrm>
            <a:off x="2825750" y="2633663"/>
            <a:ext cx="165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ТУСУР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39" name="TextBox 36"/>
          <p:cNvSpPr txBox="1">
            <a:spLocks noChangeArrowheads="1"/>
          </p:cNvSpPr>
          <p:nvPr/>
        </p:nvSpPr>
        <p:spPr bwMode="auto">
          <a:xfrm>
            <a:off x="2373313" y="3046413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Иннополис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40" name="TextBox 37"/>
          <p:cNvSpPr txBox="1">
            <a:spLocks noChangeArrowheads="1"/>
          </p:cNvSpPr>
          <p:nvPr/>
        </p:nvSpPr>
        <p:spPr bwMode="auto">
          <a:xfrm>
            <a:off x="8053388" y="2278063"/>
            <a:ext cx="2505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Криптонит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41" name="TextBox 38"/>
          <p:cNvSpPr txBox="1">
            <a:spLocks noChangeArrowheads="1"/>
          </p:cNvSpPr>
          <p:nvPr/>
        </p:nvSpPr>
        <p:spPr bwMode="auto">
          <a:xfrm>
            <a:off x="8196263" y="2774950"/>
            <a:ext cx="250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Хуавей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42" name="TextBox 41"/>
          <p:cNvSpPr txBox="1">
            <a:spLocks noChangeArrowheads="1"/>
          </p:cNvSpPr>
          <p:nvPr/>
        </p:nvSpPr>
        <p:spPr bwMode="auto">
          <a:xfrm>
            <a:off x="8435975" y="5207000"/>
            <a:ext cx="2506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Инфовотч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43" name="TextBox 44"/>
          <p:cNvSpPr txBox="1">
            <a:spLocks noChangeArrowheads="1"/>
          </p:cNvSpPr>
          <p:nvPr/>
        </p:nvSpPr>
        <p:spPr bwMode="auto">
          <a:xfrm>
            <a:off x="8097838" y="4202113"/>
            <a:ext cx="331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МЦСТ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44" name="TextBox 46"/>
          <p:cNvSpPr txBox="1">
            <a:spLocks noChangeArrowheads="1"/>
          </p:cNvSpPr>
          <p:nvPr/>
        </p:nvSpPr>
        <p:spPr bwMode="auto">
          <a:xfrm>
            <a:off x="8196263" y="3686175"/>
            <a:ext cx="331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Миландр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45" name="TextBox 32"/>
          <p:cNvSpPr txBox="1">
            <a:spLocks noChangeArrowheads="1"/>
          </p:cNvSpPr>
          <p:nvPr/>
        </p:nvSpPr>
        <p:spPr bwMode="auto">
          <a:xfrm>
            <a:off x="8001000" y="6061075"/>
            <a:ext cx="2328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Ростех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46" name="TextBox 51"/>
          <p:cNvSpPr txBox="1">
            <a:spLocks noChangeArrowheads="1"/>
          </p:cNvSpPr>
          <p:nvPr/>
        </p:nvSpPr>
        <p:spPr bwMode="auto">
          <a:xfrm>
            <a:off x="2197100" y="1357313"/>
            <a:ext cx="42338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DF5327"/>
                </a:solidFill>
                <a:latin typeface="Calibri" pitchFamily="34" charset="0"/>
              </a:rPr>
              <a:t>Программа «Университетское партнёрство»</a:t>
            </a:r>
            <a:endParaRPr lang="en-US" sz="2000" b="1">
              <a:solidFill>
                <a:srgbClr val="DF5327"/>
              </a:solidFill>
              <a:latin typeface="Calibri" pitchFamily="34" charset="0"/>
            </a:endParaRPr>
          </a:p>
          <a:p>
            <a:pPr algn="ctr" defTabSz="1008063"/>
            <a:endParaRPr lang="en-US" sz="2000" b="1">
              <a:solidFill>
                <a:srgbClr val="DF5327"/>
              </a:solidFill>
              <a:latin typeface="Calibri" pitchFamily="34" charset="0"/>
            </a:endParaRPr>
          </a:p>
        </p:txBody>
      </p:sp>
      <p:sp>
        <p:nvSpPr>
          <p:cNvPr id="60447" name="TextBox 53"/>
          <p:cNvSpPr txBox="1">
            <a:spLocks noChangeArrowheads="1"/>
          </p:cNvSpPr>
          <p:nvPr/>
        </p:nvSpPr>
        <p:spPr bwMode="auto">
          <a:xfrm>
            <a:off x="7050088" y="1409700"/>
            <a:ext cx="423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DF5327"/>
                </a:solidFill>
                <a:latin typeface="Calibri" pitchFamily="34" charset="0"/>
              </a:rPr>
              <a:t>Университеты </a:t>
            </a:r>
            <a:r>
              <a:rPr lang="en-US" sz="2000" b="1">
                <a:solidFill>
                  <a:srgbClr val="DF5327"/>
                </a:solidFill>
                <a:latin typeface="Calibri" pitchFamily="34" charset="0"/>
              </a:rPr>
              <a:t>BRICS/</a:t>
            </a:r>
            <a:r>
              <a:rPr lang="ru-RU" sz="2000" b="1">
                <a:solidFill>
                  <a:srgbClr val="DF5327"/>
                </a:solidFill>
                <a:latin typeface="Calibri" pitchFamily="34" charset="0"/>
              </a:rPr>
              <a:t>ЕАЭС</a:t>
            </a:r>
            <a:endParaRPr lang="en-US" sz="2000" u="sng">
              <a:solidFill>
                <a:srgbClr val="DF5327"/>
              </a:solidFill>
              <a:latin typeface="Calibri" pitchFamily="34" charset="0"/>
            </a:endParaRPr>
          </a:p>
          <a:p>
            <a:pPr algn="ctr" defTabSz="1008063"/>
            <a:endParaRPr lang="en-US" sz="2000" u="sng">
              <a:solidFill>
                <a:srgbClr val="DF5327"/>
              </a:solidFill>
              <a:latin typeface="Calibri" pitchFamily="34" charset="0"/>
            </a:endParaRPr>
          </a:p>
        </p:txBody>
      </p:sp>
      <p:sp>
        <p:nvSpPr>
          <p:cNvPr id="60448" name="TextBox 54"/>
          <p:cNvSpPr txBox="1">
            <a:spLocks noChangeArrowheads="1"/>
          </p:cNvSpPr>
          <p:nvPr/>
        </p:nvSpPr>
        <p:spPr bwMode="auto">
          <a:xfrm>
            <a:off x="2197100" y="3482975"/>
            <a:ext cx="206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СколТех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Левая фигурная скобка 55"/>
          <p:cNvSpPr/>
          <p:nvPr/>
        </p:nvSpPr>
        <p:spPr>
          <a:xfrm rot="10800000">
            <a:off x="10583863" y="1057275"/>
            <a:ext cx="450850" cy="844550"/>
          </a:xfrm>
          <a:prstGeom prst="leftBrace">
            <a:avLst>
              <a:gd name="adj1" fmla="val 8333"/>
              <a:gd name="adj2" fmla="val 4817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0882313" y="1066800"/>
            <a:ext cx="23558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8063"/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Институты развития</a:t>
            </a:r>
            <a:endParaRPr lang="en-US" sz="1900" u="sng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51" name="TextBox 57"/>
          <p:cNvSpPr txBox="1">
            <a:spLocks noChangeArrowheads="1"/>
          </p:cNvSpPr>
          <p:nvPr/>
        </p:nvSpPr>
        <p:spPr bwMode="auto">
          <a:xfrm>
            <a:off x="6013450" y="966788"/>
            <a:ext cx="4233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DF5327"/>
                </a:solidFill>
                <a:latin typeface="Calibri" pitchFamily="34" charset="0"/>
              </a:rPr>
              <a:t>АНО «Цифровая экономика»</a:t>
            </a:r>
            <a:endParaRPr lang="en-US" sz="2000" b="1">
              <a:solidFill>
                <a:srgbClr val="DF5327"/>
              </a:solidFill>
              <a:latin typeface="Calibri" pitchFamily="34" charset="0"/>
            </a:endParaRPr>
          </a:p>
          <a:p>
            <a:pPr algn="ctr" defTabSz="1008063"/>
            <a:endParaRPr lang="en-US" sz="2000" b="1">
              <a:solidFill>
                <a:srgbClr val="DF5327"/>
              </a:solidFill>
              <a:latin typeface="Calibri" pitchFamily="34" charset="0"/>
            </a:endParaRPr>
          </a:p>
        </p:txBody>
      </p:sp>
      <p:sp>
        <p:nvSpPr>
          <p:cNvPr id="60452" name="TextBox 58"/>
          <p:cNvSpPr txBox="1">
            <a:spLocks noChangeArrowheads="1"/>
          </p:cNvSpPr>
          <p:nvPr/>
        </p:nvSpPr>
        <p:spPr bwMode="auto">
          <a:xfrm>
            <a:off x="3581400" y="974725"/>
            <a:ext cx="42354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en-US" sz="2000" b="1">
                <a:solidFill>
                  <a:srgbClr val="DF5327"/>
                </a:solidFill>
                <a:latin typeface="Calibri" pitchFamily="34" charset="0"/>
              </a:rPr>
              <a:t>WorldSkills</a:t>
            </a:r>
          </a:p>
          <a:p>
            <a:pPr algn="ctr" defTabSz="1008063"/>
            <a:endParaRPr lang="en-US" sz="2000" b="1">
              <a:solidFill>
                <a:srgbClr val="DF5327"/>
              </a:solidFill>
              <a:latin typeface="Calibri" pitchFamily="34" charset="0"/>
            </a:endParaRPr>
          </a:p>
        </p:txBody>
      </p:sp>
      <p:sp>
        <p:nvSpPr>
          <p:cNvPr id="60453" name="TextBox 59"/>
          <p:cNvSpPr txBox="1">
            <a:spLocks noChangeArrowheads="1"/>
          </p:cNvSpPr>
          <p:nvPr/>
        </p:nvSpPr>
        <p:spPr bwMode="auto">
          <a:xfrm>
            <a:off x="2058988" y="957263"/>
            <a:ext cx="4233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/>
            <a:r>
              <a:rPr lang="ru-RU" sz="2000" b="1">
                <a:solidFill>
                  <a:srgbClr val="DF5327"/>
                </a:solidFill>
                <a:latin typeface="Calibri" pitchFamily="34" charset="0"/>
              </a:rPr>
              <a:t>Сириус</a:t>
            </a:r>
            <a:endParaRPr lang="en-US" sz="2000" b="1">
              <a:solidFill>
                <a:srgbClr val="DF5327"/>
              </a:solidFill>
              <a:latin typeface="Calibri" pitchFamily="34" charset="0"/>
            </a:endParaRPr>
          </a:p>
          <a:p>
            <a:pPr algn="ctr" defTabSz="1008063"/>
            <a:endParaRPr lang="en-US" sz="2000" b="1">
              <a:solidFill>
                <a:srgbClr val="DF5327"/>
              </a:solidFill>
              <a:latin typeface="Calibri" pitchFamily="34" charset="0"/>
            </a:endParaRPr>
          </a:p>
        </p:txBody>
      </p:sp>
      <p:sp>
        <p:nvSpPr>
          <p:cNvPr id="41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8988" y="1293813"/>
            <a:ext cx="11864975" cy="58324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517525">
              <a:spcAft>
                <a:spcPts val="1200"/>
              </a:spcAft>
            </a:pPr>
            <a:r>
              <a:rPr lang="ru-RU" sz="2400" b="1">
                <a:solidFill>
                  <a:srgbClr val="005996"/>
                </a:solidFill>
                <a:latin typeface="Calibri" pitchFamily="34" charset="0"/>
                <a:cs typeface="Arial" charset="0"/>
              </a:rPr>
              <a:t>Цель – сформировать узнаваемое лицо (бренд) МИЭМ НИУ ВШЭ как ведущего инженерного центра на российском и международном рынке образования и цифровых технологий</a:t>
            </a:r>
          </a:p>
          <a:p>
            <a:pPr algn="ctr" defTabSz="517525">
              <a:spcAft>
                <a:spcPts val="1200"/>
              </a:spcAft>
            </a:pPr>
            <a:endParaRPr lang="ru-RU" sz="2400" b="1">
              <a:solidFill>
                <a:srgbClr val="005996"/>
              </a:solidFill>
              <a:latin typeface="Calibri" pitchFamily="34" charset="0"/>
              <a:cs typeface="Arial" charset="0"/>
            </a:endParaRPr>
          </a:p>
          <a:p>
            <a:pPr defTabSz="517525">
              <a:spcAft>
                <a:spcPts val="1200"/>
              </a:spcAft>
            </a:pPr>
            <a:r>
              <a:rPr lang="ru-RU" sz="2400" b="1">
                <a:solidFill>
                  <a:srgbClr val="005996"/>
                </a:solidFill>
                <a:latin typeface="Calibri" pitchFamily="34" charset="0"/>
                <a:cs typeface="Arial" charset="0"/>
              </a:rPr>
              <a:t>Для достижения указанной цели необходимо решить следующие задачи:</a:t>
            </a:r>
          </a:p>
          <a:p>
            <a:pPr defTabSz="517525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  <a:cs typeface="Arial" charset="0"/>
              </a:rPr>
              <a:t>Увеличить объем ПНИР до 0,5 млрд. руб. и актуализировать учебный процесс с ориентацией  на прикладные исследования (Задача «ПНИР»)</a:t>
            </a:r>
          </a:p>
          <a:p>
            <a:pPr defTabSz="517525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  <a:cs typeface="Arial" charset="0"/>
              </a:rPr>
              <a:t>Обновить научно-техническую повестку с ориентацией на быстро развивающиеся технологические межотраслевые направления (Задача «Технологии»)</a:t>
            </a:r>
          </a:p>
          <a:p>
            <a:pPr defTabSz="517525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  <a:cs typeface="Arial" charset="0"/>
              </a:rPr>
              <a:t>Подготовить кадровый состав для реализации поставленной цели (Задача «Кадры»)</a:t>
            </a:r>
          </a:p>
          <a:p>
            <a:pPr defTabSz="517525">
              <a:spcAft>
                <a:spcPts val="1200"/>
              </a:spcAft>
              <a:buFont typeface="Arial Narrow" pitchFamily="34" charset="0"/>
              <a:buAutoNum type="arabicPeriod"/>
            </a:pPr>
            <a:endParaRPr lang="ru-RU" sz="2400">
              <a:solidFill>
                <a:srgbClr val="005996"/>
              </a:solidFill>
              <a:latin typeface="Calibri" pitchFamily="34" charset="0"/>
              <a:cs typeface="Arial" charset="0"/>
            </a:endParaRPr>
          </a:p>
          <a:p>
            <a:pPr algn="ctr" defTabSz="517525"/>
            <a:endParaRPr lang="ru-RU" sz="2400" b="1">
              <a:solidFill>
                <a:srgbClr val="005996"/>
              </a:solidFill>
              <a:latin typeface="Calibri" pitchFamily="34" charset="0"/>
              <a:cs typeface="Arial" charset="0"/>
            </a:endParaRPr>
          </a:p>
          <a:p>
            <a:pPr algn="ctr" defTabSz="517525"/>
            <a:endParaRPr lang="ru-RU" sz="2400" b="1">
              <a:solidFill>
                <a:srgbClr val="00599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6850"/>
            <a:ext cx="13444538" cy="717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4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Основные цели И ЗАДАЧИ на 2021-2025 </a:t>
            </a:r>
            <a:r>
              <a:rPr lang="ru-RU" sz="2800" b="1" dirty="0">
                <a:solidFill>
                  <a:srgbClr val="005996"/>
                </a:solidFill>
              </a:rPr>
              <a:t>гг.</a:t>
            </a:r>
          </a:p>
        </p:txBody>
      </p:sp>
      <p:sp>
        <p:nvSpPr>
          <p:cNvPr id="7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9075"/>
            <a:ext cx="13444538" cy="700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005996"/>
                </a:solidFill>
              </a:rPr>
              <a:t>Международная деятельность </a:t>
            </a:r>
          </a:p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5996"/>
                </a:solidFill>
              </a:rPr>
              <a:t>(</a:t>
            </a:r>
            <a:r>
              <a:rPr lang="ru-RU" sz="1800" b="1" dirty="0">
                <a:solidFill>
                  <a:srgbClr val="005996"/>
                </a:solidFill>
              </a:rPr>
              <a:t>фундаментальные исследования</a:t>
            </a:r>
            <a:r>
              <a:rPr lang="ru-RU" sz="1800" b="1" cap="all" dirty="0">
                <a:solidFill>
                  <a:srgbClr val="005996"/>
                </a:solidFill>
              </a:rPr>
              <a:t>)</a:t>
            </a:r>
          </a:p>
        </p:txBody>
      </p:sp>
      <p:sp>
        <p:nvSpPr>
          <p:cNvPr id="62466" name="AutoShape 12" descr="Global Universities | Postgraduate Courses | Undergraduate Cou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/>
        </p:nvGraphicFramePr>
        <p:xfrm>
          <a:off x="5660664" y="1515574"/>
          <a:ext cx="3132153" cy="217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Прямоугольник 47"/>
          <p:cNvSpPr>
            <a:spLocks noChangeArrowheads="1"/>
          </p:cNvSpPr>
          <p:nvPr/>
        </p:nvSpPr>
        <p:spPr bwMode="auto">
          <a:xfrm>
            <a:off x="5661025" y="1016000"/>
            <a:ext cx="30257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Количество публикаций в базах </a:t>
            </a:r>
            <a:r>
              <a:rPr lang="en-US" sz="1600" b="1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1600" b="1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1600" b="1">
                <a:solidFill>
                  <a:srgbClr val="0070C0"/>
                </a:solidFill>
                <a:latin typeface="Calibri" pitchFamily="34" charset="0"/>
              </a:rPr>
              <a:t>WoS </a:t>
            </a:r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и </a:t>
            </a:r>
            <a:r>
              <a:rPr lang="en-US" sz="1600" b="1">
                <a:solidFill>
                  <a:srgbClr val="0070C0"/>
                </a:solidFill>
                <a:latin typeface="Calibri" pitchFamily="34" charset="0"/>
              </a:rPr>
              <a:t>SCOPUS </a:t>
            </a:r>
            <a:endParaRPr lang="ru-RU" sz="16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62469" name="Рисунок 7"/>
          <p:cNvPicPr>
            <a:picLocks noChangeAspect="1"/>
          </p:cNvPicPr>
          <p:nvPr/>
        </p:nvPicPr>
        <p:blipFill>
          <a:blip r:embed="rId4"/>
          <a:srcRect l="7729" t="1785" r="432" b="12363"/>
          <a:stretch>
            <a:fillRect/>
          </a:stretch>
        </p:blipFill>
        <p:spPr bwMode="auto">
          <a:xfrm>
            <a:off x="3205163" y="1422400"/>
            <a:ext cx="1874837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Рисунок 10"/>
          <p:cNvPicPr>
            <a:picLocks noChangeAspect="1"/>
          </p:cNvPicPr>
          <p:nvPr/>
        </p:nvPicPr>
        <p:blipFill>
          <a:blip r:embed="rId5"/>
          <a:srcRect l="8623" t="-1418" r="471" b="10699"/>
          <a:stretch>
            <a:fillRect/>
          </a:stretch>
        </p:blipFill>
        <p:spPr bwMode="auto">
          <a:xfrm>
            <a:off x="460375" y="1422400"/>
            <a:ext cx="186213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Прямоугольник 11"/>
          <p:cNvSpPr>
            <a:spLocks noChangeArrowheads="1"/>
          </p:cNvSpPr>
          <p:nvPr/>
        </p:nvSpPr>
        <p:spPr bwMode="auto">
          <a:xfrm>
            <a:off x="2784475" y="2978150"/>
            <a:ext cx="27162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SCOPUS</a:t>
            </a:r>
          </a:p>
          <a:p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Доля публикаций в журналах </a:t>
            </a:r>
            <a:endParaRPr lang="en-US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Q1/Q2 – 53%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(46%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в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2019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г.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72" name="Прямоугольник 46"/>
          <p:cNvSpPr>
            <a:spLocks noChangeArrowheads="1"/>
          </p:cNvSpPr>
          <p:nvPr/>
        </p:nvSpPr>
        <p:spPr bwMode="auto">
          <a:xfrm>
            <a:off x="238125" y="2978150"/>
            <a:ext cx="2460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WoS</a:t>
            </a:r>
          </a:p>
          <a:p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Доля публикаций в журналах </a:t>
            </a:r>
            <a:endParaRPr lang="en-US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Q1/Q2 – 47%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(39%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в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2019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г.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73" name="Прямоугольник 49"/>
          <p:cNvSpPr>
            <a:spLocks noChangeArrowheads="1"/>
          </p:cNvSpPr>
          <p:nvPr/>
        </p:nvSpPr>
        <p:spPr bwMode="auto">
          <a:xfrm>
            <a:off x="288925" y="1016000"/>
            <a:ext cx="6573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Публикации в международных изданиях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91625" y="1016000"/>
            <a:ext cx="4027488" cy="29400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Топ 3 по </a:t>
            </a:r>
            <a:r>
              <a:rPr lang="en-US" sz="1600" b="1">
                <a:solidFill>
                  <a:srgbClr val="0070C0"/>
                </a:solidFill>
                <a:latin typeface="Calibri" pitchFamily="34" charset="0"/>
              </a:rPr>
              <a:t>IF </a:t>
            </a:r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в 2021 году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Щур В.Л. -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Komissarov A.B. et al. Genomic epidemiology of the early stages of the SARS-CoV-2 outbreak in Russia (2021) </a:t>
            </a:r>
            <a:br>
              <a:rPr lang="en-US" sz="14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Nature Communications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, 12 (1),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статья № 649</a:t>
            </a:r>
            <a:endParaRPr lang="ru-RU" sz="1400" i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Гольцман Г.Н. -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Gayduchenko I. et al. Tunnel field-effect transistors for sensitive terahertz detection (2021) </a:t>
            </a:r>
            <a:br>
              <a:rPr lang="en-US" sz="14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Nature Communications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, 12 (1),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статья № 543</a:t>
            </a:r>
            <a:endParaRPr lang="en-US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Кучерявый Е.А.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Yang M. et al. Peer Offloading with Delayed Feedback in Fog Networks (2021)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14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IEEE Internet of Things Journal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в печати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88238" y="3992563"/>
            <a:ext cx="5921375" cy="29845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Международные авторские коллективы</a:t>
            </a:r>
          </a:p>
          <a:p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За последние 5 лет опубликовано 163 статьи, индексируемых в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WoS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, совместно с авторами из зарубежных университетов, в числе которых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ведущие мировые лидеры: </a:t>
            </a:r>
            <a:r>
              <a:rPr lang="en-US" sz="1600" b="1">
                <a:solidFill>
                  <a:srgbClr val="000097"/>
                </a:solidFill>
                <a:latin typeface="Calibri" pitchFamily="34" charset="0"/>
              </a:rPr>
              <a:t>MIT</a:t>
            </a:r>
            <a:r>
              <a:rPr lang="ru-RU" sz="1400">
                <a:latin typeface="Calibri" pitchFamily="34" charset="0"/>
              </a:rPr>
              <a:t>,</a:t>
            </a:r>
            <a:r>
              <a:rPr lang="en-US" sz="1600" b="1">
                <a:latin typeface="Calibri" pitchFamily="34" charset="0"/>
              </a:rPr>
              <a:t> </a:t>
            </a:r>
            <a:r>
              <a:rPr lang="en-US" sz="1600" b="1">
                <a:solidFill>
                  <a:srgbClr val="316886"/>
                </a:solidFill>
                <a:latin typeface="Calibri" pitchFamily="34" charset="0"/>
              </a:rPr>
              <a:t>University of Oxford</a:t>
            </a:r>
            <a:r>
              <a:rPr lang="ru-RU" sz="1400">
                <a:latin typeface="Calibri" pitchFamily="34" charset="0"/>
              </a:rPr>
              <a:t>,</a:t>
            </a:r>
            <a:r>
              <a:rPr lang="ru-RU" sz="1600" b="1">
                <a:latin typeface="Calibri" pitchFamily="34" charset="0"/>
              </a:rPr>
              <a:t> </a:t>
            </a:r>
            <a:r>
              <a:rPr lang="en-US" sz="1600" b="1">
                <a:solidFill>
                  <a:srgbClr val="0070C0"/>
                </a:solidFill>
                <a:latin typeface="Calibri" pitchFamily="34" charset="0"/>
              </a:rPr>
              <a:t>University of Harvard</a:t>
            </a:r>
            <a:r>
              <a:rPr lang="ru-RU" sz="1600">
                <a:latin typeface="Calibri" pitchFamily="34" charset="0"/>
              </a:rPr>
              <a:t>,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>
                <a:solidFill>
                  <a:srgbClr val="00B0F0"/>
                </a:solidFill>
                <a:latin typeface="Calibri" pitchFamily="34" charset="0"/>
              </a:rPr>
              <a:t>Nanyang Technological University</a:t>
            </a:r>
            <a:r>
              <a:rPr lang="ru-RU" sz="1400">
                <a:latin typeface="Calibri" pitchFamily="34" charset="0"/>
              </a:rPr>
              <a:t>,</a:t>
            </a:r>
            <a:r>
              <a:rPr lang="ru-RU" sz="1600" b="1">
                <a:solidFill>
                  <a:srgbClr val="3366CC"/>
                </a:solidFill>
                <a:latin typeface="Calibri" pitchFamily="34" charset="0"/>
              </a:rPr>
              <a:t> </a:t>
            </a:r>
            <a:r>
              <a:rPr lang="en-US" sz="1600" b="1">
                <a:solidFill>
                  <a:srgbClr val="81ACC1"/>
                </a:solidFill>
                <a:latin typeface="Calibri" pitchFamily="34" charset="0"/>
              </a:rPr>
              <a:t>Imperial College London</a:t>
            </a:r>
            <a:r>
              <a:rPr lang="en-US" sz="1400">
                <a:latin typeface="Calibri" pitchFamily="34" charset="0"/>
              </a:rPr>
              <a:t>.</a:t>
            </a:r>
            <a:endParaRPr lang="ru-RU" sz="140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Топ 5 по количеству совместных статей</a:t>
            </a:r>
          </a:p>
          <a:p>
            <a:pPr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Tampere University</a:t>
            </a:r>
            <a:r>
              <a:rPr lang="ru-RU" sz="1400" b="1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(Финляндия)</a:t>
            </a:r>
            <a:r>
              <a:rPr lang="ru-RU" sz="1400" i="1">
                <a:latin typeface="Calibri" pitchFamily="34" charset="0"/>
              </a:rPr>
              <a:t> </a:t>
            </a:r>
            <a:r>
              <a:rPr lang="ru-RU" sz="1400" b="1" i="1">
                <a:latin typeface="Calibri" pitchFamily="34" charset="0"/>
              </a:rPr>
              <a:t>13</a:t>
            </a:r>
            <a:r>
              <a:rPr lang="ru-RU" sz="1400" i="1">
                <a:latin typeface="Calibri" pitchFamily="34" charset="0"/>
              </a:rPr>
              <a:t> статей</a:t>
            </a:r>
            <a:endParaRPr lang="en-US" sz="1400" i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Universität Leipzig </a:t>
            </a:r>
            <a:r>
              <a:rPr lang="en-US" sz="1400">
                <a:latin typeface="Calibri" pitchFamily="34" charset="0"/>
              </a:rPr>
              <a:t>(</a:t>
            </a:r>
            <a:r>
              <a:rPr lang="ru-RU" sz="1400">
                <a:latin typeface="Calibri" pitchFamily="34" charset="0"/>
              </a:rPr>
              <a:t>Германия)</a:t>
            </a:r>
            <a:r>
              <a:rPr lang="en-US" sz="1400">
                <a:latin typeface="Calibri" pitchFamily="34" charset="0"/>
              </a:rPr>
              <a:t> </a:t>
            </a:r>
            <a:r>
              <a:rPr lang="en-US" sz="1400" b="1" i="1">
                <a:latin typeface="Calibri" pitchFamily="34" charset="0"/>
              </a:rPr>
              <a:t>11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ru-RU" sz="1400" i="1">
                <a:latin typeface="Calibri" pitchFamily="34" charset="0"/>
              </a:rPr>
              <a:t>статей</a:t>
            </a:r>
            <a:endParaRPr lang="en-US" sz="1400" i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Karlsruhe Institute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of Technology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(Германия)</a:t>
            </a:r>
            <a:r>
              <a:rPr lang="en-US" sz="1400">
                <a:latin typeface="Calibri" pitchFamily="34" charset="0"/>
              </a:rPr>
              <a:t> </a:t>
            </a:r>
            <a:r>
              <a:rPr lang="en-US" sz="1400" b="1" i="1">
                <a:latin typeface="Calibri" pitchFamily="34" charset="0"/>
              </a:rPr>
              <a:t>6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ru-RU" sz="1400" i="1">
                <a:latin typeface="Calibri" pitchFamily="34" charset="0"/>
              </a:rPr>
              <a:t>статей</a:t>
            </a:r>
            <a:endParaRPr lang="ru-RU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Federal University of Pernambuco</a:t>
            </a: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(Бразилия)</a:t>
            </a:r>
            <a:r>
              <a:rPr lang="en-US" sz="1400">
                <a:latin typeface="Calibri" pitchFamily="34" charset="0"/>
              </a:rPr>
              <a:t> </a:t>
            </a:r>
            <a:r>
              <a:rPr lang="en-US" sz="1400" b="1" i="1">
                <a:latin typeface="Calibri" pitchFamily="34" charset="0"/>
              </a:rPr>
              <a:t>6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ru-RU" sz="1400" i="1">
                <a:latin typeface="Calibri" pitchFamily="34" charset="0"/>
              </a:rPr>
              <a:t>статей</a:t>
            </a:r>
            <a:endParaRPr lang="ru-RU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University Leicester</a:t>
            </a: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(Англия) </a:t>
            </a:r>
            <a:r>
              <a:rPr lang="en-US" sz="1400" b="1" i="1">
                <a:latin typeface="Calibri" pitchFamily="34" charset="0"/>
              </a:rPr>
              <a:t>5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ru-RU" sz="1400" i="1">
                <a:latin typeface="Calibri" pitchFamily="34" charset="0"/>
              </a:rPr>
              <a:t>статей</a:t>
            </a:r>
            <a:endParaRPr lang="en-US" sz="1400" i="1">
              <a:latin typeface="Calibri" pitchFamily="34" charset="0"/>
            </a:endParaRPr>
          </a:p>
        </p:txBody>
      </p:sp>
      <p:grpSp>
        <p:nvGrpSpPr>
          <p:cNvPr id="62476" name="Группа 2"/>
          <p:cNvGrpSpPr>
            <a:grpSpLocks/>
          </p:cNvGrpSpPr>
          <p:nvPr/>
        </p:nvGrpSpPr>
        <p:grpSpPr bwMode="auto">
          <a:xfrm>
            <a:off x="238125" y="5346700"/>
            <a:ext cx="6964363" cy="1631950"/>
            <a:chOff x="155574" y="5388188"/>
            <a:chExt cx="6964037" cy="1631216"/>
          </a:xfrm>
        </p:grpSpPr>
        <p:sp>
          <p:nvSpPr>
            <p:cNvPr id="62479" name="Прямоугольник 38"/>
            <p:cNvSpPr>
              <a:spLocks noChangeArrowheads="1"/>
            </p:cNvSpPr>
            <p:nvPr/>
          </p:nvSpPr>
          <p:spPr bwMode="auto">
            <a:xfrm>
              <a:off x="155574" y="5388188"/>
              <a:ext cx="3309869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rgbClr val="0070C0"/>
                  </a:solidFill>
                  <a:latin typeface="Calibri" pitchFamily="34" charset="0"/>
                </a:rPr>
                <a:t>Топ 5 по количеству цитирований</a:t>
              </a:r>
              <a:endParaRPr lang="en-US" sz="1600" b="1">
                <a:solidFill>
                  <a:srgbClr val="0070C0"/>
                </a:solidFill>
                <a:latin typeface="Calibri" pitchFamily="34" charset="0"/>
              </a:endParaRPr>
            </a:p>
            <a:p>
              <a:r>
                <a:rPr lang="en-US" sz="1400">
                  <a:solidFill>
                    <a:srgbClr val="0070C0"/>
                  </a:solidFill>
                  <a:latin typeface="Calibri" pitchFamily="34" charset="0"/>
                </a:rPr>
                <a:t>WoS  </a:t>
              </a:r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|</a:t>
              </a:r>
              <a:r>
                <a:rPr lang="ru-RU" sz="1400">
                  <a:solidFill>
                    <a:srgbClr val="0070C0"/>
                  </a:solidFill>
                  <a:latin typeface="Calibri" pitchFamily="34" charset="0"/>
                </a:rPr>
                <a:t> </a:t>
              </a:r>
              <a:r>
                <a:rPr lang="en-US" sz="1400">
                  <a:solidFill>
                    <a:srgbClr val="0070C0"/>
                  </a:solidFill>
                  <a:latin typeface="Calibri" pitchFamily="34" charset="0"/>
                </a:rPr>
                <a:t>SCOPUS</a:t>
              </a:r>
              <a:endParaRPr lang="ru-RU" sz="1400">
                <a:solidFill>
                  <a:srgbClr val="0070C0"/>
                </a:solidFill>
                <a:latin typeface="Calibri" pitchFamily="34" charset="0"/>
              </a:endParaRPr>
            </a:p>
            <a:p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1705 |</a:t>
              </a:r>
              <a:r>
                <a:rPr lang="ru-RU" sz="1400" b="1">
                  <a:solidFill>
                    <a:srgbClr val="0070C0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1943</a:t>
              </a:r>
            </a:p>
            <a:p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  105</a:t>
              </a:r>
              <a:r>
                <a:rPr lang="ru-RU" sz="1400" b="1">
                  <a:solidFill>
                    <a:srgbClr val="0070C0"/>
                  </a:solidFill>
                  <a:latin typeface="Calibri" pitchFamily="34" charset="0"/>
                </a:rPr>
                <a:t>	</a:t>
              </a:r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 |</a:t>
              </a:r>
              <a:r>
                <a:rPr lang="ru-RU" sz="1400" b="1">
                  <a:solidFill>
                    <a:srgbClr val="0070C0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103</a:t>
              </a:r>
            </a:p>
            <a:p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    90	 | 105</a:t>
              </a:r>
            </a:p>
            <a:p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    6</a:t>
              </a:r>
              <a:r>
                <a:rPr lang="ru-RU" sz="1400" b="1">
                  <a:solidFill>
                    <a:srgbClr val="0070C0"/>
                  </a:solidFill>
                  <a:latin typeface="Calibri" pitchFamily="34" charset="0"/>
                </a:rPr>
                <a:t>7	</a:t>
              </a:r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 |</a:t>
              </a:r>
              <a:r>
                <a:rPr lang="ru-RU" sz="1400" b="1">
                  <a:solidFill>
                    <a:srgbClr val="0070C0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6</a:t>
              </a:r>
              <a:r>
                <a:rPr lang="ru-RU" sz="1400" b="1">
                  <a:solidFill>
                    <a:srgbClr val="0070C0"/>
                  </a:solidFill>
                  <a:latin typeface="Calibri" pitchFamily="34" charset="0"/>
                </a:rPr>
                <a:t>6</a:t>
              </a:r>
              <a:endParaRPr lang="en-US" sz="1400" b="1">
                <a:solidFill>
                  <a:srgbClr val="0070C0"/>
                </a:solidFill>
                <a:latin typeface="Calibri" pitchFamily="34" charset="0"/>
              </a:endParaRPr>
            </a:p>
            <a:p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    58</a:t>
              </a:r>
              <a:r>
                <a:rPr lang="ru-RU" sz="1400" b="1">
                  <a:solidFill>
                    <a:srgbClr val="0070C0"/>
                  </a:solidFill>
                  <a:latin typeface="Calibri" pitchFamily="34" charset="0"/>
                </a:rPr>
                <a:t>	</a:t>
              </a:r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 |</a:t>
              </a:r>
              <a:r>
                <a:rPr lang="ru-RU" sz="1400" b="1">
                  <a:solidFill>
                    <a:srgbClr val="0070C0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srgbClr val="0070C0"/>
                  </a:solidFill>
                  <a:latin typeface="Calibri" pitchFamily="34" charset="0"/>
                </a:rPr>
                <a:t>65</a:t>
              </a:r>
              <a:endParaRPr lang="ru-RU" sz="1400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2480" name="Прямоугольник 16"/>
            <p:cNvSpPr>
              <a:spLocks noChangeArrowheads="1"/>
            </p:cNvSpPr>
            <p:nvPr/>
          </p:nvSpPr>
          <p:spPr bwMode="auto">
            <a:xfrm>
              <a:off x="1099929" y="5843227"/>
              <a:ext cx="601968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357188" algn="l"/>
                  <a:tab pos="987425" algn="l"/>
                </a:tabLst>
              </a:pPr>
              <a:r>
                <a:rPr lang="ru-RU" sz="1400" i="1">
                  <a:solidFill>
                    <a:srgbClr val="000000"/>
                  </a:solidFill>
                  <a:latin typeface="Calibri" pitchFamily="34" charset="0"/>
                </a:rPr>
                <a:t>Буровский Е.А.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</a:rPr>
                <a:t> -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Virtanen, P. et al. (2020)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Nature Methods</a:t>
              </a:r>
              <a:endParaRPr lang="ru-RU" sz="140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tabLst>
                  <a:tab pos="357188" algn="l"/>
                  <a:tab pos="987425" algn="l"/>
                </a:tabLst>
              </a:pPr>
              <a:r>
                <a:rPr lang="ru-RU" sz="1400" i="1">
                  <a:solidFill>
                    <a:srgbClr val="000000"/>
                  </a:solidFill>
                  <a:latin typeface="Calibri" pitchFamily="34" charset="0"/>
                </a:rPr>
                <a:t>Лозовик Ю.Е.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</a:rPr>
                <a:t> -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Kotov, O.V., Lozovik, Y.E. (2016)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Physical Review B</a:t>
              </a:r>
              <a:endParaRPr lang="ru-RU" sz="140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tabLst>
                  <a:tab pos="357188" algn="l"/>
                  <a:tab pos="987425" algn="l"/>
                </a:tabLst>
              </a:pPr>
              <a:r>
                <a:rPr lang="ru-RU" sz="1400" i="1">
                  <a:solidFill>
                    <a:srgbClr val="000000"/>
                  </a:solidFill>
                  <a:latin typeface="Calibri" pitchFamily="34" charset="0"/>
                </a:rPr>
                <a:t>Хоров Е.М.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</a:rPr>
                <a:t> -</a:t>
              </a:r>
              <a:r>
                <a:rPr lang="ru-RU" sz="1400" i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Khorov, E. et al. (2019)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IEEE Communications Surveys and Tutorials</a:t>
              </a:r>
              <a:endParaRPr lang="ru-RU" sz="1400" i="1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tabLst>
                  <a:tab pos="357188" algn="l"/>
                  <a:tab pos="987425" algn="l"/>
                </a:tabLst>
              </a:pPr>
              <a:r>
                <a:rPr lang="ru-RU" sz="1400" i="1">
                  <a:solidFill>
                    <a:srgbClr val="000000"/>
                  </a:solidFill>
                  <a:latin typeface="Calibri" pitchFamily="34" charset="0"/>
                </a:rPr>
                <a:t>Васенко А.С.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</a:rPr>
                <a:t> -</a:t>
              </a:r>
              <a:r>
                <a:rPr lang="ru-RU" sz="1400" i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He, J. et al. (2018)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Journal of Physical Chemistry Letters</a:t>
              </a:r>
              <a:endParaRPr lang="en-US" sz="1400" i="1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tabLst>
                  <a:tab pos="357188" algn="l"/>
                  <a:tab pos="987425" algn="l"/>
                </a:tabLst>
              </a:pPr>
              <a:r>
                <a:rPr lang="ru-RU" sz="1400" i="1">
                  <a:solidFill>
                    <a:srgbClr val="000000"/>
                  </a:solidFill>
                  <a:latin typeface="Calibri" pitchFamily="34" charset="0"/>
                </a:rPr>
                <a:t>Гольцман Г.Н. -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Kahl, O., et al. (2015)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Scientific Reports</a:t>
              </a:r>
              <a:endParaRPr lang="ru-RU" sz="1400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2477" name="Прямоугольник 19"/>
          <p:cNvSpPr>
            <a:spLocks noChangeArrowheads="1"/>
          </p:cNvSpPr>
          <p:nvPr/>
        </p:nvSpPr>
        <p:spPr bwMode="auto">
          <a:xfrm>
            <a:off x="238125" y="3992563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Топ монографий</a:t>
            </a:r>
          </a:p>
          <a:p>
            <a:r>
              <a:rPr lang="en-US" sz="1400">
                <a:latin typeface="Calibri" pitchFamily="34" charset="0"/>
              </a:rPr>
              <a:t>Blaunstein N., Engelberg S., Krouk E., Sergeev M. Fiber Optic and Atmospheric Optical Communication. Wiley, 2020</a:t>
            </a:r>
          </a:p>
          <a:p>
            <a:r>
              <a:rPr lang="ru-RU" sz="1400">
                <a:latin typeface="Calibri" pitchFamily="34" charset="0"/>
              </a:rPr>
              <a:t>Цифровой синтез: практический курс / Под общ. ред.: А. Ю. Романов, Ю. Панчул. М. : ДМК Пресс, 2020 (</a:t>
            </a:r>
            <a:r>
              <a:rPr lang="ru-RU" sz="1400" i="1">
                <a:latin typeface="Calibri" pitchFamily="34" charset="0"/>
              </a:rPr>
              <a:t>продано более 1000 экз.)</a:t>
            </a:r>
            <a:endParaRPr lang="en-US" sz="1400" i="1">
              <a:latin typeface="Calibri" pitchFamily="34" charset="0"/>
            </a:endParaRPr>
          </a:p>
        </p:txBody>
      </p:sp>
      <p:sp>
        <p:nvSpPr>
          <p:cNvPr id="23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12" descr="Global Universities | Postgraduate Courses | Undergraduate Cou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6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" y="1306513"/>
            <a:ext cx="5324475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defTabSz="5049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 Simulations in Physics and Beyond </a:t>
            </a:r>
          </a:p>
          <a:p>
            <a:pPr marL="504963" lvl="1" indent="0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CSP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IOP | SCOPUS &amp; </a:t>
            </a:r>
            <a:r>
              <a:rPr lang="en-US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defTabSz="5049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Problems of System and Software Engineering</a:t>
            </a:r>
          </a:p>
          <a:p>
            <a:pPr marL="504963" lvl="1" indent="0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APSSE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</a:t>
            </a:r>
            <a:r>
              <a:rPr lang="en-US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Xplore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SCOPUS</a:t>
            </a: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defTabSz="5049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Problems of Redundancy in Information and Telecommunication Systems</a:t>
            </a:r>
          </a:p>
          <a:p>
            <a:pPr marL="504963" lvl="1" indent="0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66700" lvl="2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REDUNDANCY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</a:t>
            </a:r>
            <a:r>
              <a:rPr lang="en-US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Xplore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SCOPUS</a:t>
            </a:r>
          </a:p>
          <a:p>
            <a:pPr marL="266700" lvl="2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defTabSz="5049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Moscow Workshop on Electronic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Networking Technologies</a:t>
            </a:r>
          </a:p>
          <a:p>
            <a:pPr marL="504963" lvl="1" indent="0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MWENT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</a:t>
            </a:r>
            <a:r>
              <a:rPr lang="en-US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Xplore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SCOPUS</a:t>
            </a:r>
            <a:endParaRPr lang="ru-RU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2" indent="-266700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516" name="Группа 4"/>
          <p:cNvGrpSpPr>
            <a:grpSpLocks/>
          </p:cNvGrpSpPr>
          <p:nvPr/>
        </p:nvGrpSpPr>
        <p:grpSpPr bwMode="auto">
          <a:xfrm>
            <a:off x="5783263" y="4275138"/>
            <a:ext cx="7372350" cy="1168400"/>
            <a:chOff x="5785244" y="5771118"/>
            <a:chExt cx="7373422" cy="116955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807472" y="5771118"/>
              <a:ext cx="7351194" cy="11695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Проводится с 1964 года, с 2019 года - в МИЭМ.</a:t>
              </a:r>
            </a:p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В 2019 году в конференции принял участие 51 человек, 11 иностранных участников.</a:t>
              </a:r>
            </a:p>
            <a:p>
              <a:pPr marL="266700" indent="-266700">
                <a:buFont typeface="Arial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University of Maryland,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USA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Perugia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Italy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Technion,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Israel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IndianInstitute of Science,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India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TechnicalUniversity of Munich,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Germany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Ulm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Germany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South-Western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Bulgaria</a:t>
              </a:r>
              <a:endParaRPr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85244" y="5780652"/>
              <a:ext cx="0" cy="11028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517" name="Группа 21"/>
          <p:cNvGrpSpPr>
            <a:grpSpLocks/>
          </p:cNvGrpSpPr>
          <p:nvPr/>
        </p:nvGrpSpPr>
        <p:grpSpPr bwMode="auto">
          <a:xfrm>
            <a:off x="5621338" y="2795588"/>
            <a:ext cx="7407275" cy="1385887"/>
            <a:chOff x="5501640" y="4615710"/>
            <a:chExt cx="7407224" cy="138499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501640" y="4615710"/>
              <a:ext cx="7407224" cy="1384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Проводится с 2009 года, с 2015 года имеет международный статус</a:t>
              </a:r>
              <a:endParaRPr lang="en-US" sz="14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В 2019 году в конференции приняло участие 150 человек, 15 иностранных участников</a:t>
              </a:r>
            </a:p>
            <a:p>
              <a:pPr marL="266700" indent="-266700">
                <a:buFont typeface="Arial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PROGIS Software GmbH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Austria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Humboldt-Universitat zu Berlin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Germany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University of Verona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Italy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Latvian State University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Latvia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Miles AS,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Norway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Bahria University Islamabad,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Pakistan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Institut National des Telecommunications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France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Ivar Jacobson International,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Switzerland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KTH,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Sweden</a:t>
              </a:r>
              <a:endParaRPr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501640" y="4615710"/>
              <a:ext cx="0" cy="10899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518" name="Группа 16"/>
          <p:cNvGrpSpPr>
            <a:grpSpLocks/>
          </p:cNvGrpSpPr>
          <p:nvPr/>
        </p:nvGrpSpPr>
        <p:grpSpPr bwMode="auto">
          <a:xfrm>
            <a:off x="5041900" y="1306513"/>
            <a:ext cx="8169275" cy="1384300"/>
            <a:chOff x="4989443" y="3123570"/>
            <a:chExt cx="8169224" cy="138499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89443" y="3123570"/>
              <a:ext cx="8169224" cy="1384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Проводится на площадке МИЭМ с 2015 года</a:t>
              </a:r>
            </a:p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В 2020 году в конференции приняло участие 304 человека, 27 иностранных участников</a:t>
              </a:r>
            </a:p>
            <a:p>
              <a:pPr marL="266700" indent="-266700">
                <a:buFont typeface="Arial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ECMWF,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UK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Georgia Tech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USA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Sejong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Korea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Oak Ridge National Laboratory,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USA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King's College London,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UK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Mississippi State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USA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JSC Juleich,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Germany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Queen's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Canada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Columbia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USA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Oxford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UK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CNRS,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France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Coventry University,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UK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IPhT CEA Saclay,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France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Technion,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Israel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New Jersey Institute of Technology,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USA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Universität Leipzig,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Germany</a:t>
              </a:r>
              <a:endParaRPr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989443" y="3123570"/>
              <a:ext cx="0" cy="133575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519" name="Группа 12"/>
          <p:cNvGrpSpPr>
            <a:grpSpLocks/>
          </p:cNvGrpSpPr>
          <p:nvPr/>
        </p:nvGrpSpPr>
        <p:grpSpPr bwMode="auto">
          <a:xfrm>
            <a:off x="5334000" y="5456238"/>
            <a:ext cx="8110538" cy="1169987"/>
            <a:chOff x="5196839" y="1878705"/>
            <a:chExt cx="8110333" cy="11706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96839" y="1880293"/>
              <a:ext cx="8110333" cy="1169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Проводится с 2018 года на площадке МИЭМ</a:t>
              </a:r>
            </a:p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В 2020 году в конференции приняло участие 1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3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0 человек, 5 иностранных участников</a:t>
              </a:r>
              <a:endParaRPr lang="en-US" sz="14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marL="266700" indent="-26670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Leeds Beckett University, </a:t>
              </a:r>
              <a:r>
                <a:rPr lang="ru-RU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UK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Bahauddin Zakariya University, </a:t>
              </a:r>
              <a:r>
                <a:rPr lang="ru-RU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Pakistan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Shri Bhagubhai Mafatlal Polytechnic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India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Synopsys Armenia Educational Department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ru-RU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Armenia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; </a:t>
              </a:r>
              <a:r>
                <a:rPr lang="ru-RU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Huawei Technologies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ru-RU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Sweden</a:t>
              </a:r>
            </a:p>
            <a:p>
              <a:pPr marL="266700" indent="-266700">
                <a:buFont typeface="Arial" charset="0"/>
                <a:buChar char="•"/>
              </a:pPr>
              <a:endParaRPr lang="ru-RU" sz="14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196839" y="1878705"/>
              <a:ext cx="0" cy="93080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0" y="219075"/>
            <a:ext cx="13444538" cy="700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005996"/>
                </a:solidFill>
              </a:rPr>
              <a:t>Международная деятельность </a:t>
            </a:r>
          </a:p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5996"/>
                </a:solidFill>
              </a:rPr>
              <a:t>(</a:t>
            </a:r>
            <a:r>
              <a:rPr lang="ru-RU" sz="1800" b="1" dirty="0">
                <a:solidFill>
                  <a:srgbClr val="005996"/>
                </a:solidFill>
              </a:rPr>
              <a:t>конференции, организуемые МИЭМ</a:t>
            </a:r>
            <a:r>
              <a:rPr lang="ru-RU" sz="1800" b="1" cap="all" dirty="0">
                <a:solidFill>
                  <a:srgbClr val="005996"/>
                </a:solidFill>
              </a:rPr>
              <a:t>)</a:t>
            </a:r>
            <a:endParaRPr lang="ru-RU" sz="2800" b="1" cap="all" dirty="0">
              <a:solidFill>
                <a:srgbClr val="005996"/>
              </a:solidFill>
            </a:endParaRPr>
          </a:p>
        </p:txBody>
      </p:sp>
      <p:sp>
        <p:nvSpPr>
          <p:cNvPr id="64521" name="TextBox 18"/>
          <p:cNvSpPr txBox="1">
            <a:spLocks noChangeArrowheads="1"/>
          </p:cNvSpPr>
          <p:nvPr/>
        </p:nvSpPr>
        <p:spPr bwMode="auto">
          <a:xfrm>
            <a:off x="2582863" y="6519863"/>
            <a:ext cx="976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800">
                <a:solidFill>
                  <a:srgbClr val="005996"/>
                </a:solidFill>
                <a:latin typeface="Calibri" pitchFamily="34" charset="0"/>
              </a:rPr>
              <a:t>Международные коллаборации</a:t>
            </a:r>
            <a:endParaRPr lang="en-US" sz="1800">
              <a:solidFill>
                <a:srgbClr val="005996"/>
              </a:solidFill>
              <a:latin typeface="Calibri" pitchFamily="34" charset="0"/>
            </a:endParaRPr>
          </a:p>
          <a:p>
            <a:pPr algn="r"/>
            <a:r>
              <a:rPr lang="ru-RU" sz="1800">
                <a:latin typeface="Calibri" pitchFamily="34" charset="0"/>
              </a:rPr>
              <a:t>Участие в международной команде разработчиков библиотеки научных вычислений </a:t>
            </a:r>
            <a:r>
              <a:rPr lang="en-US" sz="1800">
                <a:latin typeface="Calibri" pitchFamily="34" charset="0"/>
              </a:rPr>
              <a:t>SciPy</a:t>
            </a:r>
            <a:endParaRPr lang="ru-RU" sz="1800">
              <a:solidFill>
                <a:srgbClr val="005996"/>
              </a:solidFill>
              <a:latin typeface="Calibri" pitchFamily="34" charset="0"/>
            </a:endParaRPr>
          </a:p>
          <a:p>
            <a:pPr algn="r"/>
            <a:r>
              <a:rPr lang="ru-RU" sz="1800">
                <a:latin typeface="Calibri" pitchFamily="34" charset="0"/>
              </a:rPr>
              <a:t>Участие в экспериментах Belle и Belle II на ускорителе SuperKEKB. Цукуба, Япония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63"/>
          <p:cNvSpPr txBox="1">
            <a:spLocks noChangeArrowheads="1"/>
          </p:cNvSpPr>
          <p:nvPr/>
        </p:nvSpPr>
        <p:spPr bwMode="auto">
          <a:xfrm>
            <a:off x="641350" y="6878638"/>
            <a:ext cx="43989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Процент иностранных студентов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в МИЭМ на комм. основе, план 2021-2025</a:t>
            </a:r>
          </a:p>
        </p:txBody>
      </p:sp>
      <p:sp>
        <p:nvSpPr>
          <p:cNvPr id="66562" name="AutoShape 12" descr="Global Universities | Postgraduate Courses | Undergraduate Cou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6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19075"/>
            <a:ext cx="13444538" cy="700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005996"/>
                </a:solidFill>
              </a:rPr>
              <a:t>Международная деятельность </a:t>
            </a:r>
          </a:p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>
                <a:solidFill>
                  <a:srgbClr val="005996"/>
                </a:solidFill>
              </a:rPr>
              <a:t>(</a:t>
            </a:r>
            <a:r>
              <a:rPr lang="ru-RU" sz="1800" b="1">
                <a:solidFill>
                  <a:srgbClr val="005996"/>
                </a:solidFill>
              </a:rPr>
              <a:t>образование</a:t>
            </a:r>
            <a:r>
              <a:rPr lang="ru-RU" sz="1800" b="1" cap="all">
                <a:solidFill>
                  <a:srgbClr val="005996"/>
                </a:solidFill>
              </a:rPr>
              <a:t>)</a:t>
            </a:r>
            <a:endParaRPr lang="ru-RU" sz="2800" b="1" cap="all" dirty="0">
              <a:solidFill>
                <a:srgbClr val="005996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27488" y="1074738"/>
            <a:ext cx="1346200" cy="482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399463" y="987425"/>
            <a:ext cx="1443037" cy="496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7" name="TextBox 29"/>
          <p:cNvSpPr txBox="1">
            <a:spLocks noChangeArrowheads="1"/>
          </p:cNvSpPr>
          <p:nvPr/>
        </p:nvSpPr>
        <p:spPr bwMode="auto">
          <a:xfrm>
            <a:off x="-501650" y="1627188"/>
            <a:ext cx="69421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Страны СНГ и ЕАЭС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8463" y="2020888"/>
            <a:ext cx="4592637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Продвижение российских технологий и образовательных стандартов совместно с индустриальными партнёрами</a:t>
            </a:r>
          </a:p>
          <a:p>
            <a:endParaRPr lang="ru-RU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Привлечение абитуриентов из стран СНГ и ЕАЭС на существующие и новые русскоязычные образовательные программы МИЭМ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Продажа образовательных модулей (</a:t>
            </a:r>
            <a:r>
              <a:rPr lang="en-US" sz="1400">
                <a:latin typeface="Calibri" pitchFamily="34" charset="0"/>
              </a:rPr>
              <a:t>microdegree</a:t>
            </a:r>
            <a:r>
              <a:rPr lang="ru-RU" sz="1400">
                <a:latin typeface="Calibri" pitchFamily="34" charset="0"/>
              </a:rPr>
              <a:t>)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для университетов-партнёров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Увеличение числа совместных и сетевых образовательных программ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Организация и проведение </a:t>
            </a:r>
            <a:r>
              <a:rPr lang="en-US" sz="1400">
                <a:latin typeface="Calibri" pitchFamily="34" charset="0"/>
              </a:rPr>
              <a:t>Skills Camp </a:t>
            </a:r>
            <a:r>
              <a:rPr lang="ru-RU" sz="1400">
                <a:latin typeface="Calibri" pitchFamily="34" charset="0"/>
              </a:rPr>
              <a:t>/ ДПО для иностранных граждан</a:t>
            </a:r>
          </a:p>
        </p:txBody>
      </p:sp>
      <p:sp>
        <p:nvSpPr>
          <p:cNvPr id="66569" name="TextBox 56"/>
          <p:cNvSpPr txBox="1">
            <a:spLocks noChangeArrowheads="1"/>
          </p:cNvSpPr>
          <p:nvPr/>
        </p:nvSpPr>
        <p:spPr bwMode="auto">
          <a:xfrm>
            <a:off x="3692525" y="1590675"/>
            <a:ext cx="69421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Развивающиеся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страны АТР и Южной Америки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6788" y="2332038"/>
            <a:ext cx="4868862" cy="360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Создание и вывод образовательных продуктов 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на новые образовательные рынки</a:t>
            </a:r>
            <a:br>
              <a:rPr lang="ru-RU" sz="1400">
                <a:latin typeface="Calibri" pitchFamily="34" charset="0"/>
              </a:rPr>
            </a:br>
            <a:endParaRPr lang="ru-RU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Разработка новых англоязычных образовательные программ</a:t>
            </a:r>
          </a:p>
          <a:p>
            <a:pPr marL="790575" lvl="1" indent="-2857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2021-2022 Совместная международная программа </a:t>
            </a:r>
            <a:r>
              <a:rPr lang="en-US" sz="1200">
                <a:latin typeface="Calibri" pitchFamily="34" charset="0"/>
              </a:rPr>
              <a:t>CyberSecurity </a:t>
            </a:r>
            <a:r>
              <a:rPr lang="ru-RU" sz="1200">
                <a:latin typeface="Calibri" pitchFamily="34" charset="0"/>
              </a:rPr>
              <a:t>совместно с ДВФУ: Индия, Бангладеш, Мексика. Бразилия, Эквадора</a:t>
            </a:r>
            <a:endParaRPr lang="en-US" sz="1200">
              <a:latin typeface="Calibri" pitchFamily="34" charset="0"/>
            </a:endParaRPr>
          </a:p>
          <a:p>
            <a:pPr marL="790575" lvl="1" indent="-285750"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2023-2024 IoT, DevOps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Продажа образовательных модулей (</a:t>
            </a:r>
            <a:r>
              <a:rPr lang="en-US" sz="1400">
                <a:latin typeface="Calibri" pitchFamily="34" charset="0"/>
              </a:rPr>
              <a:t>microdegree</a:t>
            </a:r>
            <a:r>
              <a:rPr lang="ru-RU" sz="1400">
                <a:latin typeface="Calibri" pitchFamily="34" charset="0"/>
              </a:rPr>
              <a:t>)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для университетов-партнёров</a:t>
            </a:r>
          </a:p>
          <a:p>
            <a:pPr marL="790575" lvl="1" indent="-2857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2021 – переговоры с Университетом Пуэбла, Мексика</a:t>
            </a:r>
            <a:endParaRPr lang="en-US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Совместное продвижение образовательных программ совместно с институтами развития: </a:t>
            </a:r>
            <a:r>
              <a:rPr lang="en-US" sz="1400">
                <a:latin typeface="Calibri" pitchFamily="34" charset="0"/>
              </a:rPr>
              <a:t>WSR, WS Asia, BRICS</a:t>
            </a:r>
          </a:p>
          <a:p>
            <a:pPr marL="790575" lvl="1" indent="-285750"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BRICS Future Skills Camp 2020</a:t>
            </a:r>
            <a:endParaRPr lang="ru-RU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Создание англоязычных программ в онлайн формате</a:t>
            </a: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1400">
              <a:latin typeface="Calibri" pitchFamily="34" charset="0"/>
            </a:endParaRPr>
          </a:p>
        </p:txBody>
      </p:sp>
      <p:sp>
        <p:nvSpPr>
          <p:cNvPr id="66571" name="TextBox 61"/>
          <p:cNvSpPr txBox="1">
            <a:spLocks noChangeArrowheads="1"/>
          </p:cNvSpPr>
          <p:nvPr/>
        </p:nvSpPr>
        <p:spPr bwMode="auto">
          <a:xfrm>
            <a:off x="8974138" y="1544638"/>
            <a:ext cx="435768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Развитые страны ЕЭС и АТР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44038" y="1974850"/>
            <a:ext cx="381476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Трансформация существующих научных связей в образовательное партнёрство с лучшими университетами мира</a:t>
            </a:r>
            <a:br>
              <a:rPr lang="ru-RU" sz="1400">
                <a:latin typeface="Calibri" pitchFamily="34" charset="0"/>
              </a:rPr>
            </a:br>
            <a:endParaRPr lang="ru-RU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Создание программ обмена и программ академической мобильности</a:t>
            </a:r>
          </a:p>
          <a:p>
            <a:pPr marL="790575" lvl="1" indent="-2857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2021 переговоры с Университетом Тампере (Финляндия)</a:t>
            </a:r>
          </a:p>
          <a:p>
            <a:pPr>
              <a:buFont typeface="Arial" charset="0"/>
              <a:buChar char="•"/>
            </a:pPr>
            <a:r>
              <a:rPr lang="ru-RU" sz="1400">
                <a:latin typeface="Calibri" pitchFamily="34" charset="0"/>
              </a:rPr>
              <a:t>Создание совместных образовательных программ с университетами-лидерами</a:t>
            </a:r>
          </a:p>
          <a:p>
            <a:pPr>
              <a:buFont typeface="Arial" charset="0"/>
              <a:buChar char="•"/>
            </a:pPr>
            <a:endParaRPr lang="ru-RU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6573" name="Диаграмма 64"/>
          <p:cNvGraphicFramePr>
            <a:graphicFrameLocks/>
          </p:cNvGraphicFramePr>
          <p:nvPr/>
        </p:nvGraphicFramePr>
        <p:xfrm>
          <a:off x="822325" y="4779963"/>
          <a:ext cx="3741738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r:id="rId4" imgW="3743268" imgH="2109399" progId="Excel.Chart.8">
                  <p:embed/>
                </p:oleObj>
              </mc:Choice>
              <mc:Fallback>
                <p:oleObj r:id="rId4" imgW="3743268" imgH="2109399" progId="Excel.Chart.8">
                  <p:embed/>
                  <p:pic>
                    <p:nvPicPr>
                      <p:cNvPr id="0" name="Диаграмма 6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779963"/>
                        <a:ext cx="3741738" cy="210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9699625" y="4994275"/>
            <a:ext cx="3535363" cy="1677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5996"/>
                </a:solidFill>
                <a:latin typeface="Calibri" pitchFamily="34" charset="0"/>
              </a:rPr>
              <a:t>4</a:t>
            </a:r>
            <a:r>
              <a:rPr lang="en-US" sz="2300" b="1">
                <a:solidFill>
                  <a:srgbClr val="005996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005996"/>
                </a:solidFill>
                <a:latin typeface="Calibri" pitchFamily="34" charset="0"/>
              </a:rPr>
              <a:t>англоязычных </a:t>
            </a:r>
            <a:br>
              <a:rPr lang="ru-RU">
                <a:solidFill>
                  <a:srgbClr val="005996"/>
                </a:solidFill>
                <a:latin typeface="Calibri" pitchFamily="34" charset="0"/>
              </a:rPr>
            </a:br>
            <a:r>
              <a:rPr lang="ru-RU">
                <a:solidFill>
                  <a:srgbClr val="005996"/>
                </a:solidFill>
                <a:latin typeface="Calibri" pitchFamily="34" charset="0"/>
              </a:rPr>
              <a:t>программы в 2025 году </a:t>
            </a:r>
            <a:br>
              <a:rPr lang="ru-RU">
                <a:solidFill>
                  <a:srgbClr val="005996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5996"/>
                </a:solidFill>
                <a:latin typeface="Calibri" pitchFamily="34" charset="0"/>
              </a:rPr>
              <a:t>(1 в 2021)</a:t>
            </a:r>
            <a:endParaRPr lang="en-US" sz="1600">
              <a:solidFill>
                <a:srgbClr val="005996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rgbClr val="005996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rgbClr val="005996"/>
              </a:solidFill>
              <a:latin typeface="Calibri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793288" y="6045200"/>
            <a:ext cx="3349625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5996"/>
                </a:solidFill>
                <a:latin typeface="Calibri" pitchFamily="34" charset="0"/>
              </a:rPr>
              <a:t>7</a:t>
            </a:r>
            <a:r>
              <a:rPr lang="en-US" sz="2300">
                <a:solidFill>
                  <a:srgbClr val="005996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005996"/>
                </a:solidFill>
                <a:latin typeface="Calibri" pitchFamily="34" charset="0"/>
              </a:rPr>
              <a:t>партнёрских </a:t>
            </a:r>
            <a:br>
              <a:rPr lang="ru-RU">
                <a:solidFill>
                  <a:srgbClr val="005996"/>
                </a:solidFill>
                <a:latin typeface="Calibri" pitchFamily="34" charset="0"/>
              </a:rPr>
            </a:br>
            <a:r>
              <a:rPr lang="ru-RU">
                <a:solidFill>
                  <a:srgbClr val="005996"/>
                </a:solidFill>
                <a:latin typeface="Calibri" pitchFamily="34" charset="0"/>
              </a:rPr>
              <a:t>договоров</a:t>
            </a:r>
            <a:r>
              <a:rPr lang="en-US">
                <a:solidFill>
                  <a:srgbClr val="005996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005996"/>
                </a:solidFill>
                <a:latin typeface="Calibri" pitchFamily="34" charset="0"/>
              </a:rPr>
              <a:t>и программ </a:t>
            </a:r>
            <a:br>
              <a:rPr lang="ru-RU">
                <a:solidFill>
                  <a:srgbClr val="005996"/>
                </a:solidFill>
                <a:latin typeface="Calibri" pitchFamily="34" charset="0"/>
              </a:rPr>
            </a:br>
            <a:r>
              <a:rPr lang="ru-RU">
                <a:solidFill>
                  <a:srgbClr val="005996"/>
                </a:solidFill>
                <a:latin typeface="Calibri" pitchFamily="34" charset="0"/>
              </a:rPr>
              <a:t>мобильности в 2030 году</a:t>
            </a:r>
            <a:br>
              <a:rPr lang="ru-RU">
                <a:solidFill>
                  <a:srgbClr val="005996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5996"/>
                </a:solidFill>
                <a:latin typeface="Calibri" pitchFamily="34" charset="0"/>
              </a:rPr>
              <a:t>(1 в 2021)</a:t>
            </a:r>
            <a:endParaRPr lang="ru-RU">
              <a:solidFill>
                <a:srgbClr val="005996"/>
              </a:solidFill>
              <a:latin typeface="Calibri" pitchFamily="34" charset="0"/>
            </a:endParaRPr>
          </a:p>
        </p:txBody>
      </p:sp>
      <p:pic>
        <p:nvPicPr>
          <p:cNvPr id="66576" name="Picture 2" descr="Евразийский экономический союз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1963" y="5826125"/>
            <a:ext cx="10144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Рисунок 6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663" y="6130925"/>
            <a:ext cx="13271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4" descr="ACTVET | WorldSkills As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9725" y="5697538"/>
            <a:ext cx="108426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6" descr="WorldSkills Russia — Википедия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6363" y="6550025"/>
            <a:ext cx="12430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14" descr="https://admissions.hse.ru/mirror/pubs/share/212969671"/>
          <p:cNvPicPr>
            <a:picLocks noChangeAspect="1" noChangeArrowheads="1"/>
          </p:cNvPicPr>
          <p:nvPr/>
        </p:nvPicPr>
        <p:blipFill>
          <a:blip r:embed="rId10"/>
          <a:srcRect r="59322" b="-4190"/>
          <a:stretch>
            <a:fillRect/>
          </a:stretch>
        </p:blipFill>
        <p:spPr bwMode="auto">
          <a:xfrm>
            <a:off x="7902575" y="6842125"/>
            <a:ext cx="9953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16" descr="SkolTech Logo - Skolkovo Communit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5" y="6919913"/>
            <a:ext cx="13223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9775825" y="4578350"/>
            <a:ext cx="3209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5996"/>
                </a:solidFill>
                <a:latin typeface="Calibri" pitchFamily="34" charset="0"/>
              </a:rPr>
              <a:t>Цель</a:t>
            </a:r>
            <a:endParaRPr lang="ru-RU">
              <a:solidFill>
                <a:srgbClr val="005996"/>
              </a:solidFill>
              <a:latin typeface="Calibri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677400" y="4441825"/>
            <a:ext cx="3581400" cy="2978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584" name="TextBox 78"/>
          <p:cNvSpPr txBox="1">
            <a:spLocks noChangeArrowheads="1"/>
          </p:cNvSpPr>
          <p:nvPr/>
        </p:nvSpPr>
        <p:spPr bwMode="auto">
          <a:xfrm>
            <a:off x="6338888" y="6207125"/>
            <a:ext cx="7667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ЕАЭС</a:t>
            </a: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6886575" y="1050925"/>
            <a:ext cx="0" cy="519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250"/>
            <a:ext cx="13444538" cy="52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Дополнительное профессиональное образование</a:t>
            </a:r>
          </a:p>
        </p:txBody>
      </p:sp>
      <p:sp>
        <p:nvSpPr>
          <p:cNvPr id="68610" name="AutoShape 12" descr="Global Universities | Postgraduate Courses | Undergraduate Cou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5625" y="1425575"/>
            <a:ext cx="6259513" cy="54181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64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Направления развития:</a:t>
            </a:r>
          </a:p>
          <a:p>
            <a:pPr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Взаимодействие с институтами развития</a:t>
            </a:r>
          </a:p>
          <a:p>
            <a:pPr marL="823913" lvl="1" indent="-315913"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600">
                <a:solidFill>
                  <a:srgbClr val="002060"/>
                </a:solidFill>
                <a:latin typeface="Calibri" pitchFamily="34" charset="0"/>
              </a:rPr>
              <a:t>WorldSkills Russia,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«Россия – страна возможностей», АНО «Цифровая экономика», «Содействие занятости», «Билет в будущее»</a:t>
            </a:r>
          </a:p>
          <a:p>
            <a:pPr marL="823913" lvl="1" indent="-315913"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Формирование новых компетенций и блоков курсов</a:t>
            </a:r>
          </a:p>
          <a:p>
            <a:pPr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Размещение лучших курсов на </a:t>
            </a:r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MOOC-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платформах и образовательных платформах</a:t>
            </a:r>
          </a:p>
          <a:p>
            <a:pPr marL="823913" lvl="1" indent="-315913"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600">
                <a:solidFill>
                  <a:srgbClr val="002060"/>
                </a:solidFill>
                <a:latin typeface="Calibri" pitchFamily="34" charset="0"/>
              </a:rPr>
              <a:t>Coursera, EdX</a:t>
            </a:r>
            <a:endParaRPr lang="ru-RU" sz="1600">
              <a:solidFill>
                <a:srgbClr val="002060"/>
              </a:solidFill>
              <a:latin typeface="Calibri" pitchFamily="34" charset="0"/>
            </a:endParaRPr>
          </a:p>
          <a:p>
            <a:pPr marL="823913" lvl="1" indent="-315913"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600">
                <a:solidFill>
                  <a:srgbClr val="002060"/>
                </a:solidFill>
                <a:latin typeface="Calibri" pitchFamily="34" charset="0"/>
              </a:rPr>
              <a:t>SkillBOX 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и др.</a:t>
            </a:r>
          </a:p>
          <a:p>
            <a:pPr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Использование интеграционного потенциала образовательных альянсов НИУ ВШЭ</a:t>
            </a:r>
          </a:p>
          <a:p>
            <a:pPr marL="823913" lvl="1" indent="-315913"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МНМЦ, «Университетское партнёрство», «Я-Профессионал»</a:t>
            </a:r>
          </a:p>
          <a:p>
            <a:pPr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Активная позиция в академическом сообществе</a:t>
            </a:r>
          </a:p>
          <a:p>
            <a:pPr marL="823913" lvl="1" indent="-315913"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600">
                <a:solidFill>
                  <a:srgbClr val="002060"/>
                </a:solidFill>
                <a:latin typeface="Calibri" pitchFamily="34" charset="0"/>
              </a:rPr>
              <a:t>Tutorial-</a:t>
            </a: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сессии на ключевых конференциях </a:t>
            </a:r>
          </a:p>
          <a:p>
            <a:pPr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Подготовка кадров под задачи индустрии</a:t>
            </a:r>
          </a:p>
          <a:p>
            <a:pPr marL="823913" lvl="1" indent="-315913" defTabSz="506413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Ориентация на запросы рынка и индустриальных партнёров при разработке программ ДПО</a:t>
            </a:r>
          </a:p>
        </p:txBody>
      </p:sp>
      <p:graphicFrame>
        <p:nvGraphicFramePr>
          <p:cNvPr id="68612" name="Диаграмма 5"/>
          <p:cNvGraphicFramePr>
            <a:graphicFrameLocks/>
          </p:cNvGraphicFramePr>
          <p:nvPr/>
        </p:nvGraphicFramePr>
        <p:xfrm>
          <a:off x="6916738" y="1470025"/>
          <a:ext cx="6205537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r:id="rId3" imgW="6206266" imgH="4578493" progId="Excel.Chart.8">
                  <p:embed/>
                </p:oleObj>
              </mc:Choice>
              <mc:Fallback>
                <p:oleObj r:id="rId3" imgW="6206266" imgH="4578493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1470025"/>
                        <a:ext cx="6205537" cy="457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250"/>
            <a:ext cx="13444538" cy="52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Дополнительное профессиональное образование</a:t>
            </a:r>
          </a:p>
        </p:txBody>
      </p:sp>
      <p:sp>
        <p:nvSpPr>
          <p:cNvPr id="69634" name="AutoShape 12" descr="Global Universities | Postgraduate Courses | Undergraduate Cou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5625" y="1425575"/>
            <a:ext cx="6145213" cy="54181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6413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Мероприятия по развитию ДПО в 2021 году</a:t>
            </a:r>
          </a:p>
          <a:p>
            <a:pPr defTabSz="506413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Анализ рынка ДПО в области компьютерных и инженерных технологий</a:t>
            </a:r>
          </a:p>
          <a:p>
            <a:pPr marL="823913" lvl="1" indent="-315913" defTabSz="506413">
              <a:spcBef>
                <a:spcPct val="20000"/>
              </a:spcBef>
              <a:buFont typeface="Arial" charset="0"/>
              <a:buChar char="–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Проведение маркетингового исследования о спросе на программы ДПО</a:t>
            </a:r>
          </a:p>
          <a:p>
            <a:pPr marL="823913" lvl="1" indent="-315913" defTabSz="506413">
              <a:spcBef>
                <a:spcPct val="20000"/>
              </a:spcBef>
              <a:buFont typeface="Arial" charset="0"/>
              <a:buChar char="–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Выделение приоритетных рыночных сегментов и трендов в соответствие с компетенциями МИЭМ НИУ ШЭ</a:t>
            </a:r>
          </a:p>
          <a:p>
            <a:pPr defTabSz="506413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Поиск новых каналов продаж</a:t>
            </a:r>
          </a:p>
          <a:p>
            <a:pPr marL="823913" lvl="1" indent="-315913" defTabSz="506413">
              <a:spcBef>
                <a:spcPct val="20000"/>
              </a:spcBef>
              <a:buFont typeface="Arial" charset="0"/>
              <a:buChar char="–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Активное продвижение МИЭМ НИУ ВШЭ как инженерного центра компетенций и технологий будущего</a:t>
            </a:r>
          </a:p>
          <a:p>
            <a:pPr defTabSz="506413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Активная работа с традиционными партнёрами НИУ ВШЭ</a:t>
            </a:r>
          </a:p>
          <a:p>
            <a:pPr marL="823913" lvl="1" indent="-315913" defTabSz="506413">
              <a:spcBef>
                <a:spcPct val="20000"/>
              </a:spcBef>
              <a:buFont typeface="Arial" charset="0"/>
              <a:buChar char="–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ПАО «Сбербанк России», ГК Росатом, </a:t>
            </a:r>
            <a:br>
              <a:rPr lang="ru-RU" sz="160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Правительство Москвы</a:t>
            </a:r>
          </a:p>
          <a:p>
            <a:pPr defTabSz="506413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Использование опыта успешных подразделений НИУ ВШЭ в области ДПО</a:t>
            </a:r>
          </a:p>
          <a:p>
            <a:pPr marL="823913" lvl="1" indent="-315913" defTabSz="506413">
              <a:spcBef>
                <a:spcPct val="20000"/>
              </a:spcBef>
              <a:buFont typeface="Arial" charset="0"/>
              <a:buChar char="–"/>
            </a:pPr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ВШБ, ФКН</a:t>
            </a:r>
          </a:p>
        </p:txBody>
      </p:sp>
      <p:pic>
        <p:nvPicPr>
          <p:cNvPr id="69636" name="Picture 2" descr="Интернет вещей - примеры, перспективы использования, тренды 2020"/>
          <p:cNvPicPr>
            <a:picLocks noChangeAspect="1" noChangeArrowheads="1"/>
          </p:cNvPicPr>
          <p:nvPr/>
        </p:nvPicPr>
        <p:blipFill>
          <a:blip r:embed="rId2"/>
          <a:srcRect l="17207" r="18513"/>
          <a:stretch>
            <a:fillRect/>
          </a:stretch>
        </p:blipFill>
        <p:spPr bwMode="auto">
          <a:xfrm>
            <a:off x="7567613" y="1425575"/>
            <a:ext cx="22669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Рисунок 8"/>
          <p:cNvPicPr>
            <a:picLocks noChangeAspect="1"/>
          </p:cNvPicPr>
          <p:nvPr/>
        </p:nvPicPr>
        <p:blipFill>
          <a:blip r:embed="rId3"/>
          <a:srcRect l="54826" t="12315" r="7605" b="18610"/>
          <a:stretch>
            <a:fillRect/>
          </a:stretch>
        </p:blipFill>
        <p:spPr bwMode="auto">
          <a:xfrm>
            <a:off x="10444163" y="1425575"/>
            <a:ext cx="20542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6"/>
          <p:cNvSpPr txBox="1">
            <a:spLocks noChangeArrowheads="1"/>
          </p:cNvSpPr>
          <p:nvPr/>
        </p:nvSpPr>
        <p:spPr bwMode="auto">
          <a:xfrm>
            <a:off x="7824788" y="3594100"/>
            <a:ext cx="1798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Интернет вещей</a:t>
            </a:r>
          </a:p>
        </p:txBody>
      </p:sp>
      <p:sp>
        <p:nvSpPr>
          <p:cNvPr id="69639" name="TextBox 11"/>
          <p:cNvSpPr txBox="1">
            <a:spLocks noChangeArrowheads="1"/>
          </p:cNvSpPr>
          <p:nvPr/>
        </p:nvSpPr>
        <p:spPr bwMode="auto">
          <a:xfrm>
            <a:off x="10458450" y="3578225"/>
            <a:ext cx="2124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Кибербезопасность</a:t>
            </a:r>
          </a:p>
        </p:txBody>
      </p:sp>
      <p:pic>
        <p:nvPicPr>
          <p:cNvPr id="69640" name="Picture 4" descr="DevOps-дайджест / Блог компании Reksoft / Хаб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0" y="4352925"/>
            <a:ext cx="25511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1" name="TextBox 13"/>
          <p:cNvSpPr txBox="1">
            <a:spLocks noChangeArrowheads="1"/>
          </p:cNvSpPr>
          <p:nvPr/>
        </p:nvSpPr>
        <p:spPr bwMode="auto">
          <a:xfrm>
            <a:off x="8393113" y="5799138"/>
            <a:ext cx="908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DevOps</a:t>
            </a:r>
            <a:endParaRPr lang="ru-RU" sz="1800">
              <a:latin typeface="Calibri" pitchFamily="34" charset="0"/>
            </a:endParaRPr>
          </a:p>
        </p:txBody>
      </p:sp>
      <p:pic>
        <p:nvPicPr>
          <p:cNvPr id="69642" name="Picture 6" descr="WEB разработка приложений, сайтов, модулей Taratun⚡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1213" y="4076700"/>
            <a:ext cx="3636962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3" name="TextBox 15"/>
          <p:cNvSpPr txBox="1">
            <a:spLocks noChangeArrowheads="1"/>
          </p:cNvSpPr>
          <p:nvPr/>
        </p:nvSpPr>
        <p:spPr bwMode="auto">
          <a:xfrm>
            <a:off x="10768013" y="5838825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Разработка ПО</a:t>
            </a:r>
          </a:p>
        </p:txBody>
      </p:sp>
      <p:sp>
        <p:nvSpPr>
          <p:cNvPr id="15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6213"/>
            <a:ext cx="13444538" cy="661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Развитие кадрового потенциала МИЭМ</a:t>
            </a:r>
          </a:p>
        </p:txBody>
      </p:sp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603250" y="1247775"/>
            <a:ext cx="11522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Arial Narrow" pitchFamily="34" charset="0"/>
              </a:rPr>
              <a:t>Задача – к 2025 г. обновить кадровый состав МИЭМ на 50%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1825" y="1954213"/>
            <a:ext cx="5537200" cy="3903662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Инструменты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Магистерская школа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Аспирантская школа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002060"/>
                </a:solidFill>
              </a:rPr>
              <a:t>Постдоки</a:t>
            </a:r>
            <a:endParaRPr lang="ru-RU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Намечен список из 12 преподавателей и научных сотрудников с планируемой защитой докторских диссертаций, которые сформируют научное лицо МИЭМ к 2025г.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002060"/>
                </a:solidFill>
              </a:rPr>
              <a:t>Рекрутинг</a:t>
            </a:r>
            <a:r>
              <a:rPr lang="ru-RU" sz="2000" dirty="0">
                <a:solidFill>
                  <a:srgbClr val="002060"/>
                </a:solidFill>
              </a:rPr>
              <a:t> специалистов с открытого рынка,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 err="1">
                <a:solidFill>
                  <a:srgbClr val="002060"/>
                </a:solidFill>
              </a:rPr>
              <a:t>т.ч</a:t>
            </a:r>
            <a:r>
              <a:rPr lang="ru-RU" sz="2000" dirty="0">
                <a:solidFill>
                  <a:srgbClr val="002060"/>
                </a:solidFill>
              </a:rPr>
              <a:t>. международного</a:t>
            </a:r>
          </a:p>
        </p:txBody>
      </p:sp>
      <p:sp>
        <p:nvSpPr>
          <p:cNvPr id="70660" name="Прямоугольник 9"/>
          <p:cNvSpPr>
            <a:spLocks noChangeArrowheads="1"/>
          </p:cNvSpPr>
          <p:nvPr/>
        </p:nvSpPr>
        <p:spPr bwMode="auto">
          <a:xfrm>
            <a:off x="7240588" y="1273175"/>
            <a:ext cx="5826125" cy="3698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defTabSz="506413"/>
            <a:r>
              <a:rPr lang="ru-RU" sz="1800" b="1">
                <a:solidFill>
                  <a:srgbClr val="FFFFFF"/>
                </a:solidFill>
                <a:latin typeface="Calibri" pitchFamily="34" charset="0"/>
              </a:rPr>
              <a:t>Научные лидеры 2025 -2030 г.г.</a:t>
            </a:r>
            <a:endParaRPr 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3" name="Picture 5" descr="https://miem.hse.ru/org/persons/cimage/71880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1372" y="3623501"/>
            <a:ext cx="947556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9" name="Picture 21" descr="https://miem.hse.ru/org/persons/cimage/228998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1969" y="1790443"/>
            <a:ext cx="958204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1" name="Picture 23" descr="https://miem.hse.ru/org/persons/cimage/304056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5872" y="5468456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https://miem.hse.ru/org/persons/cimage/2247302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1173" y="1790443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 descr="https://miem.hse.ru/org/persons/cimage/2383276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35651" y="3623501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1" name="Picture 13" descr="https://miem.hse.ru/org/persons/cimage/658046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8068" y="5468456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3" name="Picture 15" descr="https://miem.hse.ru/org/persons/cimage/691654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23676" y="5468456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5" name="Picture 17" descr="https://miem.hse.ru/org/persons/cimage/1330624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67364" y="1790443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7" name="Picture 19" descr="https://miem.hse.ru/org/persons/cimage/101915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836919" y="3623501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3" name="Picture 25" descr="https://miem.hse.ru/org/persons/cimage/19614594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16571" y="1790443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5" name="Picture 27" descr="https://miem.hse.ru/org/persons/cimage/16015019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38187" y="3623501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9" name="Picture 31" descr="https://miem.hse.ru/org/persons/cimage/476349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39455" y="3623501"/>
            <a:ext cx="958205" cy="95820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7708900" y="2859088"/>
            <a:ext cx="1166813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Мария Белова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8909050" y="2868613"/>
            <a:ext cx="1166813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Федор Иванов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Телеком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0109200" y="2854325"/>
            <a:ext cx="1271588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Владимир Щур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Биоинформатика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11414125" y="2859088"/>
            <a:ext cx="1465263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Александр Романов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Электроника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7142163" y="4652963"/>
            <a:ext cx="1166812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Ольга </a:t>
            </a:r>
            <a:r>
              <a:rPr lang="ru-RU" sz="1200" dirty="0" err="1">
                <a:solidFill>
                  <a:srgbClr val="002060"/>
                </a:solidFill>
              </a:rPr>
              <a:t>Вальба</a:t>
            </a:r>
            <a:endParaRPr lang="ru-RU" sz="1200" dirty="0">
              <a:solidFill>
                <a:srgbClr val="002060"/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Математическое моделирование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8231188" y="4652963"/>
            <a:ext cx="1166812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Сергей Аксенов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Математическое моделирование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9320213" y="4652963"/>
            <a:ext cx="1166812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Андрей Васенко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Квантовые технологии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10409238" y="4652963"/>
            <a:ext cx="1411287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Сергей Артамонов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Квантовые вычисления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7123113" y="6508750"/>
            <a:ext cx="1166812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Роман Гайдуков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8123238" y="6508750"/>
            <a:ext cx="1254125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Олег Евсютин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Информационная безопасность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9210675" y="6508750"/>
            <a:ext cx="1616075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Евгений Выборный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Системный анализ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11744325" y="4652963"/>
            <a:ext cx="1541463" cy="74295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Дмитрий Синельщиков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Квантовые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алгоритмы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904663" y="5476875"/>
            <a:ext cx="950912" cy="9413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…</a:t>
            </a:r>
          </a:p>
        </p:txBody>
      </p:sp>
      <p:pic>
        <p:nvPicPr>
          <p:cNvPr id="1026" name="Picture 2" descr="https://miem.hse.ru/org/persons/cimage/21312869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821480" y="5468456"/>
            <a:ext cx="929994" cy="936439"/>
          </a:xfrm>
          <a:prstGeom prst="ellipse">
            <a:avLst/>
          </a:prstGeom>
          <a:ln w="635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" name="Объект 2"/>
          <p:cNvSpPr txBox="1">
            <a:spLocks/>
          </p:cNvSpPr>
          <p:nvPr/>
        </p:nvSpPr>
        <p:spPr>
          <a:xfrm>
            <a:off x="10660063" y="6508750"/>
            <a:ext cx="1252537" cy="393700"/>
          </a:xfrm>
          <a:prstGeom prst="rect">
            <a:avLst/>
          </a:prstGeom>
        </p:spPr>
        <p:txBody>
          <a:bodyPr/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rgbClr val="002060"/>
                </a:solidFill>
              </a:rPr>
              <a:t>Антон Сергеев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Информационная безопасность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0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8988" y="1293813"/>
            <a:ext cx="11864975" cy="58324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512763" indent="-512763" defTabSz="517525">
              <a:spcAft>
                <a:spcPts val="1200"/>
              </a:spcAft>
              <a:buFont typeface="Arial Narrow" pitchFamily="34" charset="0"/>
              <a:buAutoNum type="arabicPeriod"/>
            </a:pPr>
            <a:endParaRPr lang="ru-RU" sz="24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marL="512763" indent="-512763" defTabSz="517525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ru-RU" sz="2400" b="1">
                <a:solidFill>
                  <a:srgbClr val="005996"/>
                </a:solidFill>
                <a:latin typeface="Calibri" pitchFamily="34" charset="0"/>
                <a:cs typeface="Arial" charset="0"/>
              </a:rPr>
              <a:t>Развитие собственного потенциала</a:t>
            </a:r>
          </a:p>
          <a:p>
            <a:pPr marL="1017588" lvl="1" indent="-512763" defTabSz="517525">
              <a:spcAft>
                <a:spcPts val="1200"/>
              </a:spcAft>
              <a:buFont typeface="Arial" charset="0"/>
              <a:buChar char="•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  <a:cs typeface="Arial" charset="0"/>
              </a:rPr>
              <a:t>Формирование научно-технологических  команд</a:t>
            </a:r>
          </a:p>
          <a:p>
            <a:pPr marL="1017588" lvl="1" indent="-512763" defTabSz="517525">
              <a:spcAft>
                <a:spcPts val="1200"/>
              </a:spcAft>
              <a:buFont typeface="Arial" charset="0"/>
              <a:buChar char="•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  <a:cs typeface="Arial" charset="0"/>
              </a:rPr>
              <a:t>Создание специализированных проектно-технологических структур</a:t>
            </a:r>
          </a:p>
          <a:p>
            <a:pPr marL="1017588" lvl="1" indent="-512763" defTabSz="517525">
              <a:spcAft>
                <a:spcPts val="1200"/>
              </a:spcAft>
              <a:buFont typeface="Arial" charset="0"/>
              <a:buChar char="•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  <a:cs typeface="Arial" charset="0"/>
              </a:rPr>
              <a:t>Создание высшей инженерной школы цифровых технологий</a:t>
            </a:r>
          </a:p>
          <a:p>
            <a:pPr marL="1017588" lvl="1" indent="-512763" defTabSz="517525">
              <a:spcAft>
                <a:spcPts val="1200"/>
              </a:spcAft>
              <a:buFont typeface="Arial" charset="0"/>
              <a:buChar char="•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  <a:cs typeface="Arial" charset="0"/>
              </a:rPr>
              <a:t>Обновление линейки образовательных продуктов</a:t>
            </a:r>
          </a:p>
          <a:p>
            <a:pPr marL="512763" indent="-512763" defTabSz="517525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ru-RU" sz="2400" b="1">
                <a:solidFill>
                  <a:srgbClr val="005996"/>
                </a:solidFill>
                <a:latin typeface="Calibri" pitchFamily="34" charset="0"/>
                <a:cs typeface="Arial" charset="0"/>
              </a:rPr>
              <a:t>Межфакультетское взаимодействие с целью расширения возможностей университета на стыке междисциплинарных тематик </a:t>
            </a:r>
          </a:p>
          <a:p>
            <a:pPr marL="512763" indent="-512763" defTabSz="517525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ru-RU" sz="2400" b="1">
                <a:solidFill>
                  <a:srgbClr val="005996"/>
                </a:solidFill>
                <a:latin typeface="Calibri" pitchFamily="34" charset="0"/>
                <a:cs typeface="Arial" charset="0"/>
              </a:rPr>
              <a:t>Участие в российских и международных образовательных и промышленных консорциумах</a:t>
            </a:r>
          </a:p>
          <a:p>
            <a:pPr marL="512763" indent="-512763" defTabSz="517525">
              <a:spcAft>
                <a:spcPts val="1200"/>
              </a:spcAft>
            </a:pPr>
            <a:endParaRPr lang="ru-RU" sz="2400">
              <a:solidFill>
                <a:srgbClr val="005996"/>
              </a:solidFill>
              <a:latin typeface="Calibri" pitchFamily="34" charset="0"/>
              <a:cs typeface="Arial" charset="0"/>
            </a:endParaRPr>
          </a:p>
          <a:p>
            <a:pPr marL="512763" indent="-512763" defTabSz="517525">
              <a:spcAft>
                <a:spcPts val="1200"/>
              </a:spcAft>
              <a:buFont typeface="Arial Narrow" pitchFamily="34" charset="0"/>
              <a:buAutoNum type="arabicPeriod"/>
            </a:pPr>
            <a:endParaRPr lang="ru-RU" sz="2400">
              <a:solidFill>
                <a:srgbClr val="005996"/>
              </a:solidFill>
              <a:latin typeface="Calibri" pitchFamily="34" charset="0"/>
              <a:cs typeface="Arial" charset="0"/>
            </a:endParaRPr>
          </a:p>
          <a:p>
            <a:pPr marL="512763" indent="-512763" algn="ctr" defTabSz="517525"/>
            <a:endParaRPr lang="ru-RU" sz="2400" b="1">
              <a:solidFill>
                <a:srgbClr val="005996"/>
              </a:solidFill>
              <a:latin typeface="Calibri" pitchFamily="34" charset="0"/>
              <a:cs typeface="Arial" charset="0"/>
            </a:endParaRPr>
          </a:p>
          <a:p>
            <a:pPr marL="512763" indent="-512763" algn="ctr" defTabSz="517525"/>
            <a:endParaRPr lang="ru-RU" sz="2400" b="1">
              <a:solidFill>
                <a:srgbClr val="00599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6850"/>
            <a:ext cx="13444538" cy="717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4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Инструменты для решения поставленных задач</a:t>
            </a:r>
            <a:endParaRPr lang="ru-RU" sz="2800" b="1" dirty="0">
              <a:solidFill>
                <a:srgbClr val="005996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625" y="839788"/>
            <a:ext cx="11671300" cy="66992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65138" indent="-465138" defTabSz="469900">
              <a:spcAft>
                <a:spcPts val="1088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Современные практики в инженерном образовании</a:t>
            </a:r>
          </a:p>
          <a:p>
            <a:pPr marL="465138" indent="-465138" defTabSz="469900">
              <a:spcAft>
                <a:spcPts val="1088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Развитие прикладных научно-исследовательских работ в перспективе формирования кадрового и материально-технического потенциала МИЭМ</a:t>
            </a:r>
          </a:p>
          <a:p>
            <a:pPr marL="465138" indent="-465138" defTabSz="469900">
              <a:spcAft>
                <a:spcPts val="1088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Фундаментальные исследования (прорывные технологии)        </a:t>
            </a:r>
            <a:br>
              <a:rPr lang="ru-RU" sz="2400">
                <a:solidFill>
                  <a:srgbClr val="005996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Высшая инженерная  школа цифровых технологий. Модель обучения в МИЭМ</a:t>
            </a:r>
          </a:p>
          <a:p>
            <a:pPr marL="465138" indent="-465138" defTabSz="469900">
              <a:spcAft>
                <a:spcPts val="1088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Цифровая экосистема </a:t>
            </a:r>
          </a:p>
          <a:p>
            <a:pPr marL="465138" indent="-465138" defTabSz="469900">
              <a:spcAft>
                <a:spcPts val="1088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Международная деятельность </a:t>
            </a:r>
          </a:p>
          <a:p>
            <a:pPr marL="465138" indent="-465138" defTabSz="469900">
              <a:spcAft>
                <a:spcPts val="1088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Дополнительное профессиональное образование</a:t>
            </a:r>
          </a:p>
          <a:p>
            <a:pPr marL="465138" indent="-465138" defTabSz="469900">
              <a:spcAft>
                <a:spcPts val="1088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Развитие кадрового потенциала</a:t>
            </a:r>
          </a:p>
          <a:p>
            <a:pPr marL="465138" indent="-465138" defTabSz="469900">
              <a:spcAft>
                <a:spcPts val="1088"/>
              </a:spcAft>
              <a:buFont typeface="Arial Narrow" pitchFamily="34" charset="0"/>
              <a:buAutoNum type="arabicPeriod"/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План реализации ДК</a:t>
            </a:r>
          </a:p>
          <a:p>
            <a:pPr marL="465138" indent="-465138" defTabSz="469900">
              <a:spcAft>
                <a:spcPts val="1200"/>
              </a:spcAft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Приложение №1. МИЭМ в рейтингах</a:t>
            </a:r>
          </a:p>
          <a:p>
            <a:pPr marL="465138" indent="-465138" defTabSz="469900">
              <a:spcAft>
                <a:spcPts val="1200"/>
              </a:spcAft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Приложение №</a:t>
            </a:r>
            <a:r>
              <a:rPr lang="en-US" sz="2400">
                <a:solidFill>
                  <a:srgbClr val="005996"/>
                </a:solidFill>
                <a:latin typeface="Calibri" pitchFamily="34" charset="0"/>
              </a:rPr>
              <a:t>2</a:t>
            </a: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. Тенденции инженерного образования (Лучшие практики)</a:t>
            </a:r>
          </a:p>
          <a:p>
            <a:pPr marL="465138" indent="-465138" defTabSz="469900">
              <a:spcAft>
                <a:spcPts val="1200"/>
              </a:spcAft>
            </a:pPr>
            <a:r>
              <a:rPr lang="ru-RU" sz="2400">
                <a:solidFill>
                  <a:srgbClr val="005996"/>
                </a:solidFill>
                <a:latin typeface="Calibri" pitchFamily="34" charset="0"/>
              </a:rPr>
              <a:t>Приложение №3. Развитие ПНИР </a:t>
            </a:r>
            <a:r>
              <a:rPr lang="ru-RU" sz="1600">
                <a:solidFill>
                  <a:srgbClr val="005996"/>
                </a:solidFill>
                <a:latin typeface="Calibri" pitchFamily="34" charset="0"/>
              </a:rPr>
              <a:t/>
            </a:r>
            <a:br>
              <a:rPr lang="ru-RU" sz="1600">
                <a:solidFill>
                  <a:srgbClr val="005996"/>
                </a:solidFill>
                <a:latin typeface="Calibri" pitchFamily="34" charset="0"/>
              </a:rPr>
            </a:br>
            <a:endParaRPr lang="ru-RU" sz="2400">
              <a:solidFill>
                <a:srgbClr val="005996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5263"/>
            <a:ext cx="13444538" cy="7191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Содержание</a:t>
            </a:r>
            <a:endParaRPr lang="ru-RU" sz="2800" b="1" dirty="0">
              <a:solidFill>
                <a:srgbClr val="005996"/>
              </a:solidFill>
            </a:endParaRPr>
          </a:p>
        </p:txBody>
      </p:sp>
      <p:sp>
        <p:nvSpPr>
          <p:cNvPr id="6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13444538" cy="793750"/>
          </a:xfrm>
        </p:spPr>
        <p:txBody>
          <a:bodyPr lIns="101551" tIns="50750" rIns="101551" bIns="50750" rtlCol="0">
            <a:normAutofit/>
          </a:bodyPr>
          <a:lstStyle/>
          <a:p>
            <a:pPr algn="ctr" defTabSz="507655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  <a:ea typeface="+mn-ea"/>
                <a:cs typeface="+mn-cs"/>
              </a:rPr>
              <a:t>Основные тенденции в российском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15988" y="1262063"/>
            <a:ext cx="11612562" cy="4983162"/>
          </a:xfrm>
        </p:spPr>
        <p:txBody>
          <a:bodyPr lIns="100830" tIns="50415" rIns="100830" bIns="50415">
            <a:noAutofit/>
          </a:bodyPr>
          <a:lstStyle/>
          <a:p>
            <a:pPr defTabSz="912813">
              <a:lnSpc>
                <a:spcPct val="90000"/>
              </a:lnSpc>
              <a:spcBef>
                <a:spcPts val="1000"/>
              </a:spcBef>
              <a:spcAft>
                <a:spcPts val="1325"/>
              </a:spcAft>
            </a:pPr>
            <a:r>
              <a:rPr lang="ru-RU" sz="1900">
                <a:solidFill>
                  <a:srgbClr val="002060"/>
                </a:solidFill>
                <a:latin typeface="Calibri" pitchFamily="34" charset="0"/>
              </a:rPr>
              <a:t>Тесное сотрудничество с ключевыми промышленными и</a:t>
            </a:r>
            <a:r>
              <a:rPr lang="en-US" sz="1900">
                <a:solidFill>
                  <a:srgbClr val="002060"/>
                </a:solidFill>
                <a:latin typeface="Calibri" pitchFamily="34" charset="0"/>
              </a:rPr>
              <a:t>/</a:t>
            </a:r>
            <a:r>
              <a:rPr lang="ru-RU" sz="1900">
                <a:solidFill>
                  <a:srgbClr val="002060"/>
                </a:solidFill>
                <a:latin typeface="Calibri" pitchFamily="34" charset="0"/>
              </a:rPr>
              <a:t>или государственными компаниями-партнерами как базовая площадка для выполнения совместных проектов и исследований</a:t>
            </a:r>
          </a:p>
          <a:p>
            <a:pPr defTabSz="912813">
              <a:lnSpc>
                <a:spcPct val="90000"/>
              </a:lnSpc>
              <a:spcBef>
                <a:spcPts val="1000"/>
              </a:spcBef>
              <a:spcAft>
                <a:spcPts val="1325"/>
              </a:spcAft>
            </a:pPr>
            <a:r>
              <a:rPr lang="ru-RU" sz="1900">
                <a:solidFill>
                  <a:srgbClr val="002060"/>
                </a:solidFill>
                <a:latin typeface="Calibri" pitchFamily="34" charset="0"/>
              </a:rPr>
              <a:t>Дифференциация уровней образования</a:t>
            </a:r>
          </a:p>
          <a:p>
            <a:pPr defTabSz="912813">
              <a:lnSpc>
                <a:spcPct val="90000"/>
              </a:lnSpc>
              <a:spcBef>
                <a:spcPts val="1000"/>
              </a:spcBef>
              <a:spcAft>
                <a:spcPts val="1325"/>
              </a:spcAft>
            </a:pPr>
            <a:r>
              <a:rPr lang="ru-RU" sz="1900">
                <a:solidFill>
                  <a:srgbClr val="002060"/>
                </a:solidFill>
                <a:latin typeface="Calibri" pitchFamily="34" charset="0"/>
              </a:rPr>
              <a:t>Внедрение инструментов и методик построения индивидуальных образовательных траекторий</a:t>
            </a:r>
          </a:p>
          <a:p>
            <a:pPr defTabSz="912813">
              <a:lnSpc>
                <a:spcPct val="90000"/>
              </a:lnSpc>
              <a:spcBef>
                <a:spcPts val="1000"/>
              </a:spcBef>
              <a:spcAft>
                <a:spcPts val="1325"/>
              </a:spcAft>
            </a:pPr>
            <a:r>
              <a:rPr lang="ru-RU" sz="1900">
                <a:solidFill>
                  <a:srgbClr val="002060"/>
                </a:solidFill>
                <a:latin typeface="Calibri" pitchFamily="34" charset="0"/>
              </a:rPr>
              <a:t>Активное взаимодействие с институтами развития</a:t>
            </a:r>
          </a:p>
          <a:p>
            <a:pPr defTabSz="912813">
              <a:lnSpc>
                <a:spcPct val="90000"/>
              </a:lnSpc>
              <a:spcBef>
                <a:spcPts val="1000"/>
              </a:spcBef>
              <a:spcAft>
                <a:spcPts val="1325"/>
              </a:spcAft>
            </a:pPr>
            <a:r>
              <a:rPr lang="ru-RU" sz="1900">
                <a:solidFill>
                  <a:srgbClr val="002060"/>
                </a:solidFill>
                <a:latin typeface="Calibri" pitchFamily="34" charset="0"/>
              </a:rPr>
              <a:t>Роль оператора при выполнении национальных проектов в области науки и образования</a:t>
            </a:r>
          </a:p>
          <a:p>
            <a:pPr defTabSz="912813">
              <a:lnSpc>
                <a:spcPct val="90000"/>
              </a:lnSpc>
              <a:spcBef>
                <a:spcPts val="1000"/>
              </a:spcBef>
              <a:spcAft>
                <a:spcPts val="1325"/>
              </a:spcAft>
            </a:pPr>
            <a:r>
              <a:rPr lang="ru-RU" sz="1900">
                <a:solidFill>
                  <a:srgbClr val="002060"/>
                </a:solidFill>
                <a:latin typeface="Calibri" pitchFamily="34" charset="0"/>
              </a:rPr>
              <a:t>Интеграция в блоки исследований и образования национальных проектов и дорожных карт госкорпораций</a:t>
            </a:r>
          </a:p>
        </p:txBody>
      </p:sp>
      <p:sp>
        <p:nvSpPr>
          <p:cNvPr id="5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842375" y="4443413"/>
            <a:ext cx="1927225" cy="2022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Научно-техническая продукция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91175" y="4443413"/>
            <a:ext cx="2262188" cy="2022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Технологический задел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74938" y="4502150"/>
            <a:ext cx="1927225" cy="20208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Посевные проекты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3613" y="1660525"/>
            <a:ext cx="11733212" cy="2095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996"/>
                </a:solidFill>
              </a:rPr>
              <a:t>Развитие прикладных научно-исследовательских работ в перспективе формирования кадрового </a:t>
            </a:r>
            <a:br>
              <a:rPr lang="ru-RU" sz="3600" b="1" dirty="0">
                <a:solidFill>
                  <a:srgbClr val="005996"/>
                </a:solidFill>
              </a:rPr>
            </a:br>
            <a:r>
              <a:rPr lang="ru-RU" sz="3600" b="1" dirty="0">
                <a:solidFill>
                  <a:srgbClr val="005996"/>
                </a:solidFill>
              </a:rPr>
              <a:t>и материально-технического потенциала МИЭМ </a:t>
            </a:r>
          </a:p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996"/>
                </a:solidFill>
              </a:rPr>
              <a:t>(«ПНИР», «Кадры»)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265363" y="5454650"/>
            <a:ext cx="9129712" cy="1011238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  <a:cs typeface="Arial" charset="0"/>
              </a:rPr>
              <a:t>Развитие кадрового и материально-технического потенциала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3988" y="1055688"/>
            <a:ext cx="5826125" cy="330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defTabSz="506413"/>
            <a:r>
              <a:rPr lang="ru-RU" sz="15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 2021-22 годах планируется создание следующих структур:</a:t>
            </a:r>
            <a:endParaRPr lang="ru-RU" sz="15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300" y="1568450"/>
            <a:ext cx="5513388" cy="317023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 defTabSz="5076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5996"/>
                </a:solidFill>
              </a:rPr>
              <a:t>Центр прикладной электроники</a:t>
            </a:r>
          </a:p>
          <a:p>
            <a:pPr algn="ctr" defTabSz="5076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Руководитель центра д.т.н. С.И. Нефедов</a:t>
            </a:r>
          </a:p>
          <a:p>
            <a:pPr algn="ctr" defTabSz="50761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</a:endParaRPr>
          </a:p>
          <a:p>
            <a:pPr marL="285729" indent="-285729" defTabSz="504926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</a:rPr>
              <a:t>Цифровые двойники технических систем</a:t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>- </a:t>
            </a:r>
            <a:r>
              <a:rPr lang="ru-RU" sz="1400" dirty="0">
                <a:solidFill>
                  <a:srgbClr val="000000"/>
                </a:solidFill>
              </a:rPr>
              <a:t>Руководитель д.т.н. С.И. Нефедов</a:t>
            </a:r>
          </a:p>
          <a:p>
            <a:pPr marL="285729" indent="-285729" defTabSz="504926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</a:rPr>
              <a:t>Моделирование элементной базы и компонентов микроэлектронной </a:t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>и радиоэлектронной аппаратуры </a:t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>- </a:t>
            </a:r>
            <a:r>
              <a:rPr lang="ru-RU" sz="1400" dirty="0">
                <a:solidFill>
                  <a:srgbClr val="000000"/>
                </a:solidFill>
              </a:rPr>
              <a:t>Руководитель профессор д.т.н. К.О. Петросянц </a:t>
            </a:r>
          </a:p>
          <a:p>
            <a:pPr marL="285729" indent="-285729" defTabSz="504926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</a:rPr>
              <a:t>Надежность технических систем </a:t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>- </a:t>
            </a:r>
            <a:r>
              <a:rPr lang="ru-RU" sz="1400" dirty="0">
                <a:solidFill>
                  <a:srgbClr val="000000"/>
                </a:solidFill>
              </a:rPr>
              <a:t>Руководитель доцент к.т.н. С.Н. Полесский</a:t>
            </a:r>
          </a:p>
          <a:p>
            <a:pPr marL="285729" indent="-285729" defTabSz="504926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</a:rPr>
              <a:t>Проектирование «Систем на кристалле»</a:t>
            </a:r>
            <a:r>
              <a:rPr lang="ru-RU" sz="1400" dirty="0">
                <a:solidFill>
                  <a:srgbClr val="000000"/>
                </a:solidFill>
              </a:rPr>
              <a:t/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- Руководитель – доцент к.т.н. А.Ю. Романов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495300" y="4833938"/>
            <a:ext cx="5513388" cy="1600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rgbClr val="316886"/>
              </a:solidFill>
              <a:latin typeface="Arial Narrow" pitchFamily="34" charset="0"/>
            </a:endParaRPr>
          </a:p>
          <a:p>
            <a:r>
              <a:rPr lang="ru-RU" sz="1400">
                <a:solidFill>
                  <a:srgbClr val="316886"/>
                </a:solidFill>
                <a:latin typeface="Arial Narrow" pitchFamily="34" charset="0"/>
              </a:rPr>
              <a:t>Организация и выполнение хоздоговорных научно-исследовательских и опытно-конструкторских работ в области создания сложных информационных систем, систем </a:t>
            </a:r>
            <a:br>
              <a:rPr lang="ru-RU" sz="1400">
                <a:solidFill>
                  <a:srgbClr val="316886"/>
                </a:solidFill>
                <a:latin typeface="Arial Narrow" pitchFamily="34" charset="0"/>
              </a:rPr>
            </a:br>
            <a:r>
              <a:rPr lang="ru-RU" sz="1400">
                <a:solidFill>
                  <a:srgbClr val="316886"/>
                </a:solidFill>
                <a:latin typeface="Arial Narrow" pitchFamily="34" charset="0"/>
              </a:rPr>
              <a:t>автоматизированного проектирования, </a:t>
            </a:r>
            <a:br>
              <a:rPr lang="ru-RU" sz="1400">
                <a:solidFill>
                  <a:srgbClr val="316886"/>
                </a:solidFill>
                <a:latin typeface="Arial Narrow" pitchFamily="34" charset="0"/>
              </a:rPr>
            </a:br>
            <a:r>
              <a:rPr lang="ru-RU" sz="1400">
                <a:solidFill>
                  <a:srgbClr val="316886"/>
                </a:solidFill>
                <a:latin typeface="Arial Narrow" pitchFamily="34" charset="0"/>
              </a:rPr>
              <a:t>систем моделирования, электронных устройств различного назначения.</a:t>
            </a:r>
          </a:p>
          <a:p>
            <a:endParaRPr lang="ru-RU" sz="1400">
              <a:solidFill>
                <a:srgbClr val="316886"/>
              </a:solidFill>
              <a:latin typeface="Arial Narrow" pitchFamily="34" charset="0"/>
            </a:endParaRPr>
          </a:p>
        </p:txBody>
      </p:sp>
      <p:grpSp>
        <p:nvGrpSpPr>
          <p:cNvPr id="39940" name="Группа 4"/>
          <p:cNvGrpSpPr>
            <a:grpSpLocks/>
          </p:cNvGrpSpPr>
          <p:nvPr/>
        </p:nvGrpSpPr>
        <p:grpSpPr bwMode="auto">
          <a:xfrm>
            <a:off x="6789738" y="1568450"/>
            <a:ext cx="5832475" cy="2051050"/>
            <a:chOff x="6795503" y="1464227"/>
            <a:chExt cx="5832245" cy="205093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795503" y="1464227"/>
              <a:ext cx="5825895" cy="5762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defTabSz="50761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5996"/>
                  </a:solidFill>
                </a:rPr>
                <a:t>Центр телекоммуникационных систем и сетей связи </a:t>
              </a:r>
            </a:p>
            <a:p>
              <a:pPr algn="ctr" defTabSz="50761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Руководитель д.т.н. Е.А. Кучерявый</a:t>
              </a:r>
            </a:p>
          </p:txBody>
        </p:sp>
        <p:sp>
          <p:nvSpPr>
            <p:cNvPr id="39950" name="TextBox 19"/>
            <p:cNvSpPr txBox="1">
              <a:spLocks noChangeArrowheads="1"/>
            </p:cNvSpPr>
            <p:nvPr/>
          </p:nvSpPr>
          <p:spPr bwMode="auto">
            <a:xfrm>
              <a:off x="6795503" y="2130163"/>
              <a:ext cx="5832245" cy="138499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rgbClr val="316886"/>
                  </a:solidFill>
                  <a:latin typeface="Arial Narrow" pitchFamily="34" charset="0"/>
                </a:rPr>
                <a:t>Организация и выполнение хоздоговорных научно-исследовательских и опытно-конструкторских работ в области разработки и моделирования перспективных систем беспроводной связи, предполагающих передачу данных значительного объема, массовое межмашинное взаимодействие, связанное с подключением большого числа устройств и надежное взаимодействие с низкой задержкой, в том числе для киберфизических систем и индустриального Интернета вещей. </a:t>
              </a:r>
            </a:p>
          </p:txBody>
        </p:sp>
      </p:grpSp>
      <p:grpSp>
        <p:nvGrpSpPr>
          <p:cNvPr id="39941" name="Группа 5"/>
          <p:cNvGrpSpPr>
            <a:grpSpLocks/>
          </p:cNvGrpSpPr>
          <p:nvPr/>
        </p:nvGrpSpPr>
        <p:grpSpPr bwMode="auto">
          <a:xfrm>
            <a:off x="6796088" y="3836988"/>
            <a:ext cx="5830887" cy="1189037"/>
            <a:chOff x="6795503" y="3904698"/>
            <a:chExt cx="5832245" cy="11891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795503" y="3904698"/>
              <a:ext cx="5825894" cy="576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defTabSz="50761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5996"/>
                  </a:solidFill>
                </a:rPr>
                <a:t>Лаборатория квантовых технологий и </a:t>
              </a:r>
              <a:r>
                <a:rPr lang="ru-RU" sz="1600" b="1" dirty="0" err="1">
                  <a:solidFill>
                    <a:srgbClr val="005996"/>
                  </a:solidFill>
                </a:rPr>
                <a:t>радиофотоники</a:t>
              </a:r>
              <a:r>
                <a:rPr lang="ru-RU" sz="1600" b="1" dirty="0">
                  <a:solidFill>
                    <a:srgbClr val="005996"/>
                  </a:solidFill>
                </a:rPr>
                <a:t> </a:t>
              </a:r>
            </a:p>
            <a:p>
              <a:pPr algn="ctr" defTabSz="50761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Руководитель проф. д.т.н. Г.Н. Гольцман</a:t>
              </a:r>
            </a:p>
          </p:txBody>
        </p:sp>
        <p:sp>
          <p:nvSpPr>
            <p:cNvPr id="39948" name="TextBox 20"/>
            <p:cNvSpPr txBox="1">
              <a:spLocks noChangeArrowheads="1"/>
            </p:cNvSpPr>
            <p:nvPr/>
          </p:nvSpPr>
          <p:spPr bwMode="auto">
            <a:xfrm>
              <a:off x="6795503" y="4570634"/>
              <a:ext cx="5832245" cy="5232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rgbClr val="316886"/>
                  </a:solidFill>
                  <a:latin typeface="Arial Narrow" pitchFamily="34" charset="0"/>
                </a:rPr>
                <a:t>Создание и разработка интегрально-оптических устройств в области интегральной квантовой оптики, радиофотоники и нанофотоники.</a:t>
              </a:r>
            </a:p>
          </p:txBody>
        </p:sp>
      </p:grpSp>
      <p:grpSp>
        <p:nvGrpSpPr>
          <p:cNvPr id="39942" name="Группа 3"/>
          <p:cNvGrpSpPr>
            <a:grpSpLocks/>
          </p:cNvGrpSpPr>
          <p:nvPr/>
        </p:nvGrpSpPr>
        <p:grpSpPr bwMode="auto">
          <a:xfrm>
            <a:off x="6796088" y="5245100"/>
            <a:ext cx="5830887" cy="1189038"/>
            <a:chOff x="6795503" y="5484908"/>
            <a:chExt cx="5832245" cy="118915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95503" y="5484908"/>
              <a:ext cx="5825894" cy="576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defTabSz="50761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5996"/>
                  </a:solidFill>
                </a:rPr>
                <a:t>Центр кибербезопасности</a:t>
              </a:r>
              <a:br>
                <a:rPr lang="ru-RU" sz="1600" b="1" dirty="0">
                  <a:solidFill>
                    <a:srgbClr val="005996"/>
                  </a:solidFill>
                </a:rPr>
              </a:br>
              <a:r>
                <a:rPr lang="ru-RU" sz="1400" dirty="0">
                  <a:solidFill>
                    <a:srgbClr val="000000"/>
                  </a:solidFill>
                </a:rPr>
                <a:t> Руководитель А.В. Сергеев</a:t>
              </a:r>
            </a:p>
          </p:txBody>
        </p:sp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6795503" y="6150844"/>
              <a:ext cx="5832245" cy="5232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rgbClr val="316886"/>
                  </a:solidFill>
                  <a:latin typeface="Arial Narrow" pitchFamily="34" charset="0"/>
                </a:rPr>
                <a:t>Исследования и разработки по созданию новых и совершенствованию существующих систем защиты информации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222250"/>
            <a:ext cx="13444538" cy="52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4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Ключевые меры по развитию ПНИР</a:t>
            </a:r>
          </a:p>
        </p:txBody>
      </p:sp>
      <p:sp>
        <p:nvSpPr>
          <p:cNvPr id="18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775" y="2009775"/>
            <a:ext cx="11733213" cy="2097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996"/>
                </a:solidFill>
              </a:rPr>
              <a:t>Фундаментальные исследования (прорывные технологии).</a:t>
            </a:r>
          </a:p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996"/>
                </a:solidFill>
              </a:rPr>
              <a:t>Высшая инженерная школа цифровых технологий</a:t>
            </a:r>
          </a:p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5996"/>
                </a:solidFill>
              </a:rPr>
              <a:t>(«Технологии», «Кадры»)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5263"/>
            <a:ext cx="13444538" cy="661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8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5996"/>
                </a:solidFill>
              </a:rPr>
              <a:t>Развитие прорывных технологий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1963" y="2351088"/>
            <a:ext cx="4464050" cy="25193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Прорывные технологии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Квантовые вычисления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6G+</a:t>
            </a:r>
            <a:endParaRPr lang="ru-RU" sz="20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Межмашинное взаимодействие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 err="1">
                <a:solidFill>
                  <a:srgbClr val="002060"/>
                </a:solidFill>
              </a:rPr>
              <a:t>Постквантовая</a:t>
            </a:r>
            <a:r>
              <a:rPr lang="ru-RU" sz="2000" dirty="0">
                <a:solidFill>
                  <a:srgbClr val="002060"/>
                </a:solidFill>
              </a:rPr>
              <a:t> криптография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Защита искусственного интеллекта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680325" y="2351088"/>
            <a:ext cx="5054600" cy="23241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lIns="100834" tIns="50417" rIns="100834" bIns="50417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07655" fontAlgn="auto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Новые направления</a:t>
            </a:r>
          </a:p>
          <a:p>
            <a:pPr marL="380724" indent="-380724" defTabSz="507655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</a:rPr>
              <a:t>Вычислительная физика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(Щур Л.Н.)</a:t>
            </a:r>
          </a:p>
          <a:p>
            <a:pPr marL="380724" indent="-380724" defTabSz="507655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</a:rPr>
              <a:t>Беспроводные технологии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(Иванов Ф.И.)</a:t>
            </a:r>
          </a:p>
          <a:p>
            <a:pPr marL="380724" indent="-380724" defTabSz="507655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2000" dirty="0" err="1">
                <a:solidFill>
                  <a:srgbClr val="002060"/>
                </a:solidFill>
              </a:rPr>
              <a:t>Постквантовые</a:t>
            </a:r>
            <a:r>
              <a:rPr lang="ru-RU" sz="2000" dirty="0">
                <a:solidFill>
                  <a:srgbClr val="002060"/>
                </a:solidFill>
              </a:rPr>
              <a:t> технологии </a:t>
            </a:r>
            <a:r>
              <a:rPr lang="ru-RU" sz="2000">
                <a:solidFill>
                  <a:srgbClr val="002060"/>
                </a:solidFill>
              </a:rPr>
              <a:t>защиты и защита   </a:t>
            </a:r>
            <a:r>
              <a:rPr lang="ru-RU" sz="2000" dirty="0">
                <a:solidFill>
                  <a:srgbClr val="002060"/>
                </a:solidFill>
              </a:rPr>
              <a:t>ИИ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(Крук Е.А.)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245100" y="3290888"/>
            <a:ext cx="2212975" cy="5429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Физические основы квантовых вычисл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4932363"/>
            <a:ext cx="3221037" cy="203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IoT 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5525" y="5173663"/>
            <a:ext cx="3357563" cy="2232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6G (шестое поколение мобильной связи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5089525"/>
            <a:ext cx="4010025" cy="2371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940175" y="947738"/>
            <a:ext cx="4464050" cy="1219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0724" indent="-38072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4992" indent="-317273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227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938" indent="-253814" algn="l" defTabSz="507655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617" indent="-253814" algn="l" defTabSz="507655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2318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0015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7709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5391" indent="-253814" algn="l" defTabSz="50765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Базовые технологии</a:t>
            </a:r>
            <a:endParaRPr lang="ru-RU" sz="20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Прикладная электроника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Сети и системы связи</a:t>
            </a:r>
          </a:p>
        </p:txBody>
      </p:sp>
      <p:pic>
        <p:nvPicPr>
          <p:cNvPr id="43017" name="Рисунок 10"/>
          <p:cNvPicPr>
            <a:picLocks noChangeAspect="1"/>
          </p:cNvPicPr>
          <p:nvPr/>
        </p:nvPicPr>
        <p:blipFill>
          <a:blip r:embed="rId5"/>
          <a:srcRect l="48219" t="-513" r="1736" b="513"/>
          <a:stretch>
            <a:fillRect/>
          </a:stretch>
        </p:blipFill>
        <p:spPr bwMode="auto">
          <a:xfrm>
            <a:off x="10482263" y="4932363"/>
            <a:ext cx="22526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/>
          <p:nvPr/>
        </p:nvSpPr>
        <p:spPr>
          <a:xfrm rot="5400000">
            <a:off x="6625431" y="-496093"/>
            <a:ext cx="195263" cy="11874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5049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thiti"/>
              <a:cs typeface="Athit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3_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118977</TotalTime>
  <Words>2383</Words>
  <Application>Microsoft Office PowerPoint</Application>
  <PresentationFormat>Произвольный</PresentationFormat>
  <Paragraphs>500</Paragraphs>
  <Slides>26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Aharoni</vt:lpstr>
      <vt:lpstr>Arial</vt:lpstr>
      <vt:lpstr>Arial Narrow</vt:lpstr>
      <vt:lpstr>Athiti</vt:lpstr>
      <vt:lpstr>Calibri</vt:lpstr>
      <vt:lpstr>Calibri Light</vt:lpstr>
      <vt:lpstr>Wingdings</vt:lpstr>
      <vt:lpstr>13_Тема Office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тенденции в российском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ekrouk@hse.ru</Manager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 Виктор Владимирович</dc:creator>
  <cp:lastModifiedBy>Данилевская Татьяна Павловна</cp:lastModifiedBy>
  <cp:revision>11824</cp:revision>
  <cp:lastPrinted>2021-04-29T07:04:19Z</cp:lastPrinted>
  <dcterms:created xsi:type="dcterms:W3CDTF">2016-10-18T03:58:43Z</dcterms:created>
  <dcterms:modified xsi:type="dcterms:W3CDTF">2021-07-19T15:56:28Z</dcterms:modified>
</cp:coreProperties>
</file>