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8"/>
  </p:notesMasterIdLst>
  <p:sldIdLst>
    <p:sldId id="256" r:id="rId2"/>
    <p:sldId id="257" r:id="rId3"/>
    <p:sldId id="264" r:id="rId4"/>
    <p:sldId id="266" r:id="rId5"/>
    <p:sldId id="268" r:id="rId6"/>
    <p:sldId id="270" r:id="rId7"/>
    <p:sldId id="274" r:id="rId8"/>
    <p:sldId id="294" r:id="rId9"/>
    <p:sldId id="272" r:id="rId10"/>
    <p:sldId id="279" r:id="rId11"/>
    <p:sldId id="276" r:id="rId12"/>
    <p:sldId id="277" r:id="rId13"/>
    <p:sldId id="293" r:id="rId14"/>
    <p:sldId id="280" r:id="rId15"/>
    <p:sldId id="282" r:id="rId16"/>
    <p:sldId id="289" r:id="rId17"/>
    <p:sldId id="295" r:id="rId18"/>
    <p:sldId id="283" r:id="rId19"/>
    <p:sldId id="284" r:id="rId20"/>
    <p:sldId id="285" r:id="rId21"/>
    <p:sldId id="291" r:id="rId22"/>
    <p:sldId id="287" r:id="rId23"/>
    <p:sldId id="286" r:id="rId24"/>
    <p:sldId id="296" r:id="rId25"/>
    <p:sldId id="288" r:id="rId26"/>
    <p:sldId id="263"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5" d="100"/>
          <a:sy n="35" d="100"/>
        </p:scale>
        <p:origin x="756" y="7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52;&#1072;&#1088;&#1080;&#1103;\Desktop\&#1056;&#1072;&#1073;&#1086;&#1090;&#1072;%20&#1080;%20&#1091;&#1095;&#1077;&#1073;&#1072;\&#1055;&#1088;&#1080;&#1077;&#1084;&#1085;&#1072;&#1103;%20&#1082;&#1072;&#1084;&#1087;&#1072;&#1085;&#1080;&#1103;%202019\&#1043;&#1088;&#1072;&#1092;&#1080;&#1082;&#1080;%20&#1076;&#1083;&#1103;%20&#1087;&#1088;&#1077;&#1079;&#1077;&#1085;&#1090;&#1072;&#1094;&#1080;&#1080;%20&#1087;&#1088;&#1086;%20&#1087;&#1088;&#1080;&#1077;&#1084;&#1085;&#1086;&#1081;%20&#1082;&#1072;&#1084;&#1087;&#1072;&#1085;&#1080;&#1080;%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olich\Downloads\Grafiki_dlya_prezentatsii_pro_priemnoy_kampanii_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olich\Downloads\Grafiki_dlya_prezentatsii_pro_priemnoy_kampanii_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rolich\Downloads\Grafiki_dlya_prezentatsii_pro_priemnoy_kampanii_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rolich\Downloads\Grafiki_dlya_prezentatsii_pro_priemnoy_kampanii_2019.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Лист1!$A$5</c:f>
              <c:strCache>
                <c:ptCount val="1"/>
                <c:pt idx="0">
                  <c:v>2016</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1"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Лист1!$B$4:$F$4</c:f>
              <c:strCache>
                <c:ptCount val="5"/>
                <c:pt idx="0">
                  <c:v>КБ</c:v>
                </c:pt>
                <c:pt idx="1">
                  <c:v>ПМ</c:v>
                </c:pt>
                <c:pt idx="2">
                  <c:v>ИВТ</c:v>
                </c:pt>
                <c:pt idx="3">
                  <c:v>ИТСС</c:v>
                </c:pt>
                <c:pt idx="4">
                  <c:v>ИБ</c:v>
                </c:pt>
              </c:strCache>
            </c:strRef>
          </c:cat>
          <c:val>
            <c:numRef>
              <c:f>Лист1!$B$5:$F$5</c:f>
              <c:numCache>
                <c:formatCode>General</c:formatCode>
                <c:ptCount val="5"/>
                <c:pt idx="0">
                  <c:v>579</c:v>
                </c:pt>
                <c:pt idx="1">
                  <c:v>1017</c:v>
                </c:pt>
                <c:pt idx="2">
                  <c:v>1159</c:v>
                </c:pt>
                <c:pt idx="3">
                  <c:v>689</c:v>
                </c:pt>
              </c:numCache>
            </c:numRef>
          </c:val>
          <c:extLst>
            <c:ext xmlns:c16="http://schemas.microsoft.com/office/drawing/2014/chart" uri="{C3380CC4-5D6E-409C-BE32-E72D297353CC}">
              <c16:uniqueId val="{00000000-CBE4-4246-BA0F-A4CEB93FCD04}"/>
            </c:ext>
          </c:extLst>
        </c:ser>
        <c:ser>
          <c:idx val="1"/>
          <c:order val="1"/>
          <c:tx>
            <c:strRef>
              <c:f>Лист1!$A$6</c:f>
              <c:strCache>
                <c:ptCount val="1"/>
                <c:pt idx="0">
                  <c:v>2017</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1"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Лист1!$B$4:$F$4</c:f>
              <c:strCache>
                <c:ptCount val="5"/>
                <c:pt idx="0">
                  <c:v>КБ</c:v>
                </c:pt>
                <c:pt idx="1">
                  <c:v>ПМ</c:v>
                </c:pt>
                <c:pt idx="2">
                  <c:v>ИВТ</c:v>
                </c:pt>
                <c:pt idx="3">
                  <c:v>ИТСС</c:v>
                </c:pt>
                <c:pt idx="4">
                  <c:v>ИБ</c:v>
                </c:pt>
              </c:strCache>
            </c:strRef>
          </c:cat>
          <c:val>
            <c:numRef>
              <c:f>Лист1!$B$6:$F$6</c:f>
              <c:numCache>
                <c:formatCode>General</c:formatCode>
                <c:ptCount val="5"/>
                <c:pt idx="0">
                  <c:v>570</c:v>
                </c:pt>
                <c:pt idx="1">
                  <c:v>1165</c:v>
                </c:pt>
                <c:pt idx="2">
                  <c:v>1061</c:v>
                </c:pt>
                <c:pt idx="3">
                  <c:v>802</c:v>
                </c:pt>
              </c:numCache>
            </c:numRef>
          </c:val>
          <c:extLst>
            <c:ext xmlns:c16="http://schemas.microsoft.com/office/drawing/2014/chart" uri="{C3380CC4-5D6E-409C-BE32-E72D297353CC}">
              <c16:uniqueId val="{00000001-CBE4-4246-BA0F-A4CEB93FCD04}"/>
            </c:ext>
          </c:extLst>
        </c:ser>
        <c:ser>
          <c:idx val="2"/>
          <c:order val="2"/>
          <c:tx>
            <c:strRef>
              <c:f>Лист1!$A$7</c:f>
              <c:strCache>
                <c:ptCount val="1"/>
                <c:pt idx="0">
                  <c:v>2018</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1"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Лист1!$B$4:$F$4</c:f>
              <c:strCache>
                <c:ptCount val="5"/>
                <c:pt idx="0">
                  <c:v>КБ</c:v>
                </c:pt>
                <c:pt idx="1">
                  <c:v>ПМ</c:v>
                </c:pt>
                <c:pt idx="2">
                  <c:v>ИВТ</c:v>
                </c:pt>
                <c:pt idx="3">
                  <c:v>ИТСС</c:v>
                </c:pt>
                <c:pt idx="4">
                  <c:v>ИБ</c:v>
                </c:pt>
              </c:strCache>
            </c:strRef>
          </c:cat>
          <c:val>
            <c:numRef>
              <c:f>Лист1!$B$7:$F$7</c:f>
              <c:numCache>
                <c:formatCode>General</c:formatCode>
                <c:ptCount val="5"/>
                <c:pt idx="0">
                  <c:v>412</c:v>
                </c:pt>
                <c:pt idx="1">
                  <c:v>827</c:v>
                </c:pt>
                <c:pt idx="2">
                  <c:v>901</c:v>
                </c:pt>
                <c:pt idx="3">
                  <c:v>621</c:v>
                </c:pt>
              </c:numCache>
            </c:numRef>
          </c:val>
          <c:extLst>
            <c:ext xmlns:c16="http://schemas.microsoft.com/office/drawing/2014/chart" uri="{C3380CC4-5D6E-409C-BE32-E72D297353CC}">
              <c16:uniqueId val="{00000002-CBE4-4246-BA0F-A4CEB93FCD04}"/>
            </c:ext>
          </c:extLst>
        </c:ser>
        <c:ser>
          <c:idx val="3"/>
          <c:order val="3"/>
          <c:tx>
            <c:strRef>
              <c:f>Лист1!$A$8</c:f>
              <c:strCache>
                <c:ptCount val="1"/>
                <c:pt idx="0">
                  <c:v>2019</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1"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Лист1!$B$4:$F$4</c:f>
              <c:strCache>
                <c:ptCount val="5"/>
                <c:pt idx="0">
                  <c:v>КБ</c:v>
                </c:pt>
                <c:pt idx="1">
                  <c:v>ПМ</c:v>
                </c:pt>
                <c:pt idx="2">
                  <c:v>ИВТ</c:v>
                </c:pt>
                <c:pt idx="3">
                  <c:v>ИТСС</c:v>
                </c:pt>
                <c:pt idx="4">
                  <c:v>ИБ</c:v>
                </c:pt>
              </c:strCache>
            </c:strRef>
          </c:cat>
          <c:val>
            <c:numRef>
              <c:f>Лист1!$B$8:$F$8</c:f>
              <c:numCache>
                <c:formatCode>General</c:formatCode>
                <c:ptCount val="5"/>
                <c:pt idx="0">
                  <c:v>618</c:v>
                </c:pt>
                <c:pt idx="1">
                  <c:v>856</c:v>
                </c:pt>
                <c:pt idx="2">
                  <c:v>1044</c:v>
                </c:pt>
                <c:pt idx="3">
                  <c:v>583</c:v>
                </c:pt>
                <c:pt idx="4">
                  <c:v>542</c:v>
                </c:pt>
              </c:numCache>
            </c:numRef>
          </c:val>
          <c:extLst>
            <c:ext xmlns:c16="http://schemas.microsoft.com/office/drawing/2014/chart" uri="{C3380CC4-5D6E-409C-BE32-E72D297353CC}">
              <c16:uniqueId val="{00000003-CBE4-4246-BA0F-A4CEB93FCD04}"/>
            </c:ext>
          </c:extLst>
        </c:ser>
        <c:dLbls>
          <c:dLblPos val="outEnd"/>
          <c:showLegendKey val="0"/>
          <c:showVal val="1"/>
          <c:showCatName val="0"/>
          <c:showSerName val="0"/>
          <c:showPercent val="0"/>
          <c:showBubbleSize val="0"/>
        </c:dLbls>
        <c:gapWidth val="444"/>
        <c:overlap val="-90"/>
        <c:axId val="435614864"/>
        <c:axId val="435611336"/>
      </c:barChart>
      <c:catAx>
        <c:axId val="435614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435611336"/>
        <c:crosses val="autoZero"/>
        <c:auto val="1"/>
        <c:lblAlgn val="ctr"/>
        <c:lblOffset val="100"/>
        <c:noMultiLvlLbl val="0"/>
      </c:catAx>
      <c:valAx>
        <c:axId val="435611336"/>
        <c:scaling>
          <c:orientation val="minMax"/>
        </c:scaling>
        <c:delete val="1"/>
        <c:axPos val="l"/>
        <c:numFmt formatCode="General" sourceLinked="1"/>
        <c:majorTickMark val="none"/>
        <c:minorTickMark val="none"/>
        <c:tickLblPos val="nextTo"/>
        <c:crossAx val="435614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3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3600" b="1">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[Grafiki_dlya_prezentatsii_pro_priemnoy_kampanii_2019.xlsx]Лист1!$B$56</c:f>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400" b="0" i="0" u="none" strike="noStrike" kern="1200" baseline="0">
                    <a:solidFill>
                      <a:schemeClr val="tx1"/>
                    </a:solidFill>
                    <a:latin typeface="+mn-lt"/>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[Grafiki_dlya_prezentatsii_pro_priemnoy_kampanii_2019.xlsx]Лист1!$C$55:$G$55</c:f>
              <c:strCache>
                <c:ptCount val="5"/>
                <c:pt idx="0">
                  <c:v>КБ</c:v>
                </c:pt>
                <c:pt idx="1">
                  <c:v>ПМ</c:v>
                </c:pt>
                <c:pt idx="2">
                  <c:v>ИВТ</c:v>
                </c:pt>
                <c:pt idx="3">
                  <c:v>ИТСС</c:v>
                </c:pt>
                <c:pt idx="4">
                  <c:v>ИБ</c:v>
                </c:pt>
              </c:strCache>
            </c:strRef>
          </c:cat>
          <c:val>
            <c:numRef>
              <c:f>[Grafiki_dlya_prezentatsii_pro_priemnoy_kampanii_2019.xlsx]Лист1!$C$56:$G$56</c:f>
              <c:numCache>
                <c:formatCode>General</c:formatCode>
                <c:ptCount val="5"/>
                <c:pt idx="0">
                  <c:v>3</c:v>
                </c:pt>
                <c:pt idx="1">
                  <c:v>11</c:v>
                </c:pt>
                <c:pt idx="2">
                  <c:v>3</c:v>
                </c:pt>
                <c:pt idx="3">
                  <c:v>1</c:v>
                </c:pt>
              </c:numCache>
            </c:numRef>
          </c:val>
          <c:extLst>
            <c:ext xmlns:c16="http://schemas.microsoft.com/office/drawing/2014/chart" uri="{C3380CC4-5D6E-409C-BE32-E72D297353CC}">
              <c16:uniqueId val="{00000000-030E-4B8E-8DB7-353D84DF10EE}"/>
            </c:ext>
          </c:extLst>
        </c:ser>
        <c:ser>
          <c:idx val="1"/>
          <c:order val="1"/>
          <c:tx>
            <c:strRef>
              <c:f>[Grafiki_dlya_prezentatsii_pro_priemnoy_kampanii_2019.xlsx]Лист1!$B$57</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400" b="0" i="0" u="none" strike="noStrike" kern="1200" baseline="0">
                    <a:solidFill>
                      <a:schemeClr val="tx1"/>
                    </a:solidFill>
                    <a:latin typeface="+mn-lt"/>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[Grafiki_dlya_prezentatsii_pro_priemnoy_kampanii_2019.xlsx]Лист1!$C$55:$G$55</c:f>
              <c:strCache>
                <c:ptCount val="5"/>
                <c:pt idx="0">
                  <c:v>КБ</c:v>
                </c:pt>
                <c:pt idx="1">
                  <c:v>ПМ</c:v>
                </c:pt>
                <c:pt idx="2">
                  <c:v>ИВТ</c:v>
                </c:pt>
                <c:pt idx="3">
                  <c:v>ИТСС</c:v>
                </c:pt>
                <c:pt idx="4">
                  <c:v>ИБ</c:v>
                </c:pt>
              </c:strCache>
            </c:strRef>
          </c:cat>
          <c:val>
            <c:numRef>
              <c:f>[Grafiki_dlya_prezentatsii_pro_priemnoy_kampanii_2019.xlsx]Лист1!$C$57:$G$57</c:f>
              <c:numCache>
                <c:formatCode>General</c:formatCode>
                <c:ptCount val="5"/>
                <c:pt idx="0">
                  <c:v>13</c:v>
                </c:pt>
                <c:pt idx="1">
                  <c:v>15</c:v>
                </c:pt>
                <c:pt idx="2">
                  <c:v>3</c:v>
                </c:pt>
                <c:pt idx="3">
                  <c:v>1</c:v>
                </c:pt>
              </c:numCache>
            </c:numRef>
          </c:val>
          <c:extLst>
            <c:ext xmlns:c16="http://schemas.microsoft.com/office/drawing/2014/chart" uri="{C3380CC4-5D6E-409C-BE32-E72D297353CC}">
              <c16:uniqueId val="{00000001-030E-4B8E-8DB7-353D84DF10EE}"/>
            </c:ext>
          </c:extLst>
        </c:ser>
        <c:ser>
          <c:idx val="2"/>
          <c:order val="2"/>
          <c:tx>
            <c:strRef>
              <c:f>[Grafiki_dlya_prezentatsii_pro_priemnoy_kampanii_2019.xlsx]Лист1!$B$58</c:f>
              <c:strCache>
                <c:ptCount val="1"/>
                <c:pt idx="0">
                  <c:v>2017</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400" b="0" i="0" u="none" strike="noStrike" kern="1200" baseline="0">
                    <a:solidFill>
                      <a:schemeClr val="tx1"/>
                    </a:solidFill>
                    <a:latin typeface="+mn-lt"/>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[Grafiki_dlya_prezentatsii_pro_priemnoy_kampanii_2019.xlsx]Лист1!$C$55:$G$55</c:f>
              <c:strCache>
                <c:ptCount val="5"/>
                <c:pt idx="0">
                  <c:v>КБ</c:v>
                </c:pt>
                <c:pt idx="1">
                  <c:v>ПМ</c:v>
                </c:pt>
                <c:pt idx="2">
                  <c:v>ИВТ</c:v>
                </c:pt>
                <c:pt idx="3">
                  <c:v>ИТСС</c:v>
                </c:pt>
                <c:pt idx="4">
                  <c:v>ИБ</c:v>
                </c:pt>
              </c:strCache>
            </c:strRef>
          </c:cat>
          <c:val>
            <c:numRef>
              <c:f>[Grafiki_dlya_prezentatsii_pro_priemnoy_kampanii_2019.xlsx]Лист1!$C$58:$G$58</c:f>
              <c:numCache>
                <c:formatCode>General</c:formatCode>
                <c:ptCount val="5"/>
                <c:pt idx="0">
                  <c:v>26</c:v>
                </c:pt>
                <c:pt idx="1">
                  <c:v>28</c:v>
                </c:pt>
                <c:pt idx="2">
                  <c:v>15</c:v>
                </c:pt>
                <c:pt idx="3">
                  <c:v>5</c:v>
                </c:pt>
              </c:numCache>
            </c:numRef>
          </c:val>
          <c:extLst>
            <c:ext xmlns:c16="http://schemas.microsoft.com/office/drawing/2014/chart" uri="{C3380CC4-5D6E-409C-BE32-E72D297353CC}">
              <c16:uniqueId val="{00000002-030E-4B8E-8DB7-353D84DF10EE}"/>
            </c:ext>
          </c:extLst>
        </c:ser>
        <c:ser>
          <c:idx val="3"/>
          <c:order val="3"/>
          <c:tx>
            <c:strRef>
              <c:f>[Grafiki_dlya_prezentatsii_pro_priemnoy_kampanii_2019.xlsx]Лист1!$B$59</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400" b="0" i="0" u="none" strike="noStrike" kern="1200" baseline="0">
                    <a:solidFill>
                      <a:schemeClr val="tx1"/>
                    </a:solidFill>
                    <a:latin typeface="+mn-lt"/>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[Grafiki_dlya_prezentatsii_pro_priemnoy_kampanii_2019.xlsx]Лист1!$C$55:$G$55</c:f>
              <c:strCache>
                <c:ptCount val="5"/>
                <c:pt idx="0">
                  <c:v>КБ</c:v>
                </c:pt>
                <c:pt idx="1">
                  <c:v>ПМ</c:v>
                </c:pt>
                <c:pt idx="2">
                  <c:v>ИВТ</c:v>
                </c:pt>
                <c:pt idx="3">
                  <c:v>ИТСС</c:v>
                </c:pt>
                <c:pt idx="4">
                  <c:v>ИБ</c:v>
                </c:pt>
              </c:strCache>
            </c:strRef>
          </c:cat>
          <c:val>
            <c:numRef>
              <c:f>[Grafiki_dlya_prezentatsii_pro_priemnoy_kampanii_2019.xlsx]Лист1!$C$59:$G$59</c:f>
              <c:numCache>
                <c:formatCode>General</c:formatCode>
                <c:ptCount val="5"/>
                <c:pt idx="0">
                  <c:v>30</c:v>
                </c:pt>
                <c:pt idx="1">
                  <c:v>37</c:v>
                </c:pt>
                <c:pt idx="2">
                  <c:v>21</c:v>
                </c:pt>
                <c:pt idx="3">
                  <c:v>2</c:v>
                </c:pt>
              </c:numCache>
            </c:numRef>
          </c:val>
          <c:extLst>
            <c:ext xmlns:c16="http://schemas.microsoft.com/office/drawing/2014/chart" uri="{C3380CC4-5D6E-409C-BE32-E72D297353CC}">
              <c16:uniqueId val="{00000003-030E-4B8E-8DB7-353D84DF10EE}"/>
            </c:ext>
          </c:extLst>
        </c:ser>
        <c:ser>
          <c:idx val="4"/>
          <c:order val="4"/>
          <c:tx>
            <c:strRef>
              <c:f>[Grafiki_dlya_prezentatsii_pro_priemnoy_kampanii_2019.xlsx]Лист1!$B$60</c:f>
              <c:strCache>
                <c:ptCount val="1"/>
                <c:pt idx="0">
                  <c:v>2019</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400" b="0" i="0" u="none" strike="noStrike" kern="1200" baseline="0">
                    <a:solidFill>
                      <a:schemeClr val="tx1"/>
                    </a:solidFill>
                    <a:latin typeface="+mn-lt"/>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[Grafiki_dlya_prezentatsii_pro_priemnoy_kampanii_2019.xlsx]Лист1!$C$55:$G$55</c:f>
              <c:strCache>
                <c:ptCount val="5"/>
                <c:pt idx="0">
                  <c:v>КБ</c:v>
                </c:pt>
                <c:pt idx="1">
                  <c:v>ПМ</c:v>
                </c:pt>
                <c:pt idx="2">
                  <c:v>ИВТ</c:v>
                </c:pt>
                <c:pt idx="3">
                  <c:v>ИТСС</c:v>
                </c:pt>
                <c:pt idx="4">
                  <c:v>ИБ</c:v>
                </c:pt>
              </c:strCache>
            </c:strRef>
          </c:cat>
          <c:val>
            <c:numRef>
              <c:f>[Grafiki_dlya_prezentatsii_pro_priemnoy_kampanii_2019.xlsx]Лист1!$C$60:$G$60</c:f>
              <c:numCache>
                <c:formatCode>General</c:formatCode>
                <c:ptCount val="5"/>
                <c:pt idx="0">
                  <c:v>14</c:v>
                </c:pt>
                <c:pt idx="1">
                  <c:v>39</c:v>
                </c:pt>
                <c:pt idx="2">
                  <c:v>20</c:v>
                </c:pt>
                <c:pt idx="3">
                  <c:v>2</c:v>
                </c:pt>
                <c:pt idx="4">
                  <c:v>21</c:v>
                </c:pt>
              </c:numCache>
            </c:numRef>
          </c:val>
          <c:extLst>
            <c:ext xmlns:c16="http://schemas.microsoft.com/office/drawing/2014/chart" uri="{C3380CC4-5D6E-409C-BE32-E72D297353CC}">
              <c16:uniqueId val="{00000004-030E-4B8E-8DB7-353D84DF10EE}"/>
            </c:ext>
          </c:extLst>
        </c:ser>
        <c:dLbls>
          <c:dLblPos val="outEnd"/>
          <c:showLegendKey val="0"/>
          <c:showVal val="1"/>
          <c:showCatName val="0"/>
          <c:showSerName val="0"/>
          <c:showPercent val="0"/>
          <c:showBubbleSize val="0"/>
        </c:dLbls>
        <c:gapWidth val="444"/>
        <c:overlap val="-90"/>
        <c:axId val="435612512"/>
        <c:axId val="443483208"/>
      </c:barChart>
      <c:catAx>
        <c:axId val="435612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400" b="0" i="0" u="none" strike="noStrike" kern="1200" cap="all" spc="120" normalizeH="0" baseline="0">
                <a:solidFill>
                  <a:schemeClr val="tx1"/>
                </a:solidFill>
                <a:latin typeface="+mn-lt"/>
                <a:ea typeface="+mn-ea"/>
                <a:cs typeface="Times New Roman" panose="02020603050405020304" pitchFamily="18" charset="0"/>
              </a:defRPr>
            </a:pPr>
            <a:endParaRPr lang="ru-RU"/>
          </a:p>
        </c:txPr>
        <c:crossAx val="443483208"/>
        <c:crosses val="autoZero"/>
        <c:auto val="1"/>
        <c:lblAlgn val="ctr"/>
        <c:lblOffset val="100"/>
        <c:noMultiLvlLbl val="0"/>
      </c:catAx>
      <c:valAx>
        <c:axId val="443483208"/>
        <c:scaling>
          <c:orientation val="minMax"/>
        </c:scaling>
        <c:delete val="1"/>
        <c:axPos val="l"/>
        <c:numFmt formatCode="General" sourceLinked="1"/>
        <c:majorTickMark val="none"/>
        <c:minorTickMark val="none"/>
        <c:tickLblPos val="nextTo"/>
        <c:crossAx val="4356125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3400" b="0" i="0" u="none" strike="noStrike" kern="1200" baseline="0">
              <a:solidFill>
                <a:schemeClr val="tx1"/>
              </a:solidFill>
              <a:latin typeface="+mn-lt"/>
              <a:ea typeface="+mn-ea"/>
              <a:cs typeface="Times New Roman" panose="02020603050405020304" pitchFamily="18" charset="0"/>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3400">
          <a:solidFill>
            <a:schemeClr val="tx1"/>
          </a:solidFill>
          <a:latin typeface="+mn-lt"/>
          <a:cs typeface="Times New Roman" panose="02020603050405020304" pitchFamily="18"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'[Grafiki_dlya_prezentatsii_pro_priemnoy_kampanii_2019.xlsx]Платное обучение'!$A$4</c:f>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'[Grafiki_dlya_prezentatsii_pro_priemnoy_kampanii_2019.xlsx]Платное обучение'!$B$3:$F$3</c:f>
              <c:strCache>
                <c:ptCount val="5"/>
                <c:pt idx="0">
                  <c:v>КБ</c:v>
                </c:pt>
                <c:pt idx="1">
                  <c:v>ПМ</c:v>
                </c:pt>
                <c:pt idx="2">
                  <c:v>ИВТ</c:v>
                </c:pt>
                <c:pt idx="3">
                  <c:v>ИТСС</c:v>
                </c:pt>
                <c:pt idx="4">
                  <c:v>ИБ</c:v>
                </c:pt>
              </c:strCache>
            </c:strRef>
          </c:cat>
          <c:val>
            <c:numRef>
              <c:f>'[Grafiki_dlya_prezentatsii_pro_priemnoy_kampanii_2019.xlsx]Платное обучение'!$B$4:$F$4</c:f>
              <c:numCache>
                <c:formatCode>General</c:formatCode>
                <c:ptCount val="5"/>
                <c:pt idx="0">
                  <c:v>17</c:v>
                </c:pt>
                <c:pt idx="1">
                  <c:v>17</c:v>
                </c:pt>
                <c:pt idx="2">
                  <c:v>15</c:v>
                </c:pt>
                <c:pt idx="3">
                  <c:v>3</c:v>
                </c:pt>
              </c:numCache>
            </c:numRef>
          </c:val>
          <c:extLst>
            <c:ext xmlns:c16="http://schemas.microsoft.com/office/drawing/2014/chart" uri="{C3380CC4-5D6E-409C-BE32-E72D297353CC}">
              <c16:uniqueId val="{00000000-0C4E-4E83-B475-06CBA648991A}"/>
            </c:ext>
          </c:extLst>
        </c:ser>
        <c:ser>
          <c:idx val="1"/>
          <c:order val="1"/>
          <c:tx>
            <c:strRef>
              <c:f>'[Grafiki_dlya_prezentatsii_pro_priemnoy_kampanii_2019.xlsx]Платное обучение'!$A$5</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'[Grafiki_dlya_prezentatsii_pro_priemnoy_kampanii_2019.xlsx]Платное обучение'!$B$3:$F$3</c:f>
              <c:strCache>
                <c:ptCount val="5"/>
                <c:pt idx="0">
                  <c:v>КБ</c:v>
                </c:pt>
                <c:pt idx="1">
                  <c:v>ПМ</c:v>
                </c:pt>
                <c:pt idx="2">
                  <c:v>ИВТ</c:v>
                </c:pt>
                <c:pt idx="3">
                  <c:v>ИТСС</c:v>
                </c:pt>
                <c:pt idx="4">
                  <c:v>ИБ</c:v>
                </c:pt>
              </c:strCache>
            </c:strRef>
          </c:cat>
          <c:val>
            <c:numRef>
              <c:f>'[Grafiki_dlya_prezentatsii_pro_priemnoy_kampanii_2019.xlsx]Платное обучение'!$B$5:$F$5</c:f>
              <c:numCache>
                <c:formatCode>General</c:formatCode>
                <c:ptCount val="5"/>
                <c:pt idx="0">
                  <c:v>37</c:v>
                </c:pt>
                <c:pt idx="1">
                  <c:v>27</c:v>
                </c:pt>
                <c:pt idx="2">
                  <c:v>40</c:v>
                </c:pt>
                <c:pt idx="3">
                  <c:v>15</c:v>
                </c:pt>
              </c:numCache>
            </c:numRef>
          </c:val>
          <c:extLst>
            <c:ext xmlns:c16="http://schemas.microsoft.com/office/drawing/2014/chart" uri="{C3380CC4-5D6E-409C-BE32-E72D297353CC}">
              <c16:uniqueId val="{00000001-0C4E-4E83-B475-06CBA648991A}"/>
            </c:ext>
          </c:extLst>
        </c:ser>
        <c:ser>
          <c:idx val="2"/>
          <c:order val="2"/>
          <c:tx>
            <c:strRef>
              <c:f>'[Grafiki_dlya_prezentatsii_pro_priemnoy_kampanii_2019.xlsx]Платное обучение'!$A$6</c:f>
              <c:strCache>
                <c:ptCount val="1"/>
                <c:pt idx="0">
                  <c:v>2017</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'[Grafiki_dlya_prezentatsii_pro_priemnoy_kampanii_2019.xlsx]Платное обучение'!$B$3:$F$3</c:f>
              <c:strCache>
                <c:ptCount val="5"/>
                <c:pt idx="0">
                  <c:v>КБ</c:v>
                </c:pt>
                <c:pt idx="1">
                  <c:v>ПМ</c:v>
                </c:pt>
                <c:pt idx="2">
                  <c:v>ИВТ</c:v>
                </c:pt>
                <c:pt idx="3">
                  <c:v>ИТСС</c:v>
                </c:pt>
                <c:pt idx="4">
                  <c:v>ИБ</c:v>
                </c:pt>
              </c:strCache>
            </c:strRef>
          </c:cat>
          <c:val>
            <c:numRef>
              <c:f>'[Grafiki_dlya_prezentatsii_pro_priemnoy_kampanii_2019.xlsx]Платное обучение'!$B$6:$F$6</c:f>
              <c:numCache>
                <c:formatCode>General</c:formatCode>
                <c:ptCount val="5"/>
                <c:pt idx="0">
                  <c:v>73</c:v>
                </c:pt>
                <c:pt idx="1">
                  <c:v>62</c:v>
                </c:pt>
                <c:pt idx="2">
                  <c:v>41</c:v>
                </c:pt>
                <c:pt idx="3">
                  <c:v>10</c:v>
                </c:pt>
              </c:numCache>
            </c:numRef>
          </c:val>
          <c:extLst>
            <c:ext xmlns:c16="http://schemas.microsoft.com/office/drawing/2014/chart" uri="{C3380CC4-5D6E-409C-BE32-E72D297353CC}">
              <c16:uniqueId val="{00000002-0C4E-4E83-B475-06CBA648991A}"/>
            </c:ext>
          </c:extLst>
        </c:ser>
        <c:ser>
          <c:idx val="3"/>
          <c:order val="3"/>
          <c:tx>
            <c:strRef>
              <c:f>'[Grafiki_dlya_prezentatsii_pro_priemnoy_kampanii_2019.xlsx]Платное обучение'!$A$7</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'[Grafiki_dlya_prezentatsii_pro_priemnoy_kampanii_2019.xlsx]Платное обучение'!$B$3:$F$3</c:f>
              <c:strCache>
                <c:ptCount val="5"/>
                <c:pt idx="0">
                  <c:v>КБ</c:v>
                </c:pt>
                <c:pt idx="1">
                  <c:v>ПМ</c:v>
                </c:pt>
                <c:pt idx="2">
                  <c:v>ИВТ</c:v>
                </c:pt>
                <c:pt idx="3">
                  <c:v>ИТСС</c:v>
                </c:pt>
                <c:pt idx="4">
                  <c:v>ИБ</c:v>
                </c:pt>
              </c:strCache>
            </c:strRef>
          </c:cat>
          <c:val>
            <c:numRef>
              <c:f>'[Grafiki_dlya_prezentatsii_pro_priemnoy_kampanii_2019.xlsx]Платное обучение'!$B$7:$F$7</c:f>
              <c:numCache>
                <c:formatCode>General</c:formatCode>
                <c:ptCount val="5"/>
                <c:pt idx="0">
                  <c:v>60</c:v>
                </c:pt>
                <c:pt idx="1">
                  <c:v>42</c:v>
                </c:pt>
                <c:pt idx="2">
                  <c:v>52</c:v>
                </c:pt>
                <c:pt idx="3">
                  <c:v>9</c:v>
                </c:pt>
              </c:numCache>
            </c:numRef>
          </c:val>
          <c:extLst>
            <c:ext xmlns:c16="http://schemas.microsoft.com/office/drawing/2014/chart" uri="{C3380CC4-5D6E-409C-BE32-E72D297353CC}">
              <c16:uniqueId val="{00000003-0C4E-4E83-B475-06CBA648991A}"/>
            </c:ext>
          </c:extLst>
        </c:ser>
        <c:ser>
          <c:idx val="4"/>
          <c:order val="4"/>
          <c:tx>
            <c:strRef>
              <c:f>'[Grafiki_dlya_prezentatsii_pro_priemnoy_kampanii_2019.xlsx]Платное обучение'!$A$8</c:f>
              <c:strCache>
                <c:ptCount val="1"/>
                <c:pt idx="0">
                  <c:v>2019</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'[Grafiki_dlya_prezentatsii_pro_priemnoy_kampanii_2019.xlsx]Платное обучение'!$B$3:$F$3</c:f>
              <c:strCache>
                <c:ptCount val="5"/>
                <c:pt idx="0">
                  <c:v>КБ</c:v>
                </c:pt>
                <c:pt idx="1">
                  <c:v>ПМ</c:v>
                </c:pt>
                <c:pt idx="2">
                  <c:v>ИВТ</c:v>
                </c:pt>
                <c:pt idx="3">
                  <c:v>ИТСС</c:v>
                </c:pt>
                <c:pt idx="4">
                  <c:v>ИБ</c:v>
                </c:pt>
              </c:strCache>
            </c:strRef>
          </c:cat>
          <c:val>
            <c:numRef>
              <c:f>'[Grafiki_dlya_prezentatsii_pro_priemnoy_kampanii_2019.xlsx]Платное обучение'!$B$8:$F$8</c:f>
              <c:numCache>
                <c:formatCode>General</c:formatCode>
                <c:ptCount val="5"/>
                <c:pt idx="0">
                  <c:v>45</c:v>
                </c:pt>
                <c:pt idx="1">
                  <c:v>45</c:v>
                </c:pt>
                <c:pt idx="2">
                  <c:v>58</c:v>
                </c:pt>
                <c:pt idx="3">
                  <c:v>9</c:v>
                </c:pt>
                <c:pt idx="4">
                  <c:v>23</c:v>
                </c:pt>
              </c:numCache>
            </c:numRef>
          </c:val>
          <c:extLst>
            <c:ext xmlns:c16="http://schemas.microsoft.com/office/drawing/2014/chart" uri="{C3380CC4-5D6E-409C-BE32-E72D297353CC}">
              <c16:uniqueId val="{00000004-0C4E-4E83-B475-06CBA648991A}"/>
            </c:ext>
          </c:extLst>
        </c:ser>
        <c:dLbls>
          <c:dLblPos val="outEnd"/>
          <c:showLegendKey val="0"/>
          <c:showVal val="1"/>
          <c:showCatName val="0"/>
          <c:showSerName val="0"/>
          <c:showPercent val="0"/>
          <c:showBubbleSize val="0"/>
        </c:dLbls>
        <c:gapWidth val="444"/>
        <c:overlap val="-90"/>
        <c:axId val="443480072"/>
        <c:axId val="443480464"/>
      </c:barChart>
      <c:catAx>
        <c:axId val="443480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cap="all" spc="120" normalizeH="0" baseline="0">
                <a:solidFill>
                  <a:sysClr val="windowText" lastClr="000000"/>
                </a:solidFill>
                <a:latin typeface="+mn-lt"/>
                <a:ea typeface="+mn-ea"/>
                <a:cs typeface="+mn-cs"/>
              </a:defRPr>
            </a:pPr>
            <a:endParaRPr lang="ru-RU"/>
          </a:p>
        </c:txPr>
        <c:crossAx val="443480464"/>
        <c:crosses val="autoZero"/>
        <c:auto val="1"/>
        <c:lblAlgn val="ctr"/>
        <c:lblOffset val="100"/>
        <c:noMultiLvlLbl val="0"/>
      </c:catAx>
      <c:valAx>
        <c:axId val="443480464"/>
        <c:scaling>
          <c:orientation val="minMax"/>
        </c:scaling>
        <c:delete val="1"/>
        <c:axPos val="l"/>
        <c:numFmt formatCode="General" sourceLinked="1"/>
        <c:majorTickMark val="none"/>
        <c:minorTickMark val="none"/>
        <c:tickLblPos val="nextTo"/>
        <c:crossAx val="443480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3200">
          <a:solidFill>
            <a:sysClr val="windowText" lastClr="000000"/>
          </a:solidFill>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[Grafiki_dlya_prezentatsii_pro_priemnoy_kampanii_2019.xlsx]Магистратура!$B$42</c:f>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[Grafiki_dlya_prezentatsii_pro_priemnoy_kampanii_2019.xlsx]Магистратура!$C$41:$I$41</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[Grafiki_dlya_prezentatsii_pro_priemnoy_kampanii_2019.xlsx]Магистратура!$C$42:$I$42</c:f>
              <c:numCache>
                <c:formatCode>General</c:formatCode>
                <c:ptCount val="7"/>
                <c:pt idx="0">
                  <c:v>2.5</c:v>
                </c:pt>
                <c:pt idx="1">
                  <c:v>3.3</c:v>
                </c:pt>
                <c:pt idx="2">
                  <c:v>2.2999999999999998</c:v>
                </c:pt>
                <c:pt idx="3">
                  <c:v>1.6</c:v>
                </c:pt>
                <c:pt idx="4">
                  <c:v>1.7</c:v>
                </c:pt>
              </c:numCache>
            </c:numRef>
          </c:val>
          <c:extLst>
            <c:ext xmlns:c16="http://schemas.microsoft.com/office/drawing/2014/chart" uri="{C3380CC4-5D6E-409C-BE32-E72D297353CC}">
              <c16:uniqueId val="{00000000-5A9C-4363-A9E0-3A04314E11CB}"/>
            </c:ext>
          </c:extLst>
        </c:ser>
        <c:ser>
          <c:idx val="1"/>
          <c:order val="1"/>
          <c:tx>
            <c:strRef>
              <c:f>[Grafiki_dlya_prezentatsii_pro_priemnoy_kampanii_2019.xlsx]Магистратура!$B$43</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[Grafiki_dlya_prezentatsii_pro_priemnoy_kampanii_2019.xlsx]Магистратура!$C$41:$I$41</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[Grafiki_dlya_prezentatsii_pro_priemnoy_kampanii_2019.xlsx]Магистратура!$C$43:$I$43</c:f>
              <c:numCache>
                <c:formatCode>General</c:formatCode>
                <c:ptCount val="7"/>
                <c:pt idx="0">
                  <c:v>2.4</c:v>
                </c:pt>
                <c:pt idx="1">
                  <c:v>2.4</c:v>
                </c:pt>
                <c:pt idx="2">
                  <c:v>2.4</c:v>
                </c:pt>
                <c:pt idx="3">
                  <c:v>1.6</c:v>
                </c:pt>
                <c:pt idx="4">
                  <c:v>1.7</c:v>
                </c:pt>
              </c:numCache>
            </c:numRef>
          </c:val>
          <c:extLst>
            <c:ext xmlns:c16="http://schemas.microsoft.com/office/drawing/2014/chart" uri="{C3380CC4-5D6E-409C-BE32-E72D297353CC}">
              <c16:uniqueId val="{00000001-5A9C-4363-A9E0-3A04314E11CB}"/>
            </c:ext>
          </c:extLst>
        </c:ser>
        <c:ser>
          <c:idx val="2"/>
          <c:order val="2"/>
          <c:tx>
            <c:strRef>
              <c:f>[Grafiki_dlya_prezentatsii_pro_priemnoy_kampanii_2019.xlsx]Магистратура!$B$44</c:f>
              <c:strCache>
                <c:ptCount val="1"/>
                <c:pt idx="0">
                  <c:v>2017</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[Grafiki_dlya_prezentatsii_pro_priemnoy_kampanii_2019.xlsx]Магистратура!$C$41:$I$41</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[Grafiki_dlya_prezentatsii_pro_priemnoy_kampanii_2019.xlsx]Магистратура!$C$44:$I$44</c:f>
              <c:numCache>
                <c:formatCode>General</c:formatCode>
                <c:ptCount val="7"/>
                <c:pt idx="0">
                  <c:v>2.1</c:v>
                </c:pt>
                <c:pt idx="1">
                  <c:v>2.7</c:v>
                </c:pt>
                <c:pt idx="2">
                  <c:v>1.8</c:v>
                </c:pt>
                <c:pt idx="3">
                  <c:v>1.7</c:v>
                </c:pt>
                <c:pt idx="4">
                  <c:v>1.7</c:v>
                </c:pt>
              </c:numCache>
            </c:numRef>
          </c:val>
          <c:extLst>
            <c:ext xmlns:c16="http://schemas.microsoft.com/office/drawing/2014/chart" uri="{C3380CC4-5D6E-409C-BE32-E72D297353CC}">
              <c16:uniqueId val="{00000002-5A9C-4363-A9E0-3A04314E11CB}"/>
            </c:ext>
          </c:extLst>
        </c:ser>
        <c:ser>
          <c:idx val="3"/>
          <c:order val="3"/>
          <c:tx>
            <c:strRef>
              <c:f>[Grafiki_dlya_prezentatsii_pro_priemnoy_kampanii_2019.xlsx]Магистратура!$B$45</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[Grafiki_dlya_prezentatsii_pro_priemnoy_kampanii_2019.xlsx]Магистратура!$C$41:$I$41</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[Grafiki_dlya_prezentatsii_pro_priemnoy_kampanii_2019.xlsx]Магистратура!$C$45:$I$45</c:f>
              <c:numCache>
                <c:formatCode>General</c:formatCode>
                <c:ptCount val="7"/>
                <c:pt idx="0">
                  <c:v>2</c:v>
                </c:pt>
                <c:pt idx="1">
                  <c:v>1.5</c:v>
                </c:pt>
                <c:pt idx="2">
                  <c:v>2</c:v>
                </c:pt>
                <c:pt idx="3">
                  <c:v>1.4</c:v>
                </c:pt>
                <c:pt idx="4">
                  <c:v>1.4</c:v>
                </c:pt>
                <c:pt idx="6">
                  <c:v>0.8</c:v>
                </c:pt>
              </c:numCache>
            </c:numRef>
          </c:val>
          <c:extLst>
            <c:ext xmlns:c16="http://schemas.microsoft.com/office/drawing/2014/chart" uri="{C3380CC4-5D6E-409C-BE32-E72D297353CC}">
              <c16:uniqueId val="{00000003-5A9C-4363-A9E0-3A04314E11CB}"/>
            </c:ext>
          </c:extLst>
        </c:ser>
        <c:ser>
          <c:idx val="4"/>
          <c:order val="4"/>
          <c:tx>
            <c:strRef>
              <c:f>[Grafiki_dlya_prezentatsii_pro_priemnoy_kampanii_2019.xlsx]Магистратура!$B$46</c:f>
              <c:strCache>
                <c:ptCount val="1"/>
                <c:pt idx="0">
                  <c:v>2019</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[Grafiki_dlya_prezentatsii_pro_priemnoy_kampanii_2019.xlsx]Магистратура!$C$41:$I$41</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[Grafiki_dlya_prezentatsii_pro_priemnoy_kampanii_2019.xlsx]Магистратура!$C$46:$I$46</c:f>
              <c:numCache>
                <c:formatCode>General</c:formatCode>
                <c:ptCount val="7"/>
                <c:pt idx="0">
                  <c:v>2.1</c:v>
                </c:pt>
                <c:pt idx="1">
                  <c:v>1.7</c:v>
                </c:pt>
                <c:pt idx="2">
                  <c:v>1.9</c:v>
                </c:pt>
                <c:pt idx="3">
                  <c:v>2</c:v>
                </c:pt>
                <c:pt idx="4">
                  <c:v>1.9</c:v>
                </c:pt>
                <c:pt idx="5">
                  <c:v>2</c:v>
                </c:pt>
                <c:pt idx="6">
                  <c:v>1.5</c:v>
                </c:pt>
              </c:numCache>
            </c:numRef>
          </c:val>
          <c:extLst>
            <c:ext xmlns:c16="http://schemas.microsoft.com/office/drawing/2014/chart" uri="{C3380CC4-5D6E-409C-BE32-E72D297353CC}">
              <c16:uniqueId val="{00000004-5A9C-4363-A9E0-3A04314E11CB}"/>
            </c:ext>
          </c:extLst>
        </c:ser>
        <c:dLbls>
          <c:dLblPos val="outEnd"/>
          <c:showLegendKey val="0"/>
          <c:showVal val="1"/>
          <c:showCatName val="0"/>
          <c:showSerName val="0"/>
          <c:showPercent val="0"/>
          <c:showBubbleSize val="0"/>
        </c:dLbls>
        <c:gapWidth val="444"/>
        <c:overlap val="-90"/>
        <c:axId val="443482032"/>
        <c:axId val="443482424"/>
      </c:barChart>
      <c:catAx>
        <c:axId val="443482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cap="all" spc="120" normalizeH="0" baseline="0">
                <a:solidFill>
                  <a:sysClr val="windowText" lastClr="000000"/>
                </a:solidFill>
                <a:latin typeface="+mn-lt"/>
                <a:ea typeface="+mn-ea"/>
                <a:cs typeface="+mn-cs"/>
              </a:defRPr>
            </a:pPr>
            <a:endParaRPr lang="ru-RU"/>
          </a:p>
        </c:txPr>
        <c:crossAx val="443482424"/>
        <c:crosses val="autoZero"/>
        <c:auto val="1"/>
        <c:lblAlgn val="ctr"/>
        <c:lblOffset val="100"/>
        <c:noMultiLvlLbl val="0"/>
      </c:catAx>
      <c:valAx>
        <c:axId val="443482424"/>
        <c:scaling>
          <c:orientation val="minMax"/>
        </c:scaling>
        <c:delete val="1"/>
        <c:axPos val="l"/>
        <c:numFmt formatCode="General" sourceLinked="1"/>
        <c:majorTickMark val="none"/>
        <c:minorTickMark val="none"/>
        <c:tickLblPos val="nextTo"/>
        <c:crossAx val="443482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3200">
          <a:solidFill>
            <a:sysClr val="windowText" lastClr="000000"/>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[Grafiki_dlya_prezentatsii_pro_priemnoy_kampanii_2019.xlsx]Магистратура!$B$18</c:f>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[Grafiki_dlya_prezentatsii_pro_priemnoy_kampanii_2019.xlsx]Магистратура!$C$17:$I$17</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[Grafiki_dlya_prezentatsii_pro_priemnoy_kampanii_2019.xlsx]Магистратура!$C$18:$I$18</c:f>
              <c:numCache>
                <c:formatCode>General</c:formatCode>
                <c:ptCount val="7"/>
                <c:pt idx="0">
                  <c:v>70</c:v>
                </c:pt>
                <c:pt idx="1">
                  <c:v>78</c:v>
                </c:pt>
                <c:pt idx="2">
                  <c:v>76</c:v>
                </c:pt>
                <c:pt idx="3">
                  <c:v>36</c:v>
                </c:pt>
                <c:pt idx="4">
                  <c:v>40</c:v>
                </c:pt>
              </c:numCache>
            </c:numRef>
          </c:val>
          <c:extLst>
            <c:ext xmlns:c16="http://schemas.microsoft.com/office/drawing/2014/chart" uri="{C3380CC4-5D6E-409C-BE32-E72D297353CC}">
              <c16:uniqueId val="{00000000-181D-4F1B-9EDF-AB2601B9E755}"/>
            </c:ext>
          </c:extLst>
        </c:ser>
        <c:ser>
          <c:idx val="1"/>
          <c:order val="1"/>
          <c:tx>
            <c:strRef>
              <c:f>[Grafiki_dlya_prezentatsii_pro_priemnoy_kampanii_2019.xlsx]Магистратура!$B$19</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[Grafiki_dlya_prezentatsii_pro_priemnoy_kampanii_2019.xlsx]Магистратура!$C$17:$I$17</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[Grafiki_dlya_prezentatsii_pro_priemnoy_kampanii_2019.xlsx]Магистратура!$C$19:$I$19</c:f>
              <c:numCache>
                <c:formatCode>General</c:formatCode>
                <c:ptCount val="7"/>
                <c:pt idx="0">
                  <c:v>70</c:v>
                </c:pt>
                <c:pt idx="1">
                  <c:v>84</c:v>
                </c:pt>
                <c:pt idx="2">
                  <c:v>70</c:v>
                </c:pt>
                <c:pt idx="3">
                  <c:v>42</c:v>
                </c:pt>
                <c:pt idx="4">
                  <c:v>35</c:v>
                </c:pt>
              </c:numCache>
            </c:numRef>
          </c:val>
          <c:extLst>
            <c:ext xmlns:c16="http://schemas.microsoft.com/office/drawing/2014/chart" uri="{C3380CC4-5D6E-409C-BE32-E72D297353CC}">
              <c16:uniqueId val="{00000001-181D-4F1B-9EDF-AB2601B9E755}"/>
            </c:ext>
          </c:extLst>
        </c:ser>
        <c:ser>
          <c:idx val="2"/>
          <c:order val="2"/>
          <c:tx>
            <c:strRef>
              <c:f>[Grafiki_dlya_prezentatsii_pro_priemnoy_kampanii_2019.xlsx]Магистратура!$B$20</c:f>
              <c:strCache>
                <c:ptCount val="1"/>
                <c:pt idx="0">
                  <c:v>2017</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[Grafiki_dlya_prezentatsii_pro_priemnoy_kampanii_2019.xlsx]Магистратура!$C$17:$I$17</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[Grafiki_dlya_prezentatsii_pro_priemnoy_kampanii_2019.xlsx]Магистратура!$C$20:$I$20</c:f>
              <c:numCache>
                <c:formatCode>General</c:formatCode>
                <c:ptCount val="7"/>
                <c:pt idx="0">
                  <c:v>73</c:v>
                </c:pt>
                <c:pt idx="1">
                  <c:v>60</c:v>
                </c:pt>
                <c:pt idx="2">
                  <c:v>72</c:v>
                </c:pt>
                <c:pt idx="3">
                  <c:v>42</c:v>
                </c:pt>
                <c:pt idx="4">
                  <c:v>50</c:v>
                </c:pt>
              </c:numCache>
            </c:numRef>
          </c:val>
          <c:extLst>
            <c:ext xmlns:c16="http://schemas.microsoft.com/office/drawing/2014/chart" uri="{C3380CC4-5D6E-409C-BE32-E72D297353CC}">
              <c16:uniqueId val="{00000002-181D-4F1B-9EDF-AB2601B9E755}"/>
            </c:ext>
          </c:extLst>
        </c:ser>
        <c:ser>
          <c:idx val="3"/>
          <c:order val="3"/>
          <c:tx>
            <c:strRef>
              <c:f>[Grafiki_dlya_prezentatsii_pro_priemnoy_kampanii_2019.xlsx]Магистратура!$B$21</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[Grafiki_dlya_prezentatsii_pro_priemnoy_kampanii_2019.xlsx]Магистратура!$C$17:$I$17</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[Grafiki_dlya_prezentatsii_pro_priemnoy_kampanii_2019.xlsx]Магистратура!$C$21:$I$21</c:f>
              <c:numCache>
                <c:formatCode>General</c:formatCode>
                <c:ptCount val="7"/>
                <c:pt idx="0">
                  <c:v>51</c:v>
                </c:pt>
                <c:pt idx="1">
                  <c:v>94</c:v>
                </c:pt>
                <c:pt idx="2">
                  <c:v>71</c:v>
                </c:pt>
                <c:pt idx="3">
                  <c:v>39</c:v>
                </c:pt>
                <c:pt idx="4">
                  <c:v>35</c:v>
                </c:pt>
                <c:pt idx="6">
                  <c:v>45</c:v>
                </c:pt>
              </c:numCache>
            </c:numRef>
          </c:val>
          <c:extLst>
            <c:ext xmlns:c16="http://schemas.microsoft.com/office/drawing/2014/chart" uri="{C3380CC4-5D6E-409C-BE32-E72D297353CC}">
              <c16:uniqueId val="{00000003-181D-4F1B-9EDF-AB2601B9E755}"/>
            </c:ext>
          </c:extLst>
        </c:ser>
        <c:ser>
          <c:idx val="4"/>
          <c:order val="4"/>
          <c:tx>
            <c:strRef>
              <c:f>[Grafiki_dlya_prezentatsii_pro_priemnoy_kampanii_2019.xlsx]Магистратура!$B$22</c:f>
              <c:strCache>
                <c:ptCount val="1"/>
                <c:pt idx="0">
                  <c:v>2019</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200" b="0" i="0" u="none" strike="noStrike" kern="1200" baseline="0">
                    <a:solidFill>
                      <a:sysClr val="windowText" lastClr="000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[Grafiki_dlya_prezentatsii_pro_priemnoy_kampanii_2019.xlsx]Магистратура!$C$17:$I$17</c:f>
              <c:strCache>
                <c:ptCount val="7"/>
                <c:pt idx="0">
                  <c:v>КСИС</c:v>
                </c:pt>
                <c:pt idx="1">
                  <c:v>СУИОИИ</c:v>
                </c:pt>
                <c:pt idx="2">
                  <c:v>МММКТ</c:v>
                </c:pt>
                <c:pt idx="3">
                  <c:v>ИЭ</c:v>
                </c:pt>
                <c:pt idx="4">
                  <c:v>МПН(бывш.ПФ)</c:v>
                </c:pt>
                <c:pt idx="5">
                  <c:v>ИВКС</c:v>
                </c:pt>
                <c:pt idx="6">
                  <c:v>СНМИ</c:v>
                </c:pt>
              </c:strCache>
            </c:strRef>
          </c:cat>
          <c:val>
            <c:numRef>
              <c:f>[Grafiki_dlya_prezentatsii_pro_priemnoy_kampanii_2019.xlsx]Магистратура!$C$22:$I$22</c:f>
              <c:numCache>
                <c:formatCode>General</c:formatCode>
                <c:ptCount val="7"/>
                <c:pt idx="0">
                  <c:v>63</c:v>
                </c:pt>
                <c:pt idx="1">
                  <c:v>129</c:v>
                </c:pt>
                <c:pt idx="2">
                  <c:v>77</c:v>
                </c:pt>
                <c:pt idx="3">
                  <c:v>45</c:v>
                </c:pt>
                <c:pt idx="4">
                  <c:v>45</c:v>
                </c:pt>
                <c:pt idx="5">
                  <c:v>73</c:v>
                </c:pt>
                <c:pt idx="6">
                  <c:v>40</c:v>
                </c:pt>
              </c:numCache>
            </c:numRef>
          </c:val>
          <c:extLst>
            <c:ext xmlns:c16="http://schemas.microsoft.com/office/drawing/2014/chart" uri="{C3380CC4-5D6E-409C-BE32-E72D297353CC}">
              <c16:uniqueId val="{00000004-181D-4F1B-9EDF-AB2601B9E755}"/>
            </c:ext>
          </c:extLst>
        </c:ser>
        <c:dLbls>
          <c:dLblPos val="outEnd"/>
          <c:showLegendKey val="0"/>
          <c:showVal val="1"/>
          <c:showCatName val="0"/>
          <c:showSerName val="0"/>
          <c:showPercent val="0"/>
          <c:showBubbleSize val="0"/>
        </c:dLbls>
        <c:gapWidth val="444"/>
        <c:overlap val="-90"/>
        <c:axId val="444059064"/>
        <c:axId val="444055536"/>
      </c:barChart>
      <c:catAx>
        <c:axId val="444059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cap="all" spc="120" normalizeH="0" baseline="0">
                <a:solidFill>
                  <a:sysClr val="windowText" lastClr="000000"/>
                </a:solidFill>
                <a:latin typeface="+mn-lt"/>
                <a:ea typeface="+mn-ea"/>
                <a:cs typeface="+mn-cs"/>
              </a:defRPr>
            </a:pPr>
            <a:endParaRPr lang="ru-RU"/>
          </a:p>
        </c:txPr>
        <c:crossAx val="444055536"/>
        <c:crosses val="autoZero"/>
        <c:auto val="1"/>
        <c:lblAlgn val="ctr"/>
        <c:lblOffset val="100"/>
        <c:noMultiLvlLbl val="0"/>
      </c:catAx>
      <c:valAx>
        <c:axId val="444055536"/>
        <c:scaling>
          <c:orientation val="minMax"/>
        </c:scaling>
        <c:delete val="1"/>
        <c:axPos val="l"/>
        <c:numFmt formatCode="General" sourceLinked="1"/>
        <c:majorTickMark val="none"/>
        <c:minorTickMark val="none"/>
        <c:tickLblPos val="nextTo"/>
        <c:crossAx val="444059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3200">
          <a:solidFill>
            <a:sysClr val="windowText" lastClr="000000"/>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ADFE2-EE86-4F42-9DA6-F485C808CE4A}"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ru-RU"/>
        </a:p>
      </dgm:t>
    </dgm:pt>
    <dgm:pt modelId="{E243FC5A-78BE-4558-BEDD-1A0116D02A95}">
      <dgm:prSet phldrT="[Текст]" custT="1"/>
      <dgm:spPr/>
      <dgm:t>
        <a:bodyPr/>
        <a:lstStyle/>
        <a:p>
          <a:r>
            <a:rPr lang="ru-RU" sz="3600" b="1" dirty="0">
              <a:latin typeface="Arial Narrow (Основной текст)"/>
            </a:rPr>
            <a:t>МИЭМ </a:t>
          </a:r>
        </a:p>
        <a:p>
          <a:r>
            <a:rPr lang="ru-RU" sz="3600" b="1" dirty="0">
              <a:latin typeface="Arial Narrow (Основной текст)"/>
            </a:rPr>
            <a:t>НИУ ВШЭ</a:t>
          </a:r>
        </a:p>
      </dgm:t>
    </dgm:pt>
    <dgm:pt modelId="{77BD1475-D71C-41B5-9F8C-3BEF9D89D13D}" type="parTrans" cxnId="{5A429F6C-1FF3-4D95-B91B-FB880D8707D6}">
      <dgm:prSet/>
      <dgm:spPr/>
      <dgm:t>
        <a:bodyPr/>
        <a:lstStyle/>
        <a:p>
          <a:endParaRPr lang="ru-RU" sz="3200" b="1">
            <a:latin typeface="Arial Narrow (Основной текст)"/>
          </a:endParaRPr>
        </a:p>
      </dgm:t>
    </dgm:pt>
    <dgm:pt modelId="{D7171AAA-2E81-462A-960E-2AA537FAD515}" type="sibTrans" cxnId="{5A429F6C-1FF3-4D95-B91B-FB880D8707D6}">
      <dgm:prSet/>
      <dgm:spPr/>
      <dgm:t>
        <a:bodyPr/>
        <a:lstStyle/>
        <a:p>
          <a:endParaRPr lang="ru-RU" sz="3200" b="1">
            <a:latin typeface="Arial Narrow (Основной текст)"/>
          </a:endParaRPr>
        </a:p>
      </dgm:t>
    </dgm:pt>
    <dgm:pt modelId="{66B802C9-89E3-4386-B010-5C7D3098CEE2}">
      <dgm:prSet phldrT="[Текст]" custT="1"/>
      <dgm:spPr/>
      <dgm:t>
        <a:bodyPr/>
        <a:lstStyle/>
        <a:p>
          <a:r>
            <a:rPr lang="ru-RU" sz="3200" b="1" dirty="0">
              <a:latin typeface="Arial Narrow (Основной текст)"/>
            </a:rPr>
            <a:t>Выездная техническая школа «Опережая Время»</a:t>
          </a:r>
        </a:p>
      </dgm:t>
    </dgm:pt>
    <dgm:pt modelId="{3ABFBE00-3B0F-4EFC-9D55-3D4FF654D036}" type="parTrans" cxnId="{83F5C830-42AC-4D61-9DD1-EE37A1206646}">
      <dgm:prSet/>
      <dgm:spPr/>
      <dgm:t>
        <a:bodyPr/>
        <a:lstStyle/>
        <a:p>
          <a:endParaRPr lang="ru-RU" sz="3200" b="1">
            <a:latin typeface="Arial Narrow (Основной текст)"/>
          </a:endParaRPr>
        </a:p>
      </dgm:t>
    </dgm:pt>
    <dgm:pt modelId="{8A5659B4-5E9C-4BDF-8ABC-D274161E7BE1}" type="sibTrans" cxnId="{83F5C830-42AC-4D61-9DD1-EE37A1206646}">
      <dgm:prSet/>
      <dgm:spPr/>
      <dgm:t>
        <a:bodyPr/>
        <a:lstStyle/>
        <a:p>
          <a:endParaRPr lang="ru-RU" sz="3200" b="1">
            <a:latin typeface="Arial Narrow (Основной текст)"/>
          </a:endParaRPr>
        </a:p>
      </dgm:t>
    </dgm:pt>
    <dgm:pt modelId="{352C5918-1D57-430D-B712-BB8D14A13A27}">
      <dgm:prSet phldrT="[Текст]" custT="1"/>
      <dgm:spPr/>
      <dgm:t>
        <a:bodyPr/>
        <a:lstStyle/>
        <a:p>
          <a:r>
            <a:rPr lang="ru-RU" sz="3200" b="1" dirty="0">
              <a:latin typeface="Arial Narrow (Основной текст)"/>
            </a:rPr>
            <a:t>Научно-техническая конференция НИУ ВШЭ </a:t>
          </a:r>
          <a:r>
            <a:rPr lang="ru-RU" sz="3200" b="1" dirty="0" err="1">
              <a:latin typeface="Arial Narrow (Основной текст)"/>
            </a:rPr>
            <a:t>им.Е.В.Арменского</a:t>
          </a:r>
          <a:endParaRPr lang="ru-RU" sz="3200" b="1" dirty="0">
            <a:latin typeface="Arial Narrow (Основной текст)"/>
          </a:endParaRPr>
        </a:p>
      </dgm:t>
    </dgm:pt>
    <dgm:pt modelId="{9204D4A0-960A-46FA-8F12-B302C9044D9B}" type="parTrans" cxnId="{B90B21D4-40FD-4600-8625-27DF5A6CF3E1}">
      <dgm:prSet/>
      <dgm:spPr/>
      <dgm:t>
        <a:bodyPr/>
        <a:lstStyle/>
        <a:p>
          <a:endParaRPr lang="ru-RU" sz="3200" b="1">
            <a:latin typeface="Arial Narrow (Основной текст)"/>
          </a:endParaRPr>
        </a:p>
      </dgm:t>
    </dgm:pt>
    <dgm:pt modelId="{677350C9-ABD8-43ED-A5CC-4B75E0307DF0}" type="sibTrans" cxnId="{B90B21D4-40FD-4600-8625-27DF5A6CF3E1}">
      <dgm:prSet/>
      <dgm:spPr/>
      <dgm:t>
        <a:bodyPr/>
        <a:lstStyle/>
        <a:p>
          <a:endParaRPr lang="ru-RU" sz="3200" b="1">
            <a:latin typeface="Arial Narrow (Основной текст)"/>
          </a:endParaRPr>
        </a:p>
      </dgm:t>
    </dgm:pt>
    <dgm:pt modelId="{853C476B-F42B-4267-8B97-87F08D7F7C85}">
      <dgm:prSet phldrT="[Текст]" custT="1"/>
      <dgm:spPr/>
      <dgm:t>
        <a:bodyPr/>
        <a:lstStyle/>
        <a:p>
          <a:r>
            <a:rPr lang="en-US" sz="3200" b="1" dirty="0">
              <a:latin typeface="Arial Narrow (Основной текст)"/>
            </a:rPr>
            <a:t>IT-</a:t>
          </a:r>
          <a:r>
            <a:rPr lang="ru-RU" sz="3200" b="1" dirty="0">
              <a:latin typeface="Arial Narrow (Основной текст)"/>
            </a:rPr>
            <a:t>класс в Московской школе</a:t>
          </a:r>
        </a:p>
      </dgm:t>
    </dgm:pt>
    <dgm:pt modelId="{03AABB83-5B46-495C-916F-C94FBDD3B9F4}" type="parTrans" cxnId="{F25DACD2-C145-41D3-AEC0-B06E247D59DE}">
      <dgm:prSet/>
      <dgm:spPr/>
      <dgm:t>
        <a:bodyPr/>
        <a:lstStyle/>
        <a:p>
          <a:endParaRPr lang="ru-RU" sz="3200" b="1">
            <a:latin typeface="Arial Narrow (Основной текст)"/>
          </a:endParaRPr>
        </a:p>
      </dgm:t>
    </dgm:pt>
    <dgm:pt modelId="{CB106025-162F-4F00-899C-F5B572F299DB}" type="sibTrans" cxnId="{F25DACD2-C145-41D3-AEC0-B06E247D59DE}">
      <dgm:prSet/>
      <dgm:spPr/>
      <dgm:t>
        <a:bodyPr/>
        <a:lstStyle/>
        <a:p>
          <a:endParaRPr lang="ru-RU" sz="3200" b="1">
            <a:latin typeface="Arial Narrow (Основной текст)"/>
          </a:endParaRPr>
        </a:p>
      </dgm:t>
    </dgm:pt>
    <dgm:pt modelId="{06016ED0-471F-4F8B-B11B-E64C4F1CDAC9}">
      <dgm:prSet phldrT="[Текст]" custT="1"/>
      <dgm:spPr/>
      <dgm:t>
        <a:bodyPr/>
        <a:lstStyle/>
        <a:p>
          <a:r>
            <a:rPr lang="ru-RU" sz="3200" b="1" dirty="0">
              <a:latin typeface="Arial Narrow (Основной текст)"/>
            </a:rPr>
            <a:t>Московская предпрофессиональная  олимпиада школьников</a:t>
          </a:r>
        </a:p>
      </dgm:t>
    </dgm:pt>
    <dgm:pt modelId="{058A19C5-67C4-4820-885D-F61F159CE7C0}" type="parTrans" cxnId="{B18E0DBD-C878-4B4A-82A8-FCE12A6456FF}">
      <dgm:prSet/>
      <dgm:spPr/>
      <dgm:t>
        <a:bodyPr/>
        <a:lstStyle/>
        <a:p>
          <a:endParaRPr lang="ru-RU" sz="3200" b="1">
            <a:latin typeface="Arial Narrow (Основной текст)"/>
          </a:endParaRPr>
        </a:p>
      </dgm:t>
    </dgm:pt>
    <dgm:pt modelId="{D670682C-940E-4EE6-9E10-ABC6B569EAB8}" type="sibTrans" cxnId="{B18E0DBD-C878-4B4A-82A8-FCE12A6456FF}">
      <dgm:prSet/>
      <dgm:spPr/>
      <dgm:t>
        <a:bodyPr/>
        <a:lstStyle/>
        <a:p>
          <a:endParaRPr lang="ru-RU" sz="3200" b="1">
            <a:latin typeface="Arial Narrow (Основной текст)"/>
          </a:endParaRPr>
        </a:p>
      </dgm:t>
    </dgm:pt>
    <dgm:pt modelId="{62BA701D-CFA6-4C92-B165-463D19E97D76}">
      <dgm:prSet custT="1"/>
      <dgm:spPr/>
      <dgm:t>
        <a:bodyPr/>
        <a:lstStyle/>
        <a:p>
          <a:r>
            <a:rPr lang="ru-RU" sz="3200" b="1" dirty="0">
              <a:latin typeface="Arial Narrow (Основной текст)"/>
            </a:rPr>
            <a:t>Конкурс «Высший пилотаж»</a:t>
          </a:r>
        </a:p>
      </dgm:t>
    </dgm:pt>
    <dgm:pt modelId="{533C82D3-5FE1-40F5-9180-54782830AEC8}" type="parTrans" cxnId="{90E5224F-6F1C-4FA6-8111-712D61AE23B9}">
      <dgm:prSet/>
      <dgm:spPr/>
      <dgm:t>
        <a:bodyPr/>
        <a:lstStyle/>
        <a:p>
          <a:endParaRPr lang="ru-RU" sz="3200" b="1">
            <a:latin typeface="Arial Narrow (Основной текст)"/>
          </a:endParaRPr>
        </a:p>
      </dgm:t>
    </dgm:pt>
    <dgm:pt modelId="{EC797E58-6CA0-4075-B787-41512536980B}" type="sibTrans" cxnId="{90E5224F-6F1C-4FA6-8111-712D61AE23B9}">
      <dgm:prSet/>
      <dgm:spPr/>
      <dgm:t>
        <a:bodyPr/>
        <a:lstStyle/>
        <a:p>
          <a:endParaRPr lang="ru-RU" sz="3200" b="1">
            <a:latin typeface="Arial Narrow (Основной текст)"/>
          </a:endParaRPr>
        </a:p>
      </dgm:t>
    </dgm:pt>
    <dgm:pt modelId="{6E18B1EC-E1EC-4297-A50A-DC30468FAE26}">
      <dgm:prSet custT="1"/>
      <dgm:spPr/>
      <dgm:t>
        <a:bodyPr/>
        <a:lstStyle/>
        <a:p>
          <a:r>
            <a:rPr lang="ru-RU" sz="3200" b="1" dirty="0">
              <a:latin typeface="Arial Narrow (Основной текст)"/>
            </a:rPr>
            <a:t>Инженерная школа «</a:t>
          </a:r>
          <a:r>
            <a:rPr lang="ru-RU" sz="3200" b="1" dirty="0" err="1">
              <a:latin typeface="Arial Narrow (Основной текст)"/>
            </a:rPr>
            <a:t>Корвус</a:t>
          </a:r>
          <a:r>
            <a:rPr lang="ru-RU" sz="3200" b="1" dirty="0">
              <a:latin typeface="Arial Narrow (Основной текст)"/>
            </a:rPr>
            <a:t>»</a:t>
          </a:r>
        </a:p>
      </dgm:t>
    </dgm:pt>
    <dgm:pt modelId="{59875597-3D0C-4538-8A3B-AB4EE68735B4}" type="parTrans" cxnId="{96BDC5F3-75CD-4C50-9D33-4ACD57BC117C}">
      <dgm:prSet/>
      <dgm:spPr/>
      <dgm:t>
        <a:bodyPr/>
        <a:lstStyle/>
        <a:p>
          <a:endParaRPr lang="ru-RU" sz="3200" b="1">
            <a:latin typeface="Arial Narrow (Основной текст)"/>
          </a:endParaRPr>
        </a:p>
      </dgm:t>
    </dgm:pt>
    <dgm:pt modelId="{6CD4C4D8-D56D-4943-8C53-E9390D3B38EC}" type="sibTrans" cxnId="{96BDC5F3-75CD-4C50-9D33-4ACD57BC117C}">
      <dgm:prSet/>
      <dgm:spPr/>
      <dgm:t>
        <a:bodyPr/>
        <a:lstStyle/>
        <a:p>
          <a:endParaRPr lang="ru-RU" sz="3200" b="1">
            <a:latin typeface="Arial Narrow (Основной текст)"/>
          </a:endParaRPr>
        </a:p>
      </dgm:t>
    </dgm:pt>
    <dgm:pt modelId="{686ADBDA-147D-4552-9DB3-6898552C346C}">
      <dgm:prSet custT="1"/>
      <dgm:spPr/>
      <dgm:t>
        <a:bodyPr/>
        <a:lstStyle/>
        <a:p>
          <a:r>
            <a:rPr lang="ru-RU" sz="3200" b="1" dirty="0">
              <a:latin typeface="Arial Narrow (Основной текст)"/>
            </a:rPr>
            <a:t>Инженерные классы в Московской школе</a:t>
          </a:r>
        </a:p>
      </dgm:t>
    </dgm:pt>
    <dgm:pt modelId="{FBC7FD50-418F-4061-B8DA-0638006358CE}" type="parTrans" cxnId="{9A57F130-EAC6-410B-8B75-41CABB1D0FAA}">
      <dgm:prSet/>
      <dgm:spPr/>
      <dgm:t>
        <a:bodyPr/>
        <a:lstStyle/>
        <a:p>
          <a:endParaRPr lang="ru-RU" sz="3200" b="1">
            <a:latin typeface="Arial Narrow (Основной текст)"/>
          </a:endParaRPr>
        </a:p>
      </dgm:t>
    </dgm:pt>
    <dgm:pt modelId="{8D4C6E37-1475-403E-A1A9-0103D4F07081}" type="sibTrans" cxnId="{9A57F130-EAC6-410B-8B75-41CABB1D0FAA}">
      <dgm:prSet/>
      <dgm:spPr/>
      <dgm:t>
        <a:bodyPr/>
        <a:lstStyle/>
        <a:p>
          <a:endParaRPr lang="ru-RU" sz="3200" b="1">
            <a:latin typeface="Arial Narrow (Основной текст)"/>
          </a:endParaRPr>
        </a:p>
      </dgm:t>
    </dgm:pt>
    <dgm:pt modelId="{C59D7A92-0BA9-49D6-ADD6-068DB1B485FA}">
      <dgm:prSet custT="1"/>
      <dgm:spPr/>
      <dgm:t>
        <a:bodyPr/>
        <a:lstStyle/>
        <a:p>
          <a:r>
            <a:rPr lang="ru-RU" sz="3200" b="1" dirty="0">
              <a:latin typeface="Arial Narrow (Основной текст)"/>
            </a:rPr>
            <a:t>Олимпиада «Высшая проба»</a:t>
          </a:r>
        </a:p>
      </dgm:t>
    </dgm:pt>
    <dgm:pt modelId="{02C9134F-0ED1-429E-8502-B34939202C9B}" type="parTrans" cxnId="{1A1A4390-164C-4628-A5A1-7996D6386746}">
      <dgm:prSet/>
      <dgm:spPr/>
      <dgm:t>
        <a:bodyPr/>
        <a:lstStyle/>
        <a:p>
          <a:endParaRPr lang="ru-RU" sz="3200" b="1">
            <a:latin typeface="Arial Narrow (Основной текст)"/>
          </a:endParaRPr>
        </a:p>
      </dgm:t>
    </dgm:pt>
    <dgm:pt modelId="{FD61BF3A-6D99-4CE1-B4F0-31F88DD92D28}" type="sibTrans" cxnId="{1A1A4390-164C-4628-A5A1-7996D6386746}">
      <dgm:prSet/>
      <dgm:spPr/>
      <dgm:t>
        <a:bodyPr/>
        <a:lstStyle/>
        <a:p>
          <a:endParaRPr lang="ru-RU" sz="3200" b="1">
            <a:latin typeface="Arial Narrow (Основной текст)"/>
          </a:endParaRPr>
        </a:p>
      </dgm:t>
    </dgm:pt>
    <dgm:pt modelId="{BA099428-5642-419B-B00E-80A3F2AF18CD}">
      <dgm:prSet custT="1"/>
      <dgm:spPr/>
      <dgm:t>
        <a:bodyPr/>
        <a:lstStyle/>
        <a:p>
          <a:r>
            <a:rPr lang="ru-RU" sz="3200" b="1" dirty="0">
              <a:latin typeface="Arial Narrow (Основной текст)"/>
            </a:rPr>
            <a:t>Инженерные каникулы</a:t>
          </a:r>
        </a:p>
      </dgm:t>
    </dgm:pt>
    <dgm:pt modelId="{70557840-47AE-4B7F-8289-D046224C78D9}" type="parTrans" cxnId="{6EDCE240-4471-4225-B5E7-3124B8BF1F8E}">
      <dgm:prSet/>
      <dgm:spPr/>
      <dgm:t>
        <a:bodyPr/>
        <a:lstStyle/>
        <a:p>
          <a:endParaRPr lang="ru-RU" sz="3200" b="1">
            <a:latin typeface="Arial Narrow (Основной текст)"/>
          </a:endParaRPr>
        </a:p>
      </dgm:t>
    </dgm:pt>
    <dgm:pt modelId="{CB8C479E-51DE-4CE1-B585-DBE6E412DCD2}" type="sibTrans" cxnId="{6EDCE240-4471-4225-B5E7-3124B8BF1F8E}">
      <dgm:prSet/>
      <dgm:spPr/>
      <dgm:t>
        <a:bodyPr/>
        <a:lstStyle/>
        <a:p>
          <a:endParaRPr lang="ru-RU" sz="3200" b="1">
            <a:latin typeface="Arial Narrow (Основной текст)"/>
          </a:endParaRPr>
        </a:p>
      </dgm:t>
    </dgm:pt>
    <dgm:pt modelId="{31E3986C-06CB-41E4-A083-C049A6EA5580}">
      <dgm:prSet custT="1"/>
      <dgm:spPr/>
      <dgm:t>
        <a:bodyPr/>
        <a:lstStyle/>
        <a:p>
          <a:r>
            <a:rPr lang="ru-RU" sz="3200" b="1" dirty="0">
              <a:latin typeface="Arial Narrow (Основной текст)"/>
            </a:rPr>
            <a:t>Интернет школа МИЭМ</a:t>
          </a:r>
        </a:p>
      </dgm:t>
    </dgm:pt>
    <dgm:pt modelId="{B7949E0F-7E23-487F-88EB-DB42F46546C0}" type="parTrans" cxnId="{4216E1C8-6131-4734-A62E-7CE33F0783EE}">
      <dgm:prSet/>
      <dgm:spPr/>
      <dgm:t>
        <a:bodyPr/>
        <a:lstStyle/>
        <a:p>
          <a:endParaRPr lang="ru-RU" sz="3200" b="1">
            <a:latin typeface="Arial Narrow (Основной текст)"/>
          </a:endParaRPr>
        </a:p>
      </dgm:t>
    </dgm:pt>
    <dgm:pt modelId="{15EC52D1-01FD-435A-8994-879C4C6B8086}" type="sibTrans" cxnId="{4216E1C8-6131-4734-A62E-7CE33F0783EE}">
      <dgm:prSet/>
      <dgm:spPr/>
      <dgm:t>
        <a:bodyPr/>
        <a:lstStyle/>
        <a:p>
          <a:endParaRPr lang="ru-RU" sz="3200" b="1">
            <a:latin typeface="Arial Narrow (Основной текст)"/>
          </a:endParaRPr>
        </a:p>
      </dgm:t>
    </dgm:pt>
    <dgm:pt modelId="{7F2C5AA1-D012-4311-A35E-9BFD4798D88D}">
      <dgm:prSet custT="1"/>
      <dgm:spPr/>
      <dgm:t>
        <a:bodyPr/>
        <a:lstStyle/>
        <a:p>
          <a:r>
            <a:rPr lang="en-US" sz="3200" b="1" dirty="0">
              <a:latin typeface="Arial Narrow (Основной текст)"/>
            </a:rPr>
            <a:t> IT ШКОЛА SAMSUNG</a:t>
          </a:r>
          <a:endParaRPr lang="ru-RU" sz="3200" b="1" dirty="0">
            <a:latin typeface="Arial Narrow (Основной текст)"/>
          </a:endParaRPr>
        </a:p>
      </dgm:t>
    </dgm:pt>
    <dgm:pt modelId="{D2438A03-33DF-4AB0-812E-F7644D58FF94}" type="parTrans" cxnId="{4F315DBB-5A96-4C2F-9BCD-9F8FF5FD2615}">
      <dgm:prSet/>
      <dgm:spPr/>
      <dgm:t>
        <a:bodyPr/>
        <a:lstStyle/>
        <a:p>
          <a:endParaRPr lang="ru-RU" sz="3200" b="1">
            <a:latin typeface="Arial Narrow (Основной текст)"/>
          </a:endParaRPr>
        </a:p>
      </dgm:t>
    </dgm:pt>
    <dgm:pt modelId="{5120832C-F64D-4955-9983-3536AF0F5717}" type="sibTrans" cxnId="{4F315DBB-5A96-4C2F-9BCD-9F8FF5FD2615}">
      <dgm:prSet/>
      <dgm:spPr/>
      <dgm:t>
        <a:bodyPr/>
        <a:lstStyle/>
        <a:p>
          <a:endParaRPr lang="ru-RU" sz="3200" b="1">
            <a:latin typeface="Arial Narrow (Основной текст)"/>
          </a:endParaRPr>
        </a:p>
      </dgm:t>
    </dgm:pt>
    <dgm:pt modelId="{0CBE556B-C29B-4402-96B6-B4585AA7C5A5}" type="pres">
      <dgm:prSet presAssocID="{2EDADFE2-EE86-4F42-9DA6-F485C808CE4A}" presName="cycle" presStyleCnt="0">
        <dgm:presLayoutVars>
          <dgm:chMax val="1"/>
          <dgm:dir/>
          <dgm:animLvl val="ctr"/>
          <dgm:resizeHandles val="exact"/>
        </dgm:presLayoutVars>
      </dgm:prSet>
      <dgm:spPr/>
      <dgm:t>
        <a:bodyPr/>
        <a:lstStyle/>
        <a:p>
          <a:endParaRPr lang="ru-RU"/>
        </a:p>
      </dgm:t>
    </dgm:pt>
    <dgm:pt modelId="{1EB2B818-9B62-46CA-AAA1-AE8EB0E7C474}" type="pres">
      <dgm:prSet presAssocID="{E243FC5A-78BE-4558-BEDD-1A0116D02A95}" presName="centerShape" presStyleLbl="node0" presStyleIdx="0" presStyleCnt="1"/>
      <dgm:spPr/>
      <dgm:t>
        <a:bodyPr/>
        <a:lstStyle/>
        <a:p>
          <a:endParaRPr lang="ru-RU"/>
        </a:p>
      </dgm:t>
    </dgm:pt>
    <dgm:pt modelId="{32A6F3D3-24BD-42A5-A200-7DCE94073CC7}" type="pres">
      <dgm:prSet presAssocID="{058A19C5-67C4-4820-885D-F61F159CE7C0}" presName="parTrans" presStyleLbl="bgSibTrans2D1" presStyleIdx="0" presStyleCnt="11"/>
      <dgm:spPr/>
      <dgm:t>
        <a:bodyPr/>
        <a:lstStyle/>
        <a:p>
          <a:endParaRPr lang="ru-RU"/>
        </a:p>
      </dgm:t>
    </dgm:pt>
    <dgm:pt modelId="{3A05132E-4E4D-44A8-8628-478089AF6C38}" type="pres">
      <dgm:prSet presAssocID="{06016ED0-471F-4F8B-B11B-E64C4F1CDAC9}" presName="node" presStyleLbl="node1" presStyleIdx="0" presStyleCnt="11" custScaleX="223509">
        <dgm:presLayoutVars>
          <dgm:bulletEnabled val="1"/>
        </dgm:presLayoutVars>
      </dgm:prSet>
      <dgm:spPr/>
      <dgm:t>
        <a:bodyPr/>
        <a:lstStyle/>
        <a:p>
          <a:endParaRPr lang="ru-RU"/>
        </a:p>
      </dgm:t>
    </dgm:pt>
    <dgm:pt modelId="{253D8A0E-6F2A-48BE-AE6A-EA22FA2AEEED}" type="pres">
      <dgm:prSet presAssocID="{3ABFBE00-3B0F-4EFC-9D55-3D4FF654D036}" presName="parTrans" presStyleLbl="bgSibTrans2D1" presStyleIdx="1" presStyleCnt="11"/>
      <dgm:spPr/>
      <dgm:t>
        <a:bodyPr/>
        <a:lstStyle/>
        <a:p>
          <a:endParaRPr lang="ru-RU"/>
        </a:p>
      </dgm:t>
    </dgm:pt>
    <dgm:pt modelId="{EAEFF28F-13C9-46C2-A8C6-DD4B8A76BD0E}" type="pres">
      <dgm:prSet presAssocID="{66B802C9-89E3-4386-B010-5C7D3098CEE2}" presName="node" presStyleLbl="node1" presStyleIdx="1" presStyleCnt="11" custScaleX="200319">
        <dgm:presLayoutVars>
          <dgm:bulletEnabled val="1"/>
        </dgm:presLayoutVars>
      </dgm:prSet>
      <dgm:spPr/>
      <dgm:t>
        <a:bodyPr/>
        <a:lstStyle/>
        <a:p>
          <a:endParaRPr lang="ru-RU"/>
        </a:p>
      </dgm:t>
    </dgm:pt>
    <dgm:pt modelId="{A33D62AF-8C13-4625-94BF-99AD66B09ACD}" type="pres">
      <dgm:prSet presAssocID="{533C82D3-5FE1-40F5-9180-54782830AEC8}" presName="parTrans" presStyleLbl="bgSibTrans2D1" presStyleIdx="2" presStyleCnt="11"/>
      <dgm:spPr/>
      <dgm:t>
        <a:bodyPr/>
        <a:lstStyle/>
        <a:p>
          <a:endParaRPr lang="ru-RU"/>
        </a:p>
      </dgm:t>
    </dgm:pt>
    <dgm:pt modelId="{4EF04770-945E-43A4-885C-7CB6988618AA}" type="pres">
      <dgm:prSet presAssocID="{62BA701D-CFA6-4C92-B165-463D19E97D76}" presName="node" presStyleLbl="node1" presStyleIdx="2" presStyleCnt="11" custScaleX="184298">
        <dgm:presLayoutVars>
          <dgm:bulletEnabled val="1"/>
        </dgm:presLayoutVars>
      </dgm:prSet>
      <dgm:spPr/>
      <dgm:t>
        <a:bodyPr/>
        <a:lstStyle/>
        <a:p>
          <a:endParaRPr lang="ru-RU"/>
        </a:p>
      </dgm:t>
    </dgm:pt>
    <dgm:pt modelId="{0514049F-3C40-4881-8793-6CB19B93E73E}" type="pres">
      <dgm:prSet presAssocID="{59875597-3D0C-4538-8A3B-AB4EE68735B4}" presName="parTrans" presStyleLbl="bgSibTrans2D1" presStyleIdx="3" presStyleCnt="11"/>
      <dgm:spPr/>
      <dgm:t>
        <a:bodyPr/>
        <a:lstStyle/>
        <a:p>
          <a:endParaRPr lang="ru-RU"/>
        </a:p>
      </dgm:t>
    </dgm:pt>
    <dgm:pt modelId="{F87F2BEB-BDD1-4840-BB1A-85A784A079D5}" type="pres">
      <dgm:prSet presAssocID="{6E18B1EC-E1EC-4297-A50A-DC30468FAE26}" presName="node" presStyleLbl="node1" presStyleIdx="3" presStyleCnt="11" custScaleX="127769">
        <dgm:presLayoutVars>
          <dgm:bulletEnabled val="1"/>
        </dgm:presLayoutVars>
      </dgm:prSet>
      <dgm:spPr/>
      <dgm:t>
        <a:bodyPr/>
        <a:lstStyle/>
        <a:p>
          <a:endParaRPr lang="ru-RU"/>
        </a:p>
      </dgm:t>
    </dgm:pt>
    <dgm:pt modelId="{3CE1AAFC-4FA8-46CD-B88A-055AFCA23AB7}" type="pres">
      <dgm:prSet presAssocID="{D2438A03-33DF-4AB0-812E-F7644D58FF94}" presName="parTrans" presStyleLbl="bgSibTrans2D1" presStyleIdx="4" presStyleCnt="11"/>
      <dgm:spPr/>
      <dgm:t>
        <a:bodyPr/>
        <a:lstStyle/>
        <a:p>
          <a:endParaRPr lang="ru-RU"/>
        </a:p>
      </dgm:t>
    </dgm:pt>
    <dgm:pt modelId="{1BEAD246-9DCC-4641-9CF4-54B56D6850BA}" type="pres">
      <dgm:prSet presAssocID="{7F2C5AA1-D012-4311-A35E-9BFD4798D88D}" presName="node" presStyleLbl="node1" presStyleIdx="4" presStyleCnt="11" custRadScaleRad="98037" custRadScaleInc="11940">
        <dgm:presLayoutVars>
          <dgm:bulletEnabled val="1"/>
        </dgm:presLayoutVars>
      </dgm:prSet>
      <dgm:spPr/>
      <dgm:t>
        <a:bodyPr/>
        <a:lstStyle/>
        <a:p>
          <a:endParaRPr lang="ru-RU"/>
        </a:p>
      </dgm:t>
    </dgm:pt>
    <dgm:pt modelId="{1FD29065-0A0F-45C5-811A-AFA561B7A166}" type="pres">
      <dgm:prSet presAssocID="{B7949E0F-7E23-487F-88EB-DB42F46546C0}" presName="parTrans" presStyleLbl="bgSibTrans2D1" presStyleIdx="5" presStyleCnt="11"/>
      <dgm:spPr/>
      <dgm:t>
        <a:bodyPr/>
        <a:lstStyle/>
        <a:p>
          <a:endParaRPr lang="ru-RU"/>
        </a:p>
      </dgm:t>
    </dgm:pt>
    <dgm:pt modelId="{E2244D57-FFBD-4733-BDB0-AA13BFF91E02}" type="pres">
      <dgm:prSet presAssocID="{31E3986C-06CB-41E4-A083-C049A6EA5580}" presName="node" presStyleLbl="node1" presStyleIdx="5" presStyleCnt="11">
        <dgm:presLayoutVars>
          <dgm:bulletEnabled val="1"/>
        </dgm:presLayoutVars>
      </dgm:prSet>
      <dgm:spPr/>
      <dgm:t>
        <a:bodyPr/>
        <a:lstStyle/>
        <a:p>
          <a:endParaRPr lang="ru-RU"/>
        </a:p>
      </dgm:t>
    </dgm:pt>
    <dgm:pt modelId="{74684FA8-3B8C-416A-A23C-8E0BA58A9E98}" type="pres">
      <dgm:prSet presAssocID="{02C9134F-0ED1-429E-8502-B34939202C9B}" presName="parTrans" presStyleLbl="bgSibTrans2D1" presStyleIdx="6" presStyleCnt="11"/>
      <dgm:spPr/>
      <dgm:t>
        <a:bodyPr/>
        <a:lstStyle/>
        <a:p>
          <a:endParaRPr lang="ru-RU"/>
        </a:p>
      </dgm:t>
    </dgm:pt>
    <dgm:pt modelId="{CBDFA01C-C774-465D-82D7-BA28C4185B24}" type="pres">
      <dgm:prSet presAssocID="{C59D7A92-0BA9-49D6-ADD6-068DB1B485FA}" presName="node" presStyleLbl="node1" presStyleIdx="6" presStyleCnt="11" custScaleX="130965">
        <dgm:presLayoutVars>
          <dgm:bulletEnabled val="1"/>
        </dgm:presLayoutVars>
      </dgm:prSet>
      <dgm:spPr/>
      <dgm:t>
        <a:bodyPr/>
        <a:lstStyle/>
        <a:p>
          <a:endParaRPr lang="ru-RU"/>
        </a:p>
      </dgm:t>
    </dgm:pt>
    <dgm:pt modelId="{EBFE2CD9-113D-4167-8474-4BE962077701}" type="pres">
      <dgm:prSet presAssocID="{FBC7FD50-418F-4061-B8DA-0638006358CE}" presName="parTrans" presStyleLbl="bgSibTrans2D1" presStyleIdx="7" presStyleCnt="11" custAng="257613" custScaleX="102256"/>
      <dgm:spPr/>
      <dgm:t>
        <a:bodyPr/>
        <a:lstStyle/>
        <a:p>
          <a:endParaRPr lang="ru-RU"/>
        </a:p>
      </dgm:t>
    </dgm:pt>
    <dgm:pt modelId="{6B8067B2-0A8F-404D-B16A-B16845CDB790}" type="pres">
      <dgm:prSet presAssocID="{686ADBDA-147D-4552-9DB3-6898552C346C}" presName="node" presStyleLbl="node1" presStyleIdx="7" presStyleCnt="11" custScaleX="223502" custRadScaleRad="111199" custRadScaleInc="47047">
        <dgm:presLayoutVars>
          <dgm:bulletEnabled val="1"/>
        </dgm:presLayoutVars>
      </dgm:prSet>
      <dgm:spPr/>
      <dgm:t>
        <a:bodyPr/>
        <a:lstStyle/>
        <a:p>
          <a:endParaRPr lang="ru-RU"/>
        </a:p>
      </dgm:t>
    </dgm:pt>
    <dgm:pt modelId="{56CBC6FD-205E-4B6F-BB10-0258F0246F50}" type="pres">
      <dgm:prSet presAssocID="{70557840-47AE-4B7F-8289-D046224C78D9}" presName="parTrans" presStyleLbl="bgSibTrans2D1" presStyleIdx="8" presStyleCnt="11" custScaleX="102298"/>
      <dgm:spPr/>
      <dgm:t>
        <a:bodyPr/>
        <a:lstStyle/>
        <a:p>
          <a:endParaRPr lang="ru-RU"/>
        </a:p>
      </dgm:t>
    </dgm:pt>
    <dgm:pt modelId="{56B48BC0-95F5-4A75-81BD-E2549BB988D5}" type="pres">
      <dgm:prSet presAssocID="{BA099428-5642-419B-B00E-80A3F2AF18CD}" presName="node" presStyleLbl="node1" presStyleIdx="8" presStyleCnt="11" custScaleX="158116" custRadScaleRad="106984" custRadScaleInc="18289">
        <dgm:presLayoutVars>
          <dgm:bulletEnabled val="1"/>
        </dgm:presLayoutVars>
      </dgm:prSet>
      <dgm:spPr/>
      <dgm:t>
        <a:bodyPr/>
        <a:lstStyle/>
        <a:p>
          <a:endParaRPr lang="ru-RU"/>
        </a:p>
      </dgm:t>
    </dgm:pt>
    <dgm:pt modelId="{127E1CA8-D8F5-4191-8DBA-B4CC6E1F2DB4}" type="pres">
      <dgm:prSet presAssocID="{9204D4A0-960A-46FA-8F12-B302C9044D9B}" presName="parTrans" presStyleLbl="bgSibTrans2D1" presStyleIdx="9" presStyleCnt="11"/>
      <dgm:spPr/>
      <dgm:t>
        <a:bodyPr/>
        <a:lstStyle/>
        <a:p>
          <a:endParaRPr lang="ru-RU"/>
        </a:p>
      </dgm:t>
    </dgm:pt>
    <dgm:pt modelId="{747D7D8D-B023-47BD-A403-195BA348CDAF}" type="pres">
      <dgm:prSet presAssocID="{352C5918-1D57-430D-B712-BB8D14A13A27}" presName="node" presStyleLbl="node1" presStyleIdx="9" presStyleCnt="11" custScaleX="236696">
        <dgm:presLayoutVars>
          <dgm:bulletEnabled val="1"/>
        </dgm:presLayoutVars>
      </dgm:prSet>
      <dgm:spPr/>
      <dgm:t>
        <a:bodyPr/>
        <a:lstStyle/>
        <a:p>
          <a:endParaRPr lang="ru-RU"/>
        </a:p>
      </dgm:t>
    </dgm:pt>
    <dgm:pt modelId="{BEE810E9-553C-45AF-BE2D-BCB0F6E13C75}" type="pres">
      <dgm:prSet presAssocID="{03AABB83-5B46-495C-916F-C94FBDD3B9F4}" presName="parTrans" presStyleLbl="bgSibTrans2D1" presStyleIdx="10" presStyleCnt="11"/>
      <dgm:spPr/>
      <dgm:t>
        <a:bodyPr/>
        <a:lstStyle/>
        <a:p>
          <a:endParaRPr lang="ru-RU"/>
        </a:p>
      </dgm:t>
    </dgm:pt>
    <dgm:pt modelId="{ED6FD8F9-E908-4A87-B14A-C0DB4B09077F}" type="pres">
      <dgm:prSet presAssocID="{853C476B-F42B-4267-8B97-87F08D7F7C85}" presName="node" presStyleLbl="node1" presStyleIdx="10" presStyleCnt="11" custScaleX="225439">
        <dgm:presLayoutVars>
          <dgm:bulletEnabled val="1"/>
        </dgm:presLayoutVars>
      </dgm:prSet>
      <dgm:spPr/>
      <dgm:t>
        <a:bodyPr/>
        <a:lstStyle/>
        <a:p>
          <a:endParaRPr lang="ru-RU"/>
        </a:p>
      </dgm:t>
    </dgm:pt>
  </dgm:ptLst>
  <dgm:cxnLst>
    <dgm:cxn modelId="{65E058C2-55EF-4A98-AFD8-04E7EE6BEE95}" type="presOf" srcId="{66B802C9-89E3-4386-B010-5C7D3098CEE2}" destId="{EAEFF28F-13C9-46C2-A8C6-DD4B8A76BD0E}" srcOrd="0" destOrd="0" presId="urn:microsoft.com/office/officeart/2005/8/layout/radial4"/>
    <dgm:cxn modelId="{5FBCC128-E727-43E6-BAF9-A8C76E5AF62D}" type="presOf" srcId="{058A19C5-67C4-4820-885D-F61F159CE7C0}" destId="{32A6F3D3-24BD-42A5-A200-7DCE94073CC7}" srcOrd="0" destOrd="0" presId="urn:microsoft.com/office/officeart/2005/8/layout/radial4"/>
    <dgm:cxn modelId="{90E5224F-6F1C-4FA6-8111-712D61AE23B9}" srcId="{E243FC5A-78BE-4558-BEDD-1A0116D02A95}" destId="{62BA701D-CFA6-4C92-B165-463D19E97D76}" srcOrd="2" destOrd="0" parTransId="{533C82D3-5FE1-40F5-9180-54782830AEC8}" sibTransId="{EC797E58-6CA0-4075-B787-41512536980B}"/>
    <dgm:cxn modelId="{C0DEC993-41B9-448C-B13E-07FB6A205139}" type="presOf" srcId="{7F2C5AA1-D012-4311-A35E-9BFD4798D88D}" destId="{1BEAD246-9DCC-4641-9CF4-54B56D6850BA}" srcOrd="0" destOrd="0" presId="urn:microsoft.com/office/officeart/2005/8/layout/radial4"/>
    <dgm:cxn modelId="{12EC8B54-BBE1-462C-B7CA-A23BF046E7A6}" type="presOf" srcId="{70557840-47AE-4B7F-8289-D046224C78D9}" destId="{56CBC6FD-205E-4B6F-BB10-0258F0246F50}" srcOrd="0" destOrd="0" presId="urn:microsoft.com/office/officeart/2005/8/layout/radial4"/>
    <dgm:cxn modelId="{F8CDD6E6-68CC-45D0-AA06-29615F6004BC}" type="presOf" srcId="{3ABFBE00-3B0F-4EFC-9D55-3D4FF654D036}" destId="{253D8A0E-6F2A-48BE-AE6A-EA22FA2AEEED}" srcOrd="0" destOrd="0" presId="urn:microsoft.com/office/officeart/2005/8/layout/radial4"/>
    <dgm:cxn modelId="{9A57F130-EAC6-410B-8B75-41CABB1D0FAA}" srcId="{E243FC5A-78BE-4558-BEDD-1A0116D02A95}" destId="{686ADBDA-147D-4552-9DB3-6898552C346C}" srcOrd="7" destOrd="0" parTransId="{FBC7FD50-418F-4061-B8DA-0638006358CE}" sibTransId="{8D4C6E37-1475-403E-A1A9-0103D4F07081}"/>
    <dgm:cxn modelId="{B18E0DBD-C878-4B4A-82A8-FCE12A6456FF}" srcId="{E243FC5A-78BE-4558-BEDD-1A0116D02A95}" destId="{06016ED0-471F-4F8B-B11B-E64C4F1CDAC9}" srcOrd="0" destOrd="0" parTransId="{058A19C5-67C4-4820-885D-F61F159CE7C0}" sibTransId="{D670682C-940E-4EE6-9E10-ABC6B569EAB8}"/>
    <dgm:cxn modelId="{F8BC278C-C198-41DD-9B4E-67BC9AB8EC42}" type="presOf" srcId="{352C5918-1D57-430D-B712-BB8D14A13A27}" destId="{747D7D8D-B023-47BD-A403-195BA348CDAF}" srcOrd="0" destOrd="0" presId="urn:microsoft.com/office/officeart/2005/8/layout/radial4"/>
    <dgm:cxn modelId="{5A429F6C-1FF3-4D95-B91B-FB880D8707D6}" srcId="{2EDADFE2-EE86-4F42-9DA6-F485C808CE4A}" destId="{E243FC5A-78BE-4558-BEDD-1A0116D02A95}" srcOrd="0" destOrd="0" parTransId="{77BD1475-D71C-41B5-9F8C-3BEF9D89D13D}" sibTransId="{D7171AAA-2E81-462A-960E-2AA537FAD515}"/>
    <dgm:cxn modelId="{2A1126DC-B33E-4F14-B78D-62A7B96F0393}" type="presOf" srcId="{6E18B1EC-E1EC-4297-A50A-DC30468FAE26}" destId="{F87F2BEB-BDD1-4840-BB1A-85A784A079D5}" srcOrd="0" destOrd="0" presId="urn:microsoft.com/office/officeart/2005/8/layout/radial4"/>
    <dgm:cxn modelId="{AA9E873B-3A36-4AB0-B65C-3E23E59354D1}" type="presOf" srcId="{C59D7A92-0BA9-49D6-ADD6-068DB1B485FA}" destId="{CBDFA01C-C774-465D-82D7-BA28C4185B24}" srcOrd="0" destOrd="0" presId="urn:microsoft.com/office/officeart/2005/8/layout/radial4"/>
    <dgm:cxn modelId="{83F5C830-42AC-4D61-9DD1-EE37A1206646}" srcId="{E243FC5A-78BE-4558-BEDD-1A0116D02A95}" destId="{66B802C9-89E3-4386-B010-5C7D3098CEE2}" srcOrd="1" destOrd="0" parTransId="{3ABFBE00-3B0F-4EFC-9D55-3D4FF654D036}" sibTransId="{8A5659B4-5E9C-4BDF-8ABC-D274161E7BE1}"/>
    <dgm:cxn modelId="{CB299564-6FC6-4498-88C3-15C33ADDA7C2}" type="presOf" srcId="{533C82D3-5FE1-40F5-9180-54782830AEC8}" destId="{A33D62AF-8C13-4625-94BF-99AD66B09ACD}" srcOrd="0" destOrd="0" presId="urn:microsoft.com/office/officeart/2005/8/layout/radial4"/>
    <dgm:cxn modelId="{6F3CBED3-7E67-4D77-9855-879135B0A44C}" type="presOf" srcId="{06016ED0-471F-4F8B-B11B-E64C4F1CDAC9}" destId="{3A05132E-4E4D-44A8-8628-478089AF6C38}" srcOrd="0" destOrd="0" presId="urn:microsoft.com/office/officeart/2005/8/layout/radial4"/>
    <dgm:cxn modelId="{96BDC5F3-75CD-4C50-9D33-4ACD57BC117C}" srcId="{E243FC5A-78BE-4558-BEDD-1A0116D02A95}" destId="{6E18B1EC-E1EC-4297-A50A-DC30468FAE26}" srcOrd="3" destOrd="0" parTransId="{59875597-3D0C-4538-8A3B-AB4EE68735B4}" sibTransId="{6CD4C4D8-D56D-4943-8C53-E9390D3B38EC}"/>
    <dgm:cxn modelId="{71408D84-70AA-48FE-811A-E5C12814EFB3}" type="presOf" srcId="{02C9134F-0ED1-429E-8502-B34939202C9B}" destId="{74684FA8-3B8C-416A-A23C-8E0BA58A9E98}" srcOrd="0" destOrd="0" presId="urn:microsoft.com/office/officeart/2005/8/layout/radial4"/>
    <dgm:cxn modelId="{21FBB6BD-4CDF-4059-A9D1-966E1BD84DFF}" type="presOf" srcId="{2EDADFE2-EE86-4F42-9DA6-F485C808CE4A}" destId="{0CBE556B-C29B-4402-96B6-B4585AA7C5A5}" srcOrd="0" destOrd="0" presId="urn:microsoft.com/office/officeart/2005/8/layout/radial4"/>
    <dgm:cxn modelId="{8CF943D4-071A-4A60-BB42-EC312B139339}" type="presOf" srcId="{FBC7FD50-418F-4061-B8DA-0638006358CE}" destId="{EBFE2CD9-113D-4167-8474-4BE962077701}" srcOrd="0" destOrd="0" presId="urn:microsoft.com/office/officeart/2005/8/layout/radial4"/>
    <dgm:cxn modelId="{F0603176-D9E2-4807-B57C-8D81677E369F}" type="presOf" srcId="{62BA701D-CFA6-4C92-B165-463D19E97D76}" destId="{4EF04770-945E-43A4-885C-7CB6988618AA}" srcOrd="0" destOrd="0" presId="urn:microsoft.com/office/officeart/2005/8/layout/radial4"/>
    <dgm:cxn modelId="{A968FC63-375E-452C-A875-3A99219E4E36}" type="presOf" srcId="{BA099428-5642-419B-B00E-80A3F2AF18CD}" destId="{56B48BC0-95F5-4A75-81BD-E2549BB988D5}" srcOrd="0" destOrd="0" presId="urn:microsoft.com/office/officeart/2005/8/layout/radial4"/>
    <dgm:cxn modelId="{BF19402D-7BD9-431E-AE2C-7ED628C4138A}" type="presOf" srcId="{B7949E0F-7E23-487F-88EB-DB42F46546C0}" destId="{1FD29065-0A0F-45C5-811A-AFA561B7A166}" srcOrd="0" destOrd="0" presId="urn:microsoft.com/office/officeart/2005/8/layout/radial4"/>
    <dgm:cxn modelId="{39E3C120-68AA-4CA7-85C7-58CDD2AB8AB5}" type="presOf" srcId="{853C476B-F42B-4267-8B97-87F08D7F7C85}" destId="{ED6FD8F9-E908-4A87-B14A-C0DB4B09077F}" srcOrd="0" destOrd="0" presId="urn:microsoft.com/office/officeart/2005/8/layout/radial4"/>
    <dgm:cxn modelId="{DA9F3B45-6AF4-4737-9960-B920C5FF40B1}" type="presOf" srcId="{03AABB83-5B46-495C-916F-C94FBDD3B9F4}" destId="{BEE810E9-553C-45AF-BE2D-BCB0F6E13C75}" srcOrd="0" destOrd="0" presId="urn:microsoft.com/office/officeart/2005/8/layout/radial4"/>
    <dgm:cxn modelId="{B90B21D4-40FD-4600-8625-27DF5A6CF3E1}" srcId="{E243FC5A-78BE-4558-BEDD-1A0116D02A95}" destId="{352C5918-1D57-430D-B712-BB8D14A13A27}" srcOrd="9" destOrd="0" parTransId="{9204D4A0-960A-46FA-8F12-B302C9044D9B}" sibTransId="{677350C9-ABD8-43ED-A5CC-4B75E0307DF0}"/>
    <dgm:cxn modelId="{4F315DBB-5A96-4C2F-9BCD-9F8FF5FD2615}" srcId="{E243FC5A-78BE-4558-BEDD-1A0116D02A95}" destId="{7F2C5AA1-D012-4311-A35E-9BFD4798D88D}" srcOrd="4" destOrd="0" parTransId="{D2438A03-33DF-4AB0-812E-F7644D58FF94}" sibTransId="{5120832C-F64D-4955-9983-3536AF0F5717}"/>
    <dgm:cxn modelId="{3E6FC8E0-697E-4C2E-AF78-15B5A485AE71}" type="presOf" srcId="{59875597-3D0C-4538-8A3B-AB4EE68735B4}" destId="{0514049F-3C40-4881-8793-6CB19B93E73E}" srcOrd="0" destOrd="0" presId="urn:microsoft.com/office/officeart/2005/8/layout/radial4"/>
    <dgm:cxn modelId="{4630EF79-615F-43E5-93AE-8C78C3289904}" type="presOf" srcId="{31E3986C-06CB-41E4-A083-C049A6EA5580}" destId="{E2244D57-FFBD-4733-BDB0-AA13BFF91E02}" srcOrd="0" destOrd="0" presId="urn:microsoft.com/office/officeart/2005/8/layout/radial4"/>
    <dgm:cxn modelId="{F25DACD2-C145-41D3-AEC0-B06E247D59DE}" srcId="{E243FC5A-78BE-4558-BEDD-1A0116D02A95}" destId="{853C476B-F42B-4267-8B97-87F08D7F7C85}" srcOrd="10" destOrd="0" parTransId="{03AABB83-5B46-495C-916F-C94FBDD3B9F4}" sibTransId="{CB106025-162F-4F00-899C-F5B572F299DB}"/>
    <dgm:cxn modelId="{E35317D7-D9C8-412B-8CDB-9FF277F767E1}" type="presOf" srcId="{D2438A03-33DF-4AB0-812E-F7644D58FF94}" destId="{3CE1AAFC-4FA8-46CD-B88A-055AFCA23AB7}" srcOrd="0" destOrd="0" presId="urn:microsoft.com/office/officeart/2005/8/layout/radial4"/>
    <dgm:cxn modelId="{140FD96C-02A9-46CA-A2C4-8FE15279BE3D}" type="presOf" srcId="{686ADBDA-147D-4552-9DB3-6898552C346C}" destId="{6B8067B2-0A8F-404D-B16A-B16845CDB790}" srcOrd="0" destOrd="0" presId="urn:microsoft.com/office/officeart/2005/8/layout/radial4"/>
    <dgm:cxn modelId="{14D67BD9-35CD-4E7E-BB49-AF10BF4F89EB}" type="presOf" srcId="{E243FC5A-78BE-4558-BEDD-1A0116D02A95}" destId="{1EB2B818-9B62-46CA-AAA1-AE8EB0E7C474}" srcOrd="0" destOrd="0" presId="urn:microsoft.com/office/officeart/2005/8/layout/radial4"/>
    <dgm:cxn modelId="{6EDCE240-4471-4225-B5E7-3124B8BF1F8E}" srcId="{E243FC5A-78BE-4558-BEDD-1A0116D02A95}" destId="{BA099428-5642-419B-B00E-80A3F2AF18CD}" srcOrd="8" destOrd="0" parTransId="{70557840-47AE-4B7F-8289-D046224C78D9}" sibTransId="{CB8C479E-51DE-4CE1-B585-DBE6E412DCD2}"/>
    <dgm:cxn modelId="{4216E1C8-6131-4734-A62E-7CE33F0783EE}" srcId="{E243FC5A-78BE-4558-BEDD-1A0116D02A95}" destId="{31E3986C-06CB-41E4-A083-C049A6EA5580}" srcOrd="5" destOrd="0" parTransId="{B7949E0F-7E23-487F-88EB-DB42F46546C0}" sibTransId="{15EC52D1-01FD-435A-8994-879C4C6B8086}"/>
    <dgm:cxn modelId="{1A1A4390-164C-4628-A5A1-7996D6386746}" srcId="{E243FC5A-78BE-4558-BEDD-1A0116D02A95}" destId="{C59D7A92-0BA9-49D6-ADD6-068DB1B485FA}" srcOrd="6" destOrd="0" parTransId="{02C9134F-0ED1-429E-8502-B34939202C9B}" sibTransId="{FD61BF3A-6D99-4CE1-B4F0-31F88DD92D28}"/>
    <dgm:cxn modelId="{A462742C-1851-4B84-B5CD-2DA389390E05}" type="presOf" srcId="{9204D4A0-960A-46FA-8F12-B302C9044D9B}" destId="{127E1CA8-D8F5-4191-8DBA-B4CC6E1F2DB4}" srcOrd="0" destOrd="0" presId="urn:microsoft.com/office/officeart/2005/8/layout/radial4"/>
    <dgm:cxn modelId="{553C6AE1-F27B-4C4D-AA10-D30097C1CB57}" type="presParOf" srcId="{0CBE556B-C29B-4402-96B6-B4585AA7C5A5}" destId="{1EB2B818-9B62-46CA-AAA1-AE8EB0E7C474}" srcOrd="0" destOrd="0" presId="urn:microsoft.com/office/officeart/2005/8/layout/radial4"/>
    <dgm:cxn modelId="{9B00361F-979C-445D-9A05-A80FE036E7C3}" type="presParOf" srcId="{0CBE556B-C29B-4402-96B6-B4585AA7C5A5}" destId="{32A6F3D3-24BD-42A5-A200-7DCE94073CC7}" srcOrd="1" destOrd="0" presId="urn:microsoft.com/office/officeart/2005/8/layout/radial4"/>
    <dgm:cxn modelId="{12F7A4C4-4592-4274-8749-93476409C3BE}" type="presParOf" srcId="{0CBE556B-C29B-4402-96B6-B4585AA7C5A5}" destId="{3A05132E-4E4D-44A8-8628-478089AF6C38}" srcOrd="2" destOrd="0" presId="urn:microsoft.com/office/officeart/2005/8/layout/radial4"/>
    <dgm:cxn modelId="{4FD221C0-959D-4E1B-8E4E-26A4AD52F844}" type="presParOf" srcId="{0CBE556B-C29B-4402-96B6-B4585AA7C5A5}" destId="{253D8A0E-6F2A-48BE-AE6A-EA22FA2AEEED}" srcOrd="3" destOrd="0" presId="urn:microsoft.com/office/officeart/2005/8/layout/radial4"/>
    <dgm:cxn modelId="{A6DBBE70-2C12-47EA-AB07-F0809BEE180A}" type="presParOf" srcId="{0CBE556B-C29B-4402-96B6-B4585AA7C5A5}" destId="{EAEFF28F-13C9-46C2-A8C6-DD4B8A76BD0E}" srcOrd="4" destOrd="0" presId="urn:microsoft.com/office/officeart/2005/8/layout/radial4"/>
    <dgm:cxn modelId="{A22DEEEE-EBB6-410C-BC35-C9FEB1875F80}" type="presParOf" srcId="{0CBE556B-C29B-4402-96B6-B4585AA7C5A5}" destId="{A33D62AF-8C13-4625-94BF-99AD66B09ACD}" srcOrd="5" destOrd="0" presId="urn:microsoft.com/office/officeart/2005/8/layout/radial4"/>
    <dgm:cxn modelId="{BBD2E585-78A4-4C1C-A916-4AB4AE0B63D7}" type="presParOf" srcId="{0CBE556B-C29B-4402-96B6-B4585AA7C5A5}" destId="{4EF04770-945E-43A4-885C-7CB6988618AA}" srcOrd="6" destOrd="0" presId="urn:microsoft.com/office/officeart/2005/8/layout/radial4"/>
    <dgm:cxn modelId="{C049F31D-8875-480E-8917-A39709358C94}" type="presParOf" srcId="{0CBE556B-C29B-4402-96B6-B4585AA7C5A5}" destId="{0514049F-3C40-4881-8793-6CB19B93E73E}" srcOrd="7" destOrd="0" presId="urn:microsoft.com/office/officeart/2005/8/layout/radial4"/>
    <dgm:cxn modelId="{1CD5EFEC-BAB6-4DF5-B950-2760F8E9ED43}" type="presParOf" srcId="{0CBE556B-C29B-4402-96B6-B4585AA7C5A5}" destId="{F87F2BEB-BDD1-4840-BB1A-85A784A079D5}" srcOrd="8" destOrd="0" presId="urn:microsoft.com/office/officeart/2005/8/layout/radial4"/>
    <dgm:cxn modelId="{82F03837-C6FE-4DB8-9B03-08DFECFB3B98}" type="presParOf" srcId="{0CBE556B-C29B-4402-96B6-B4585AA7C5A5}" destId="{3CE1AAFC-4FA8-46CD-B88A-055AFCA23AB7}" srcOrd="9" destOrd="0" presId="urn:microsoft.com/office/officeart/2005/8/layout/radial4"/>
    <dgm:cxn modelId="{16E62D06-7119-429B-93A2-9AC4C0607BBB}" type="presParOf" srcId="{0CBE556B-C29B-4402-96B6-B4585AA7C5A5}" destId="{1BEAD246-9DCC-4641-9CF4-54B56D6850BA}" srcOrd="10" destOrd="0" presId="urn:microsoft.com/office/officeart/2005/8/layout/radial4"/>
    <dgm:cxn modelId="{8866E8F9-4E7E-4763-BAB8-BA1621B5A4FD}" type="presParOf" srcId="{0CBE556B-C29B-4402-96B6-B4585AA7C5A5}" destId="{1FD29065-0A0F-45C5-811A-AFA561B7A166}" srcOrd="11" destOrd="0" presId="urn:microsoft.com/office/officeart/2005/8/layout/radial4"/>
    <dgm:cxn modelId="{D0E872D1-3C30-437D-9F45-C14BB05F51F1}" type="presParOf" srcId="{0CBE556B-C29B-4402-96B6-B4585AA7C5A5}" destId="{E2244D57-FFBD-4733-BDB0-AA13BFF91E02}" srcOrd="12" destOrd="0" presId="urn:microsoft.com/office/officeart/2005/8/layout/radial4"/>
    <dgm:cxn modelId="{F8B1751A-0946-46A6-AD3D-BB9813FA9B05}" type="presParOf" srcId="{0CBE556B-C29B-4402-96B6-B4585AA7C5A5}" destId="{74684FA8-3B8C-416A-A23C-8E0BA58A9E98}" srcOrd="13" destOrd="0" presId="urn:microsoft.com/office/officeart/2005/8/layout/radial4"/>
    <dgm:cxn modelId="{CD84946A-E539-4079-A263-2A44E76D0E2D}" type="presParOf" srcId="{0CBE556B-C29B-4402-96B6-B4585AA7C5A5}" destId="{CBDFA01C-C774-465D-82D7-BA28C4185B24}" srcOrd="14" destOrd="0" presId="urn:microsoft.com/office/officeart/2005/8/layout/radial4"/>
    <dgm:cxn modelId="{2931807B-E451-48BA-AC3B-81F571E67760}" type="presParOf" srcId="{0CBE556B-C29B-4402-96B6-B4585AA7C5A5}" destId="{EBFE2CD9-113D-4167-8474-4BE962077701}" srcOrd="15" destOrd="0" presId="urn:microsoft.com/office/officeart/2005/8/layout/radial4"/>
    <dgm:cxn modelId="{43F7478D-CE35-4732-9C70-EE5E1B581E0C}" type="presParOf" srcId="{0CBE556B-C29B-4402-96B6-B4585AA7C5A5}" destId="{6B8067B2-0A8F-404D-B16A-B16845CDB790}" srcOrd="16" destOrd="0" presId="urn:microsoft.com/office/officeart/2005/8/layout/radial4"/>
    <dgm:cxn modelId="{472E8182-D6BC-4162-8465-BB1A644DEB57}" type="presParOf" srcId="{0CBE556B-C29B-4402-96B6-B4585AA7C5A5}" destId="{56CBC6FD-205E-4B6F-BB10-0258F0246F50}" srcOrd="17" destOrd="0" presId="urn:microsoft.com/office/officeart/2005/8/layout/radial4"/>
    <dgm:cxn modelId="{3D9070E3-F355-48D8-B769-BFDAB4D9FFCF}" type="presParOf" srcId="{0CBE556B-C29B-4402-96B6-B4585AA7C5A5}" destId="{56B48BC0-95F5-4A75-81BD-E2549BB988D5}" srcOrd="18" destOrd="0" presId="urn:microsoft.com/office/officeart/2005/8/layout/radial4"/>
    <dgm:cxn modelId="{F50F534E-3BE2-4D71-8BD8-B7D2C2CD1AF7}" type="presParOf" srcId="{0CBE556B-C29B-4402-96B6-B4585AA7C5A5}" destId="{127E1CA8-D8F5-4191-8DBA-B4CC6E1F2DB4}" srcOrd="19" destOrd="0" presId="urn:microsoft.com/office/officeart/2005/8/layout/radial4"/>
    <dgm:cxn modelId="{237600FF-FDBB-4AF8-9113-739AB14B5225}" type="presParOf" srcId="{0CBE556B-C29B-4402-96B6-B4585AA7C5A5}" destId="{747D7D8D-B023-47BD-A403-195BA348CDAF}" srcOrd="20" destOrd="0" presId="urn:microsoft.com/office/officeart/2005/8/layout/radial4"/>
    <dgm:cxn modelId="{44C087B5-5A1C-4B06-B27A-47D68464B724}" type="presParOf" srcId="{0CBE556B-C29B-4402-96B6-B4585AA7C5A5}" destId="{BEE810E9-553C-45AF-BE2D-BCB0F6E13C75}" srcOrd="21" destOrd="0" presId="urn:microsoft.com/office/officeart/2005/8/layout/radial4"/>
    <dgm:cxn modelId="{51376906-C010-4082-8B95-531DEA357939}" type="presParOf" srcId="{0CBE556B-C29B-4402-96B6-B4585AA7C5A5}" destId="{ED6FD8F9-E908-4A87-B14A-C0DB4B09077F}" srcOrd="2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2B818-9B62-46CA-AAA1-AE8EB0E7C474}">
      <dsp:nvSpPr>
        <dsp:cNvPr id="0" name=""/>
        <dsp:cNvSpPr/>
      </dsp:nvSpPr>
      <dsp:spPr>
        <a:xfrm>
          <a:off x="9805810" y="7194577"/>
          <a:ext cx="2834357" cy="2834357"/>
        </a:xfrm>
        <a:prstGeom prst="ellipse">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ru-RU" sz="3600" b="1" kern="1200" dirty="0">
              <a:latin typeface="Arial Narrow (Основной текст)"/>
            </a:rPr>
            <a:t>МИЭМ </a:t>
          </a:r>
        </a:p>
        <a:p>
          <a:pPr lvl="0" algn="ctr" defTabSz="1600200">
            <a:lnSpc>
              <a:spcPct val="90000"/>
            </a:lnSpc>
            <a:spcBef>
              <a:spcPct val="0"/>
            </a:spcBef>
            <a:spcAft>
              <a:spcPct val="35000"/>
            </a:spcAft>
          </a:pPr>
          <a:r>
            <a:rPr lang="ru-RU" sz="3600" b="1" kern="1200" dirty="0">
              <a:latin typeface="Arial Narrow (Основной текст)"/>
            </a:rPr>
            <a:t>НИУ ВШЭ</a:t>
          </a:r>
        </a:p>
      </dsp:txBody>
      <dsp:txXfrm>
        <a:off x="10220892" y="7609659"/>
        <a:ext cx="2004193" cy="2004193"/>
      </dsp:txXfrm>
    </dsp:sp>
    <dsp:sp modelId="{32A6F3D3-24BD-42A5-A200-7DCE94073CC7}">
      <dsp:nvSpPr>
        <dsp:cNvPr id="0" name=""/>
        <dsp:cNvSpPr/>
      </dsp:nvSpPr>
      <dsp:spPr>
        <a:xfrm rot="10800000">
          <a:off x="3408755" y="8207859"/>
          <a:ext cx="6045217" cy="80779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05132E-4E4D-44A8-8628-478089AF6C38}">
      <dsp:nvSpPr>
        <dsp:cNvPr id="0" name=""/>
        <dsp:cNvSpPr/>
      </dsp:nvSpPr>
      <dsp:spPr>
        <a:xfrm>
          <a:off x="1191489" y="7818135"/>
          <a:ext cx="4434530" cy="1587240"/>
        </a:xfrm>
        <a:prstGeom prst="roundRect">
          <a:avLst>
            <a:gd name="adj" fmla="val 10000"/>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Московская предпрофессиональная  олимпиада школьников</a:t>
          </a:r>
        </a:p>
      </dsp:txBody>
      <dsp:txXfrm>
        <a:off x="1237978" y="7864624"/>
        <a:ext cx="4341552" cy="1494262"/>
      </dsp:txXfrm>
    </dsp:sp>
    <dsp:sp modelId="{253D8A0E-6F2A-48BE-AE6A-EA22FA2AEEED}">
      <dsp:nvSpPr>
        <dsp:cNvPr id="0" name=""/>
        <dsp:cNvSpPr/>
      </dsp:nvSpPr>
      <dsp:spPr>
        <a:xfrm rot="11880000">
          <a:off x="3643274" y="6727166"/>
          <a:ext cx="6045217" cy="80779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EFF28F-13C9-46C2-A8C6-DD4B8A76BD0E}">
      <dsp:nvSpPr>
        <dsp:cNvPr id="0" name=""/>
        <dsp:cNvSpPr/>
      </dsp:nvSpPr>
      <dsp:spPr>
        <a:xfrm>
          <a:off x="1803996" y="5403404"/>
          <a:ext cx="3974429" cy="1587240"/>
        </a:xfrm>
        <a:prstGeom prst="roundRect">
          <a:avLst>
            <a:gd name="adj" fmla="val 10000"/>
          </a:avLst>
        </a:prstGeom>
        <a:solidFill>
          <a:schemeClr val="accent3">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Выездная техническая школа «Опережая Время»</a:t>
          </a:r>
        </a:p>
      </dsp:txBody>
      <dsp:txXfrm>
        <a:off x="1850485" y="5449893"/>
        <a:ext cx="3881451" cy="1494262"/>
      </dsp:txXfrm>
    </dsp:sp>
    <dsp:sp modelId="{A33D62AF-8C13-4625-94BF-99AD66B09ACD}">
      <dsp:nvSpPr>
        <dsp:cNvPr id="0" name=""/>
        <dsp:cNvSpPr/>
      </dsp:nvSpPr>
      <dsp:spPr>
        <a:xfrm rot="12960000">
          <a:off x="4323874" y="5391413"/>
          <a:ext cx="6045217" cy="80779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F04770-945E-43A4-885C-7CB6988618AA}">
      <dsp:nvSpPr>
        <dsp:cNvPr id="0" name=""/>
        <dsp:cNvSpPr/>
      </dsp:nvSpPr>
      <dsp:spPr>
        <a:xfrm>
          <a:off x="3072858" y="3225044"/>
          <a:ext cx="3656564" cy="1587240"/>
        </a:xfrm>
        <a:prstGeom prst="roundRect">
          <a:avLst>
            <a:gd name="adj" fmla="val 10000"/>
          </a:avLst>
        </a:prstGeom>
        <a:solidFill>
          <a:schemeClr val="accent4">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Конкурс «Высший пилотаж»</a:t>
          </a:r>
        </a:p>
      </dsp:txBody>
      <dsp:txXfrm>
        <a:off x="3119347" y="3271533"/>
        <a:ext cx="3563586" cy="1494262"/>
      </dsp:txXfrm>
    </dsp:sp>
    <dsp:sp modelId="{0514049F-3C40-4881-8793-6CB19B93E73E}">
      <dsp:nvSpPr>
        <dsp:cNvPr id="0" name=""/>
        <dsp:cNvSpPr/>
      </dsp:nvSpPr>
      <dsp:spPr>
        <a:xfrm rot="14040000">
          <a:off x="5383933" y="4331353"/>
          <a:ext cx="6045217" cy="80779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7F2BEB-BDD1-4840-BB1A-85A784A079D5}">
      <dsp:nvSpPr>
        <dsp:cNvPr id="0" name=""/>
        <dsp:cNvSpPr/>
      </dsp:nvSpPr>
      <dsp:spPr>
        <a:xfrm>
          <a:off x="5362397" y="1496287"/>
          <a:ext cx="2535000" cy="1587240"/>
        </a:xfrm>
        <a:prstGeom prst="roundRect">
          <a:avLst>
            <a:gd name="adj" fmla="val 10000"/>
          </a:avLst>
        </a:prstGeom>
        <a:solidFill>
          <a:schemeClr val="accent5">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Инженерная школа «</a:t>
          </a:r>
          <a:r>
            <a:rPr lang="ru-RU" sz="3200" b="1" kern="1200" dirty="0" err="1">
              <a:latin typeface="Arial Narrow (Основной текст)"/>
            </a:rPr>
            <a:t>Корвус</a:t>
          </a:r>
          <a:r>
            <a:rPr lang="ru-RU" sz="3200" b="1" kern="1200" dirty="0">
              <a:latin typeface="Arial Narrow (Основной текст)"/>
            </a:rPr>
            <a:t>»</a:t>
          </a:r>
        </a:p>
      </dsp:txBody>
      <dsp:txXfrm>
        <a:off x="5408886" y="1542776"/>
        <a:ext cx="2442022" cy="1494262"/>
      </dsp:txXfrm>
    </dsp:sp>
    <dsp:sp modelId="{3CE1AAFC-4FA8-46CD-B88A-055AFCA23AB7}">
      <dsp:nvSpPr>
        <dsp:cNvPr id="0" name=""/>
        <dsp:cNvSpPr/>
      </dsp:nvSpPr>
      <dsp:spPr>
        <a:xfrm rot="15237229">
          <a:off x="6970761" y="3680682"/>
          <a:ext cx="5900260" cy="80779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EAD246-9DCC-4641-9CF4-54B56D6850BA}">
      <dsp:nvSpPr>
        <dsp:cNvPr id="0" name=""/>
        <dsp:cNvSpPr/>
      </dsp:nvSpPr>
      <dsp:spPr>
        <a:xfrm>
          <a:off x="8113415" y="455767"/>
          <a:ext cx="1984050" cy="1587240"/>
        </a:xfrm>
        <a:prstGeom prst="roundRect">
          <a:avLst>
            <a:gd name="adj" fmla="val 10000"/>
          </a:avLst>
        </a:prstGeom>
        <a:solidFill>
          <a:schemeClr val="accent6">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a:latin typeface="Arial Narrow (Основной текст)"/>
            </a:rPr>
            <a:t> IT ШКОЛА SAMSUNG</a:t>
          </a:r>
          <a:endParaRPr lang="ru-RU" sz="3200" b="1" kern="1200" dirty="0">
            <a:latin typeface="Arial Narrow (Основной текст)"/>
          </a:endParaRPr>
        </a:p>
      </dsp:txBody>
      <dsp:txXfrm>
        <a:off x="8159904" y="502256"/>
        <a:ext cx="1891072" cy="1494262"/>
      </dsp:txXfrm>
    </dsp:sp>
    <dsp:sp modelId="{1FD29065-0A0F-45C5-811A-AFA561B7A166}">
      <dsp:nvSpPr>
        <dsp:cNvPr id="0" name=""/>
        <dsp:cNvSpPr/>
      </dsp:nvSpPr>
      <dsp:spPr>
        <a:xfrm rot="16200000">
          <a:off x="8200380" y="3416234"/>
          <a:ext cx="6045217" cy="80779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244D57-FFBD-4733-BDB0-AA13BFF91E02}">
      <dsp:nvSpPr>
        <dsp:cNvPr id="0" name=""/>
        <dsp:cNvSpPr/>
      </dsp:nvSpPr>
      <dsp:spPr>
        <a:xfrm>
          <a:off x="10230964" y="3901"/>
          <a:ext cx="1984050" cy="1587240"/>
        </a:xfrm>
        <a:prstGeom prst="roundRect">
          <a:avLst>
            <a:gd name="adj" fmla="val 10000"/>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Интернет школа МИЭМ</a:t>
          </a:r>
        </a:p>
      </dsp:txBody>
      <dsp:txXfrm>
        <a:off x="10277453" y="50390"/>
        <a:ext cx="1891072" cy="1494262"/>
      </dsp:txXfrm>
    </dsp:sp>
    <dsp:sp modelId="{74684FA8-3B8C-416A-A23C-8E0BA58A9E98}">
      <dsp:nvSpPr>
        <dsp:cNvPr id="0" name=""/>
        <dsp:cNvSpPr/>
      </dsp:nvSpPr>
      <dsp:spPr>
        <a:xfrm rot="17280000">
          <a:off x="9681074" y="3650753"/>
          <a:ext cx="6045217" cy="80779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DFA01C-C774-465D-82D7-BA28C4185B24}">
      <dsp:nvSpPr>
        <dsp:cNvPr id="0" name=""/>
        <dsp:cNvSpPr/>
      </dsp:nvSpPr>
      <dsp:spPr>
        <a:xfrm>
          <a:off x="12338515" y="386357"/>
          <a:ext cx="2598411" cy="1587240"/>
        </a:xfrm>
        <a:prstGeom prst="roundRect">
          <a:avLst>
            <a:gd name="adj" fmla="val 10000"/>
          </a:avLst>
        </a:prstGeom>
        <a:solidFill>
          <a:schemeClr val="accent3">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Олимпиада «Высшая проба»</a:t>
          </a:r>
        </a:p>
      </dsp:txBody>
      <dsp:txXfrm>
        <a:off x="12385004" y="432846"/>
        <a:ext cx="2505433" cy="1494262"/>
      </dsp:txXfrm>
    </dsp:sp>
    <dsp:sp modelId="{EBFE2CD9-113D-4167-8474-4BE962077701}">
      <dsp:nvSpPr>
        <dsp:cNvPr id="0" name=""/>
        <dsp:cNvSpPr/>
      </dsp:nvSpPr>
      <dsp:spPr>
        <a:xfrm rot="19079529">
          <a:off x="11338654" y="4409844"/>
          <a:ext cx="7027239" cy="80779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8067B2-0A8F-404D-B16A-B16845CDB790}">
      <dsp:nvSpPr>
        <dsp:cNvPr id="0" name=""/>
        <dsp:cNvSpPr/>
      </dsp:nvSpPr>
      <dsp:spPr>
        <a:xfrm>
          <a:off x="15008959" y="1535874"/>
          <a:ext cx="4434391" cy="1587240"/>
        </a:xfrm>
        <a:prstGeom prst="roundRect">
          <a:avLst>
            <a:gd name="adj" fmla="val 10000"/>
          </a:avLst>
        </a:prstGeom>
        <a:solidFill>
          <a:schemeClr val="accent4">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Инженерные классы в Московской школе</a:t>
          </a:r>
        </a:p>
      </dsp:txBody>
      <dsp:txXfrm>
        <a:off x="15055448" y="1582363"/>
        <a:ext cx="4341413" cy="1494262"/>
      </dsp:txXfrm>
    </dsp:sp>
    <dsp:sp modelId="{56CBC6FD-205E-4B6F-BB10-0258F0246F50}">
      <dsp:nvSpPr>
        <dsp:cNvPr id="0" name=""/>
        <dsp:cNvSpPr/>
      </dsp:nvSpPr>
      <dsp:spPr>
        <a:xfrm rot="19619565">
          <a:off x="12126812" y="5440823"/>
          <a:ext cx="6711718" cy="80779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B48BC0-95F5-4A75-81BD-E2549BB988D5}">
      <dsp:nvSpPr>
        <dsp:cNvPr id="0" name=""/>
        <dsp:cNvSpPr/>
      </dsp:nvSpPr>
      <dsp:spPr>
        <a:xfrm>
          <a:off x="16665132" y="3264076"/>
          <a:ext cx="3137100" cy="1587240"/>
        </a:xfrm>
        <a:prstGeom prst="roundRect">
          <a:avLst>
            <a:gd name="adj" fmla="val 10000"/>
          </a:avLst>
        </a:prstGeom>
        <a:solidFill>
          <a:schemeClr val="accent5">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Инженерные каникулы</a:t>
          </a:r>
        </a:p>
      </dsp:txBody>
      <dsp:txXfrm>
        <a:off x="16711621" y="3310565"/>
        <a:ext cx="3044122" cy="1494262"/>
      </dsp:txXfrm>
    </dsp:sp>
    <dsp:sp modelId="{127E1CA8-D8F5-4191-8DBA-B4CC6E1F2DB4}">
      <dsp:nvSpPr>
        <dsp:cNvPr id="0" name=""/>
        <dsp:cNvSpPr/>
      </dsp:nvSpPr>
      <dsp:spPr>
        <a:xfrm rot="20520000">
          <a:off x="12757487" y="6727166"/>
          <a:ext cx="6045217" cy="80779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7D7D8D-B023-47BD-A403-195BA348CDAF}">
      <dsp:nvSpPr>
        <dsp:cNvPr id="0" name=""/>
        <dsp:cNvSpPr/>
      </dsp:nvSpPr>
      <dsp:spPr>
        <a:xfrm>
          <a:off x="16306684" y="5403404"/>
          <a:ext cx="4696167" cy="1587240"/>
        </a:xfrm>
        <a:prstGeom prst="roundRect">
          <a:avLst>
            <a:gd name="adj" fmla="val 10000"/>
          </a:avLst>
        </a:prstGeom>
        <a:solidFill>
          <a:schemeClr val="accent6">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ru-RU" sz="3200" b="1" kern="1200" dirty="0">
              <a:latin typeface="Arial Narrow (Основной текст)"/>
            </a:rPr>
            <a:t>Научно-техническая конференция НИУ ВШЭ </a:t>
          </a:r>
          <a:r>
            <a:rPr lang="ru-RU" sz="3200" b="1" kern="1200" dirty="0" err="1">
              <a:latin typeface="Arial Narrow (Основной текст)"/>
            </a:rPr>
            <a:t>им.Е.В.Арменского</a:t>
          </a:r>
          <a:endParaRPr lang="ru-RU" sz="3200" b="1" kern="1200" dirty="0">
            <a:latin typeface="Arial Narrow (Основной текст)"/>
          </a:endParaRPr>
        </a:p>
      </dsp:txBody>
      <dsp:txXfrm>
        <a:off x="16353173" y="5449893"/>
        <a:ext cx="4603189" cy="1494262"/>
      </dsp:txXfrm>
    </dsp:sp>
    <dsp:sp modelId="{BEE810E9-553C-45AF-BE2D-BCB0F6E13C75}">
      <dsp:nvSpPr>
        <dsp:cNvPr id="0" name=""/>
        <dsp:cNvSpPr/>
      </dsp:nvSpPr>
      <dsp:spPr>
        <a:xfrm>
          <a:off x="12992006" y="8207859"/>
          <a:ext cx="6045217" cy="80779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6FD8F9-E908-4A87-B14A-C0DB4B09077F}">
      <dsp:nvSpPr>
        <dsp:cNvPr id="0" name=""/>
        <dsp:cNvSpPr/>
      </dsp:nvSpPr>
      <dsp:spPr>
        <a:xfrm>
          <a:off x="16800812" y="7818135"/>
          <a:ext cx="4472822" cy="1587240"/>
        </a:xfrm>
        <a:prstGeom prst="roundRect">
          <a:avLst>
            <a:gd name="adj" fmla="val 10000"/>
          </a:avLst>
        </a:prstGeom>
        <a:solidFill>
          <a:schemeClr val="accent2">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a:latin typeface="Arial Narrow (Основной текст)"/>
            </a:rPr>
            <a:t>IT-</a:t>
          </a:r>
          <a:r>
            <a:rPr lang="ru-RU" sz="3200" b="1" kern="1200" dirty="0">
              <a:latin typeface="Arial Narrow (Основной текст)"/>
            </a:rPr>
            <a:t>класс в Московской школе</a:t>
          </a:r>
        </a:p>
      </dsp:txBody>
      <dsp:txXfrm>
        <a:off x="16847301" y="7864624"/>
        <a:ext cx="4379844" cy="149426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0445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13500022"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Результаты приемной кампании МИЭМ </a:t>
            </a:r>
          </a:p>
          <a:p>
            <a:pPr algn="l">
              <a:defRPr sz="7000" b="1" cap="all">
                <a:solidFill>
                  <a:srgbClr val="253957"/>
                </a:solidFill>
                <a:latin typeface="+mn-lt"/>
                <a:ea typeface="+mn-ea"/>
                <a:cs typeface="+mn-cs"/>
                <a:sym typeface="Arial Narrow"/>
              </a:defRPr>
            </a:pPr>
            <a:r>
              <a:rPr lang="ru-RU" dirty="0"/>
              <a:t>в 2019 году </a:t>
            </a:r>
            <a:endParaRPr dirty="0"/>
          </a:p>
        </p:txBody>
      </p:sp>
      <p:sp>
        <p:nvSpPr>
          <p:cNvPr id="53" name="Очень крутой подзаголовок презентации"/>
          <p:cNvSpPr txBox="1"/>
          <p:nvPr/>
        </p:nvSpPr>
        <p:spPr>
          <a:xfrm>
            <a:off x="7116914" y="8929563"/>
            <a:ext cx="10619701"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Заместитель директора МИЭМ </a:t>
            </a:r>
          </a:p>
          <a:p>
            <a:r>
              <a:rPr lang="ru-RU" dirty="0"/>
              <a:t>Абрамешин А.Е.</a:t>
            </a:r>
            <a:endParaRPr dirty="0"/>
          </a:p>
        </p:txBody>
      </p:sp>
      <p:sp>
        <p:nvSpPr>
          <p:cNvPr id="54" name="Название подразделения,  лаборатории, факультета и т.д."/>
          <p:cNvSpPr txBox="1"/>
          <p:nvPr/>
        </p:nvSpPr>
        <p:spPr>
          <a:xfrm>
            <a:off x="7116915" y="1524282"/>
            <a:ext cx="9443423"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Московский институт электроники и математики им. А.Н. Тихонова</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201</a:t>
            </a:r>
            <a:r>
              <a:rPr lang="ru-RU" dirty="0"/>
              <a:t>9</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538211"/>
            <a:ext cx="20666296" cy="1756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Выполнение плана приема в Магистратуру</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10" name="Таблица 9">
            <a:extLst>
              <a:ext uri="{FF2B5EF4-FFF2-40B4-BE49-F238E27FC236}">
                <a16:creationId xmlns:a16="http://schemas.microsoft.com/office/drawing/2014/main" id="{B72301EE-1885-4E88-9F8A-2FD8E9AE9E5B}"/>
              </a:ext>
            </a:extLst>
          </p:cNvPr>
          <p:cNvGraphicFramePr>
            <a:graphicFrameLocks noGrp="1"/>
          </p:cNvGraphicFramePr>
          <p:nvPr>
            <p:extLst>
              <p:ext uri="{D42A27DB-BD31-4B8C-83A1-F6EECF244321}">
                <p14:modId xmlns:p14="http://schemas.microsoft.com/office/powerpoint/2010/main" val="1651225582"/>
              </p:ext>
            </p:extLst>
          </p:nvPr>
        </p:nvGraphicFramePr>
        <p:xfrm>
          <a:off x="1201065" y="2737615"/>
          <a:ext cx="21506373" cy="10064443"/>
        </p:xfrm>
        <a:graphic>
          <a:graphicData uri="http://schemas.openxmlformats.org/drawingml/2006/table">
            <a:tbl>
              <a:tblPr firstRow="1" bandRow="1">
                <a:tableStyleId>{5C22544A-7EE6-4342-B048-85BDC9FD1C3A}</a:tableStyleId>
              </a:tblPr>
              <a:tblGrid>
                <a:gridCol w="7333970">
                  <a:extLst>
                    <a:ext uri="{9D8B030D-6E8A-4147-A177-3AD203B41FA5}">
                      <a16:colId xmlns:a16="http://schemas.microsoft.com/office/drawing/2014/main" val="20000"/>
                    </a:ext>
                  </a:extLst>
                </a:gridCol>
                <a:gridCol w="3567877">
                  <a:extLst>
                    <a:ext uri="{9D8B030D-6E8A-4147-A177-3AD203B41FA5}">
                      <a16:colId xmlns:a16="http://schemas.microsoft.com/office/drawing/2014/main" val="20001"/>
                    </a:ext>
                  </a:extLst>
                </a:gridCol>
                <a:gridCol w="3694886">
                  <a:extLst>
                    <a:ext uri="{9D8B030D-6E8A-4147-A177-3AD203B41FA5}">
                      <a16:colId xmlns:a16="http://schemas.microsoft.com/office/drawing/2014/main" val="20002"/>
                    </a:ext>
                  </a:extLst>
                </a:gridCol>
                <a:gridCol w="4035515">
                  <a:extLst>
                    <a:ext uri="{9D8B030D-6E8A-4147-A177-3AD203B41FA5}">
                      <a16:colId xmlns:a16="http://schemas.microsoft.com/office/drawing/2014/main" val="20003"/>
                    </a:ext>
                  </a:extLst>
                </a:gridCol>
                <a:gridCol w="2874125">
                  <a:extLst>
                    <a:ext uri="{9D8B030D-6E8A-4147-A177-3AD203B41FA5}">
                      <a16:colId xmlns:a16="http://schemas.microsoft.com/office/drawing/2014/main" val="20004"/>
                    </a:ext>
                  </a:extLst>
                </a:gridCol>
              </a:tblGrid>
              <a:tr h="1940652">
                <a:tc>
                  <a:txBody>
                    <a:bodyPr/>
                    <a:lstStyle/>
                    <a:p>
                      <a:r>
                        <a:rPr lang="ru-RU" sz="3200" dirty="0"/>
                        <a:t>Образовательная программа</a:t>
                      </a:r>
                    </a:p>
                  </a:txBody>
                  <a:tcPr marL="34293" marR="34293" marT="22860" marB="22860"/>
                </a:tc>
                <a:tc>
                  <a:txBody>
                    <a:bodyPr/>
                    <a:lstStyle/>
                    <a:p>
                      <a:r>
                        <a:rPr lang="ru-RU" sz="3200" b="1" i="0" kern="1200" dirty="0">
                          <a:solidFill>
                            <a:schemeClr val="lt1"/>
                          </a:solidFill>
                          <a:effectLst/>
                          <a:latin typeface="+mn-lt"/>
                          <a:ea typeface="+mn-ea"/>
                          <a:cs typeface="+mn-cs"/>
                        </a:rPr>
                        <a:t>Распределение КЦП в 2019</a:t>
                      </a:r>
                      <a:r>
                        <a:rPr lang="ru-RU" sz="3200" b="1" i="0" kern="1200" baseline="0" dirty="0">
                          <a:solidFill>
                            <a:schemeClr val="lt1"/>
                          </a:solidFill>
                          <a:effectLst/>
                          <a:latin typeface="+mn-lt"/>
                          <a:ea typeface="+mn-ea"/>
                          <a:cs typeface="+mn-cs"/>
                        </a:rPr>
                        <a:t> </a:t>
                      </a:r>
                      <a:r>
                        <a:rPr lang="ru-RU" sz="3200" b="1" i="0" kern="1200" dirty="0">
                          <a:solidFill>
                            <a:schemeClr val="lt1"/>
                          </a:solidFill>
                          <a:effectLst/>
                          <a:latin typeface="+mn-lt"/>
                          <a:ea typeface="+mn-ea"/>
                          <a:cs typeface="+mn-cs"/>
                        </a:rPr>
                        <a:t>году</a:t>
                      </a:r>
                      <a:endParaRPr lang="ru-RU" sz="3200" dirty="0"/>
                    </a:p>
                  </a:txBody>
                  <a:tcPr marL="34293" marR="34293" marT="22860" marB="22860"/>
                </a:tc>
                <a:tc>
                  <a:txBody>
                    <a:bodyPr/>
                    <a:lstStyle/>
                    <a:p>
                      <a:r>
                        <a:rPr lang="ru-RU" sz="3200" b="1" i="0" kern="1200" dirty="0">
                          <a:solidFill>
                            <a:schemeClr val="lt1"/>
                          </a:solidFill>
                          <a:effectLst/>
                          <a:latin typeface="+mn-lt"/>
                          <a:ea typeface="+mn-ea"/>
                          <a:cs typeface="+mn-cs"/>
                        </a:rPr>
                        <a:t>Всего</a:t>
                      </a:r>
                      <a:r>
                        <a:rPr lang="ru-RU" sz="3200" b="1" i="0" kern="1200" baseline="0" dirty="0">
                          <a:solidFill>
                            <a:schemeClr val="lt1"/>
                          </a:solidFill>
                          <a:effectLst/>
                          <a:latin typeface="+mn-lt"/>
                          <a:ea typeface="+mn-ea"/>
                          <a:cs typeface="+mn-cs"/>
                        </a:rPr>
                        <a:t> принято на бюджет</a:t>
                      </a:r>
                      <a:endParaRPr lang="ru-RU" sz="3200" dirty="0"/>
                    </a:p>
                  </a:txBody>
                  <a:tcPr marL="34293" marR="34293" marT="22860" marB="22860"/>
                </a:tc>
                <a:tc>
                  <a:txBody>
                    <a:bodyPr/>
                    <a:lstStyle/>
                    <a:p>
                      <a:r>
                        <a:rPr lang="ru-RU" sz="3200" b="1" i="0" kern="1200" dirty="0">
                          <a:solidFill>
                            <a:schemeClr val="lt1"/>
                          </a:solidFill>
                          <a:effectLst/>
                          <a:latin typeface="+mn-lt"/>
                          <a:ea typeface="+mn-ea"/>
                          <a:cs typeface="+mn-cs"/>
                        </a:rPr>
                        <a:t>Всего</a:t>
                      </a:r>
                      <a:r>
                        <a:rPr lang="ru-RU" sz="3200" b="1" i="0" kern="1200" baseline="0" dirty="0">
                          <a:solidFill>
                            <a:schemeClr val="lt1"/>
                          </a:solidFill>
                          <a:effectLst/>
                          <a:latin typeface="+mn-lt"/>
                          <a:ea typeface="+mn-ea"/>
                          <a:cs typeface="+mn-cs"/>
                        </a:rPr>
                        <a:t> принято </a:t>
                      </a:r>
                      <a:r>
                        <a:rPr lang="ru-RU" sz="3200" b="1" i="0" kern="1200" dirty="0">
                          <a:solidFill>
                            <a:schemeClr val="lt1"/>
                          </a:solidFill>
                          <a:effectLst/>
                          <a:latin typeface="+mn-lt"/>
                          <a:ea typeface="+mn-ea"/>
                          <a:cs typeface="+mn-cs"/>
                        </a:rPr>
                        <a:t>по договорам об оказании платных образовательных услуг</a:t>
                      </a:r>
                      <a:endParaRPr lang="ru-RU" sz="3200" dirty="0"/>
                    </a:p>
                  </a:txBody>
                  <a:tcPr marL="34293" marR="34293" marT="22860" marB="22860"/>
                </a:tc>
                <a:tc>
                  <a:txBody>
                    <a:bodyPr/>
                    <a:lstStyle/>
                    <a:p>
                      <a:r>
                        <a:rPr lang="ru-RU" sz="3200" dirty="0"/>
                        <a:t>Проходные</a:t>
                      </a:r>
                      <a:r>
                        <a:rPr lang="ru-RU" sz="3200" baseline="0" dirty="0"/>
                        <a:t> баллы на бюджетные места в 2019г.</a:t>
                      </a:r>
                      <a:endParaRPr lang="ru-RU" sz="3200" dirty="0"/>
                    </a:p>
                  </a:txBody>
                  <a:tcPr marL="34293" marR="34293" marT="22860" marB="22860"/>
                </a:tc>
                <a:extLst>
                  <a:ext uri="{0D108BD9-81ED-4DB2-BD59-A6C34878D82A}">
                    <a16:rowId xmlns:a16="http://schemas.microsoft.com/office/drawing/2014/main" val="10000"/>
                  </a:ext>
                </a:extLst>
              </a:tr>
              <a:tr h="1046058">
                <a:tc>
                  <a:txBody>
                    <a:bodyPr/>
                    <a:lstStyle/>
                    <a:p>
                      <a:pPr algn="l"/>
                      <a:r>
                        <a:rPr lang="ru-RU" sz="3200" b="1" i="0" u="none" strike="noStrike" cap="none" spc="0" baseline="0" dirty="0">
                          <a:ln>
                            <a:noFill/>
                          </a:ln>
                          <a:solidFill>
                            <a:schemeClr val="dk1"/>
                          </a:solidFill>
                          <a:effectLst/>
                          <a:uFillTx/>
                          <a:latin typeface="+mn-lt"/>
                          <a:ea typeface="+mn-ea"/>
                          <a:cs typeface="+mn-cs"/>
                          <a:sym typeface="Helvetica Light"/>
                        </a:rPr>
                        <a:t>Системы управления и обработки информации в инженерии</a:t>
                      </a:r>
                      <a:endParaRPr lang="ru-RU" sz="3200" b="1" dirty="0"/>
                    </a:p>
                  </a:txBody>
                  <a:tcPr marL="34293" marR="34293" marT="22860" marB="22860"/>
                </a:tc>
                <a:tc>
                  <a:txBody>
                    <a:bodyPr/>
                    <a:lstStyle/>
                    <a:p>
                      <a:pPr algn="ctr"/>
                      <a:r>
                        <a:rPr lang="ru-RU" sz="3200" dirty="0"/>
                        <a:t>25</a:t>
                      </a:r>
                    </a:p>
                  </a:txBody>
                  <a:tcPr marL="34293" marR="34293" marT="22860" marB="22860"/>
                </a:tc>
                <a:tc>
                  <a:txBody>
                    <a:bodyPr/>
                    <a:lstStyle/>
                    <a:p>
                      <a:pPr algn="ctr"/>
                      <a:r>
                        <a:rPr lang="ru-RU" sz="3200" dirty="0"/>
                        <a:t>2</a:t>
                      </a:r>
                      <a:r>
                        <a:rPr lang="en-US" sz="3200" dirty="0"/>
                        <a:t>7</a:t>
                      </a:r>
                      <a:endParaRPr lang="ru-RU" sz="3200" dirty="0"/>
                    </a:p>
                  </a:txBody>
                  <a:tcPr marL="34293" marR="34293" marT="22860" marB="22860"/>
                </a:tc>
                <a:tc>
                  <a:txBody>
                    <a:bodyPr/>
                    <a:lstStyle/>
                    <a:p>
                      <a:pPr algn="ctr"/>
                      <a:r>
                        <a:rPr lang="ru-RU" sz="3200" dirty="0"/>
                        <a:t>2</a:t>
                      </a:r>
                    </a:p>
                  </a:txBody>
                  <a:tcPr marL="34293" marR="34293" marT="22860" marB="22860"/>
                </a:tc>
                <a:tc>
                  <a:txBody>
                    <a:bodyPr/>
                    <a:lstStyle/>
                    <a:p>
                      <a:pPr algn="ctr"/>
                      <a:r>
                        <a:rPr lang="ru-RU" sz="3200" dirty="0"/>
                        <a:t>129</a:t>
                      </a:r>
                    </a:p>
                  </a:txBody>
                  <a:tcPr marL="34293" marR="34293" marT="22860" marB="22860"/>
                </a:tc>
                <a:extLst>
                  <a:ext uri="{0D108BD9-81ED-4DB2-BD59-A6C34878D82A}">
                    <a16:rowId xmlns:a16="http://schemas.microsoft.com/office/drawing/2014/main" val="10001"/>
                  </a:ext>
                </a:extLst>
              </a:tr>
              <a:tr h="1111359">
                <a:tc>
                  <a:txBody>
                    <a:bodyPr/>
                    <a:lstStyle/>
                    <a:p>
                      <a:pPr algn="l"/>
                      <a:r>
                        <a:rPr lang="ru-RU" sz="3200" b="1" i="0" u="none" strike="noStrike" cap="none" spc="0" baseline="0" dirty="0">
                          <a:ln>
                            <a:noFill/>
                          </a:ln>
                          <a:solidFill>
                            <a:schemeClr val="dk1"/>
                          </a:solidFill>
                          <a:effectLst/>
                          <a:uFillTx/>
                          <a:latin typeface="+mn-lt"/>
                          <a:ea typeface="+mn-ea"/>
                          <a:cs typeface="+mn-cs"/>
                          <a:sym typeface="Helvetica Light"/>
                        </a:rPr>
                        <a:t>Суперкомпьютерное моделирование в науке и инженерии</a:t>
                      </a:r>
                      <a:endParaRPr lang="ru-RU" sz="3200" b="1" dirty="0"/>
                    </a:p>
                  </a:txBody>
                  <a:tcPr marL="34293" marR="34293" marT="22860" marB="22860"/>
                </a:tc>
                <a:tc>
                  <a:txBody>
                    <a:bodyPr/>
                    <a:lstStyle/>
                    <a:p>
                      <a:pPr algn="ctr"/>
                      <a:r>
                        <a:rPr lang="ru-RU" sz="3200" dirty="0"/>
                        <a:t>20</a:t>
                      </a:r>
                    </a:p>
                  </a:txBody>
                  <a:tcPr marL="34293" marR="34293" marT="22860" marB="22860"/>
                </a:tc>
                <a:tc>
                  <a:txBody>
                    <a:bodyPr/>
                    <a:lstStyle/>
                    <a:p>
                      <a:pPr algn="ctr"/>
                      <a:r>
                        <a:rPr lang="ru-RU" sz="3200" dirty="0"/>
                        <a:t>2</a:t>
                      </a:r>
                      <a:r>
                        <a:rPr lang="en-US" sz="3200" dirty="0"/>
                        <a:t>1</a:t>
                      </a:r>
                      <a:endParaRPr lang="ru-RU" sz="3200" dirty="0"/>
                    </a:p>
                  </a:txBody>
                  <a:tcPr marL="34293" marR="34293" marT="22860" marB="22860"/>
                </a:tc>
                <a:tc>
                  <a:txBody>
                    <a:bodyPr/>
                    <a:lstStyle/>
                    <a:p>
                      <a:pPr algn="ctr"/>
                      <a:r>
                        <a:rPr lang="ru-RU" sz="3200" dirty="0"/>
                        <a:t>1</a:t>
                      </a:r>
                    </a:p>
                  </a:txBody>
                  <a:tcPr marL="34293" marR="34293" marT="22860" marB="22860"/>
                </a:tc>
                <a:tc>
                  <a:txBody>
                    <a:bodyPr/>
                    <a:lstStyle/>
                    <a:p>
                      <a:pPr algn="ctr"/>
                      <a:r>
                        <a:rPr lang="ru-RU" sz="3200" dirty="0"/>
                        <a:t>40</a:t>
                      </a:r>
                    </a:p>
                  </a:txBody>
                  <a:tcPr marL="34293" marR="34293" marT="22860" marB="22860"/>
                </a:tc>
                <a:extLst>
                  <a:ext uri="{0D108BD9-81ED-4DB2-BD59-A6C34878D82A}">
                    <a16:rowId xmlns:a16="http://schemas.microsoft.com/office/drawing/2014/main" val="10002"/>
                  </a:ext>
                </a:extLst>
              </a:tr>
              <a:tr h="1111359">
                <a:tc>
                  <a:txBody>
                    <a:bodyPr/>
                    <a:lstStyle/>
                    <a:p>
                      <a:pPr algn="l"/>
                      <a:r>
                        <a:rPr lang="ru-RU" sz="3200" b="1" i="0" u="none" strike="noStrike" cap="none" spc="0" baseline="0" dirty="0">
                          <a:ln>
                            <a:noFill/>
                          </a:ln>
                          <a:solidFill>
                            <a:schemeClr val="dk1"/>
                          </a:solidFill>
                          <a:effectLst/>
                          <a:uFillTx/>
                          <a:latin typeface="+mn-lt"/>
                          <a:ea typeface="+mn-ea"/>
                          <a:cs typeface="+mn-cs"/>
                          <a:sym typeface="Helvetica Light"/>
                        </a:rPr>
                        <a:t>Математические методы моделирования и компьютерные технологии</a:t>
                      </a:r>
                      <a:endParaRPr lang="ru-RU" sz="3200" b="1" dirty="0"/>
                    </a:p>
                  </a:txBody>
                  <a:tcPr marL="34293" marR="34293" marT="22860" marB="22860"/>
                </a:tc>
                <a:tc>
                  <a:txBody>
                    <a:bodyPr/>
                    <a:lstStyle/>
                    <a:p>
                      <a:pPr algn="ctr"/>
                      <a:r>
                        <a:rPr lang="ru-RU" sz="3200" dirty="0"/>
                        <a:t>20</a:t>
                      </a:r>
                    </a:p>
                  </a:txBody>
                  <a:tcPr marL="34293" marR="34293" marT="22860" marB="22860"/>
                </a:tc>
                <a:tc>
                  <a:txBody>
                    <a:bodyPr/>
                    <a:lstStyle/>
                    <a:p>
                      <a:pPr algn="ctr"/>
                      <a:r>
                        <a:rPr lang="ru-RU" sz="3200" dirty="0"/>
                        <a:t>2</a:t>
                      </a:r>
                      <a:r>
                        <a:rPr lang="en-US" sz="3200" dirty="0"/>
                        <a:t>0</a:t>
                      </a:r>
                      <a:endParaRPr lang="ru-RU" sz="3200" dirty="0"/>
                    </a:p>
                  </a:txBody>
                  <a:tcPr marL="34293" marR="34293" marT="22860" marB="22860"/>
                </a:tc>
                <a:tc>
                  <a:txBody>
                    <a:bodyPr/>
                    <a:lstStyle/>
                    <a:p>
                      <a:pPr algn="ctr"/>
                      <a:r>
                        <a:rPr lang="en-US" sz="3200" dirty="0"/>
                        <a:t>3</a:t>
                      </a:r>
                      <a:endParaRPr lang="ru-RU" sz="3200" dirty="0"/>
                    </a:p>
                  </a:txBody>
                  <a:tcPr marL="34293" marR="34293" marT="22860" marB="22860"/>
                </a:tc>
                <a:tc>
                  <a:txBody>
                    <a:bodyPr/>
                    <a:lstStyle/>
                    <a:p>
                      <a:pPr algn="ctr"/>
                      <a:r>
                        <a:rPr lang="ru-RU" sz="3200" dirty="0"/>
                        <a:t>77</a:t>
                      </a:r>
                    </a:p>
                  </a:txBody>
                  <a:tcPr marL="34293" marR="34293" marT="22860" marB="22860"/>
                </a:tc>
                <a:extLst>
                  <a:ext uri="{0D108BD9-81ED-4DB2-BD59-A6C34878D82A}">
                    <a16:rowId xmlns:a16="http://schemas.microsoft.com/office/drawing/2014/main" val="10003"/>
                  </a:ext>
                </a:extLst>
              </a:tr>
              <a:tr h="856016">
                <a:tc>
                  <a:txBody>
                    <a:bodyPr/>
                    <a:lstStyle/>
                    <a:p>
                      <a:pPr algn="l"/>
                      <a:r>
                        <a:rPr lang="ru-RU" sz="3200" b="1" i="0" u="none" strike="noStrike" cap="none" spc="0" baseline="0" dirty="0">
                          <a:ln>
                            <a:noFill/>
                          </a:ln>
                          <a:solidFill>
                            <a:schemeClr val="dk1"/>
                          </a:solidFill>
                          <a:effectLst/>
                          <a:uFillTx/>
                          <a:latin typeface="+mn-lt"/>
                          <a:ea typeface="+mn-ea"/>
                          <a:cs typeface="+mn-cs"/>
                          <a:sym typeface="Helvetica Light"/>
                        </a:rPr>
                        <a:t>Материалы. Приборы. </a:t>
                      </a:r>
                      <a:r>
                        <a:rPr lang="ru-RU" sz="3200" b="1" i="0" u="none" strike="noStrike" cap="none" spc="0" baseline="0" dirty="0" err="1">
                          <a:ln>
                            <a:noFill/>
                          </a:ln>
                          <a:solidFill>
                            <a:schemeClr val="dk1"/>
                          </a:solidFill>
                          <a:effectLst/>
                          <a:uFillTx/>
                          <a:latin typeface="+mn-lt"/>
                          <a:ea typeface="+mn-ea"/>
                          <a:cs typeface="+mn-cs"/>
                          <a:sym typeface="Helvetica Light"/>
                        </a:rPr>
                        <a:t>Нанотехнологии</a:t>
                      </a:r>
                      <a:endParaRPr lang="ru-RU" sz="3200" b="1" dirty="0"/>
                    </a:p>
                  </a:txBody>
                  <a:tcPr marL="34293" marR="34293" marT="22860" marB="22860"/>
                </a:tc>
                <a:tc>
                  <a:txBody>
                    <a:bodyPr/>
                    <a:lstStyle/>
                    <a:p>
                      <a:pPr algn="ctr"/>
                      <a:r>
                        <a:rPr lang="ru-RU" sz="3200" dirty="0"/>
                        <a:t>20</a:t>
                      </a:r>
                    </a:p>
                  </a:txBody>
                  <a:tcPr marL="34293" marR="34293" marT="22860" marB="22860"/>
                </a:tc>
                <a:tc>
                  <a:txBody>
                    <a:bodyPr/>
                    <a:lstStyle/>
                    <a:p>
                      <a:pPr algn="ctr"/>
                      <a:r>
                        <a:rPr lang="ru-RU" sz="3200" dirty="0"/>
                        <a:t>2</a:t>
                      </a:r>
                      <a:r>
                        <a:rPr lang="en-US" sz="3200" dirty="0"/>
                        <a:t>3</a:t>
                      </a:r>
                      <a:endParaRPr lang="ru-RU" sz="3200" dirty="0"/>
                    </a:p>
                  </a:txBody>
                  <a:tcPr marL="34293" marR="34293" marT="22860" marB="22860"/>
                </a:tc>
                <a:tc>
                  <a:txBody>
                    <a:bodyPr/>
                    <a:lstStyle/>
                    <a:p>
                      <a:pPr algn="ctr"/>
                      <a:r>
                        <a:rPr lang="ru-RU" sz="3200" dirty="0"/>
                        <a:t>3</a:t>
                      </a:r>
                    </a:p>
                  </a:txBody>
                  <a:tcPr marL="34293" marR="34293" marT="22860" marB="22860"/>
                </a:tc>
                <a:tc>
                  <a:txBody>
                    <a:bodyPr/>
                    <a:lstStyle/>
                    <a:p>
                      <a:pPr algn="ctr"/>
                      <a:r>
                        <a:rPr lang="ru-RU" sz="3200" dirty="0"/>
                        <a:t>45</a:t>
                      </a:r>
                    </a:p>
                  </a:txBody>
                  <a:tcPr marL="34293" marR="34293" marT="22860" marB="22860"/>
                </a:tc>
                <a:extLst>
                  <a:ext uri="{0D108BD9-81ED-4DB2-BD59-A6C34878D82A}">
                    <a16:rowId xmlns:a16="http://schemas.microsoft.com/office/drawing/2014/main" val="10004"/>
                  </a:ext>
                </a:extLst>
              </a:tr>
              <a:tr h="992983">
                <a:tc>
                  <a:txBody>
                    <a:bodyPr/>
                    <a:lstStyle/>
                    <a:p>
                      <a:pPr algn="l"/>
                      <a:r>
                        <a:rPr lang="ru-RU" sz="3200" b="1" i="0" u="none" strike="noStrike" cap="none" spc="0" baseline="0" dirty="0">
                          <a:ln>
                            <a:noFill/>
                          </a:ln>
                          <a:solidFill>
                            <a:schemeClr val="dk1"/>
                          </a:solidFill>
                          <a:effectLst/>
                          <a:uFillTx/>
                          <a:latin typeface="+mn-lt"/>
                          <a:ea typeface="+mn-ea"/>
                          <a:cs typeface="+mn-cs"/>
                          <a:sym typeface="Helvetica Light"/>
                        </a:rPr>
                        <a:t>Компьютерные системы и сети </a:t>
                      </a:r>
                      <a:endParaRPr lang="ru-RU" sz="3200" b="1" dirty="0"/>
                    </a:p>
                  </a:txBody>
                  <a:tcPr marL="34293" marR="34293" marT="22860" marB="22860"/>
                </a:tc>
                <a:tc>
                  <a:txBody>
                    <a:bodyPr/>
                    <a:lstStyle/>
                    <a:p>
                      <a:pPr algn="ctr"/>
                      <a:r>
                        <a:rPr lang="ru-RU" sz="3200" dirty="0"/>
                        <a:t>50</a:t>
                      </a:r>
                    </a:p>
                  </a:txBody>
                  <a:tcPr marL="34293" marR="34293" marT="22860" marB="22860"/>
                </a:tc>
                <a:tc>
                  <a:txBody>
                    <a:bodyPr/>
                    <a:lstStyle/>
                    <a:p>
                      <a:pPr algn="ctr"/>
                      <a:r>
                        <a:rPr lang="ru-RU" sz="3200" dirty="0"/>
                        <a:t>5</a:t>
                      </a:r>
                      <a:r>
                        <a:rPr lang="en-US" sz="3200" dirty="0"/>
                        <a:t>2</a:t>
                      </a:r>
                      <a:endParaRPr lang="ru-RU" sz="3200" dirty="0"/>
                    </a:p>
                  </a:txBody>
                  <a:tcPr marL="34293" marR="34293" marT="22860" marB="22860"/>
                </a:tc>
                <a:tc>
                  <a:txBody>
                    <a:bodyPr/>
                    <a:lstStyle/>
                    <a:p>
                      <a:pPr algn="ctr"/>
                      <a:r>
                        <a:rPr lang="ru-RU" sz="3200" dirty="0"/>
                        <a:t>6</a:t>
                      </a:r>
                    </a:p>
                  </a:txBody>
                  <a:tcPr marL="34293" marR="34293" marT="22860" marB="22860"/>
                </a:tc>
                <a:tc>
                  <a:txBody>
                    <a:bodyPr/>
                    <a:lstStyle/>
                    <a:p>
                      <a:pPr algn="ctr"/>
                      <a:r>
                        <a:rPr lang="ru-RU" sz="3200" dirty="0"/>
                        <a:t>63</a:t>
                      </a:r>
                    </a:p>
                  </a:txBody>
                  <a:tcPr marL="34293" marR="34293" marT="22860" marB="22860"/>
                </a:tc>
                <a:extLst>
                  <a:ext uri="{0D108BD9-81ED-4DB2-BD59-A6C34878D82A}">
                    <a16:rowId xmlns:a16="http://schemas.microsoft.com/office/drawing/2014/main" val="10005"/>
                  </a:ext>
                </a:extLst>
              </a:tr>
              <a:tr h="893685">
                <a:tc>
                  <a:txBody>
                    <a:bodyPr/>
                    <a:lstStyle/>
                    <a:p>
                      <a:pPr algn="l"/>
                      <a:r>
                        <a:rPr lang="ru-RU" sz="3200" b="1" i="0" u="none" strike="noStrike" cap="none" spc="0" baseline="0" dirty="0">
                          <a:ln>
                            <a:noFill/>
                          </a:ln>
                          <a:solidFill>
                            <a:schemeClr val="dk1"/>
                          </a:solidFill>
                          <a:effectLst/>
                          <a:uFillTx/>
                          <a:latin typeface="+mn-lt"/>
                          <a:ea typeface="+mn-ea"/>
                          <a:cs typeface="+mn-cs"/>
                          <a:sym typeface="Helvetica Light"/>
                        </a:rPr>
                        <a:t>Инжиниринг в электронике</a:t>
                      </a:r>
                      <a:endParaRPr lang="ru-RU" sz="3200" b="1" dirty="0"/>
                    </a:p>
                  </a:txBody>
                  <a:tcPr marL="34293" marR="34293" marT="22860" marB="22860"/>
                </a:tc>
                <a:tc>
                  <a:txBody>
                    <a:bodyPr/>
                    <a:lstStyle/>
                    <a:p>
                      <a:pPr algn="ctr"/>
                      <a:r>
                        <a:rPr lang="ru-RU" sz="3200" dirty="0"/>
                        <a:t>30</a:t>
                      </a:r>
                    </a:p>
                  </a:txBody>
                  <a:tcPr marL="34293" marR="34293" marT="22860" marB="22860"/>
                </a:tc>
                <a:tc>
                  <a:txBody>
                    <a:bodyPr/>
                    <a:lstStyle/>
                    <a:p>
                      <a:pPr algn="ctr"/>
                      <a:r>
                        <a:rPr lang="ru-RU" sz="3200" dirty="0"/>
                        <a:t>3</a:t>
                      </a:r>
                      <a:r>
                        <a:rPr lang="en-US" sz="3200" dirty="0"/>
                        <a:t>4</a:t>
                      </a:r>
                      <a:endParaRPr lang="ru-RU" sz="3200" dirty="0"/>
                    </a:p>
                  </a:txBody>
                  <a:tcPr marL="34293" marR="34293" marT="22860" marB="22860"/>
                </a:tc>
                <a:tc>
                  <a:txBody>
                    <a:bodyPr/>
                    <a:lstStyle/>
                    <a:p>
                      <a:pPr algn="ctr"/>
                      <a:r>
                        <a:rPr lang="ru-RU" sz="3200" dirty="0"/>
                        <a:t>2</a:t>
                      </a:r>
                    </a:p>
                  </a:txBody>
                  <a:tcPr marL="34293" marR="34293" marT="22860" marB="22860"/>
                </a:tc>
                <a:tc>
                  <a:txBody>
                    <a:bodyPr/>
                    <a:lstStyle/>
                    <a:p>
                      <a:pPr algn="ctr"/>
                      <a:r>
                        <a:rPr lang="ru-RU" sz="3200" dirty="0"/>
                        <a:t>45</a:t>
                      </a:r>
                    </a:p>
                  </a:txBody>
                  <a:tcPr marL="34293" marR="34293" marT="22860" marB="22860"/>
                </a:tc>
                <a:extLst>
                  <a:ext uri="{0D108BD9-81ED-4DB2-BD59-A6C34878D82A}">
                    <a16:rowId xmlns:a16="http://schemas.microsoft.com/office/drawing/2014/main" val="10006"/>
                  </a:ext>
                </a:extLst>
              </a:tr>
              <a:tr h="1568863">
                <a:tc>
                  <a:txBody>
                    <a:bodyPr/>
                    <a:lstStyle/>
                    <a:p>
                      <a:pPr algn="l"/>
                      <a:r>
                        <a:rPr lang="ru-RU" sz="3200" b="1" i="0" u="none" strike="noStrike" cap="none" spc="0" baseline="0" dirty="0">
                          <a:ln>
                            <a:noFill/>
                          </a:ln>
                          <a:solidFill>
                            <a:schemeClr val="dk1"/>
                          </a:solidFill>
                          <a:effectLst/>
                          <a:uFillTx/>
                          <a:latin typeface="+mn-lt"/>
                          <a:ea typeface="+mn-ea"/>
                          <a:cs typeface="+mn-cs"/>
                          <a:sym typeface="Helvetica Light"/>
                        </a:rPr>
                        <a:t>Интернет вещей и </a:t>
                      </a:r>
                      <a:r>
                        <a:rPr lang="ru-RU" sz="3200" b="1" i="0" u="none" strike="noStrike" cap="none" spc="0" baseline="0" dirty="0" err="1">
                          <a:ln>
                            <a:noFill/>
                          </a:ln>
                          <a:solidFill>
                            <a:schemeClr val="dk1"/>
                          </a:solidFill>
                          <a:effectLst/>
                          <a:uFillTx/>
                          <a:latin typeface="+mn-lt"/>
                          <a:ea typeface="+mn-ea"/>
                          <a:cs typeface="+mn-cs"/>
                          <a:sym typeface="Helvetica Light"/>
                        </a:rPr>
                        <a:t>киберфизические</a:t>
                      </a:r>
                      <a:r>
                        <a:rPr lang="ru-RU" sz="3200" b="1" i="0" u="none" strike="noStrike" cap="none" spc="0" baseline="0" dirty="0">
                          <a:ln>
                            <a:noFill/>
                          </a:ln>
                          <a:solidFill>
                            <a:schemeClr val="dk1"/>
                          </a:solidFill>
                          <a:effectLst/>
                          <a:uFillTx/>
                          <a:latin typeface="+mn-lt"/>
                          <a:ea typeface="+mn-ea"/>
                          <a:cs typeface="+mn-cs"/>
                          <a:sym typeface="Helvetica Light"/>
                        </a:rPr>
                        <a:t> системы</a:t>
                      </a:r>
                      <a:endParaRPr lang="ru-RU" sz="3200" b="1" dirty="0"/>
                    </a:p>
                  </a:txBody>
                  <a:tcPr marL="34293" marR="34293" marT="22860" marB="22860"/>
                </a:tc>
                <a:tc>
                  <a:txBody>
                    <a:bodyPr/>
                    <a:lstStyle/>
                    <a:p>
                      <a:pPr algn="ctr"/>
                      <a:r>
                        <a:rPr lang="ru-RU" sz="3200" dirty="0"/>
                        <a:t>20</a:t>
                      </a:r>
                    </a:p>
                  </a:txBody>
                  <a:tcPr marL="34293" marR="34293" marT="22860" marB="22860"/>
                </a:tc>
                <a:tc>
                  <a:txBody>
                    <a:bodyPr/>
                    <a:lstStyle/>
                    <a:p>
                      <a:pPr algn="ctr"/>
                      <a:r>
                        <a:rPr lang="ru-RU" sz="3200" dirty="0"/>
                        <a:t>2</a:t>
                      </a:r>
                      <a:r>
                        <a:rPr lang="en-US" sz="3200" dirty="0"/>
                        <a:t>1</a:t>
                      </a:r>
                      <a:endParaRPr lang="ru-RU" sz="3200" dirty="0"/>
                    </a:p>
                  </a:txBody>
                  <a:tcPr marL="34293" marR="34293" marT="22860" marB="22860"/>
                </a:tc>
                <a:tc>
                  <a:txBody>
                    <a:bodyPr/>
                    <a:lstStyle/>
                    <a:p>
                      <a:pPr algn="ctr"/>
                      <a:r>
                        <a:rPr lang="en-US" sz="3200" dirty="0"/>
                        <a:t>3</a:t>
                      </a:r>
                      <a:endParaRPr lang="ru-RU" sz="3200" dirty="0"/>
                    </a:p>
                  </a:txBody>
                  <a:tcPr marL="34293" marR="34293" marT="22860" marB="22860"/>
                </a:tc>
                <a:tc>
                  <a:txBody>
                    <a:bodyPr/>
                    <a:lstStyle/>
                    <a:p>
                      <a:pPr algn="ctr"/>
                      <a:r>
                        <a:rPr lang="ru-RU" sz="3200" dirty="0"/>
                        <a:t>73</a:t>
                      </a:r>
                    </a:p>
                  </a:txBody>
                  <a:tcPr marL="34293" marR="34293" marT="22860" marB="2286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4823593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29356"/>
            <a:ext cx="21170352" cy="2185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КОНКУРСА ДЛЯ ПОСТУПЛЕНИЯ НА БЮДЖЕТНЫЕ МЕСТА МАГИСТРАТУРЫ </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10" name="Диаграмма 9">
            <a:extLst>
              <a:ext uri="{FF2B5EF4-FFF2-40B4-BE49-F238E27FC236}">
                <a16:creationId xmlns:a16="http://schemas.microsoft.com/office/drawing/2014/main" id="{B129543C-8C57-4F35-999D-D0E0B5A77DF2}"/>
              </a:ext>
            </a:extLst>
          </p:cNvPr>
          <p:cNvGraphicFramePr>
            <a:graphicFrameLocks/>
          </p:cNvGraphicFramePr>
          <p:nvPr>
            <p:extLst>
              <p:ext uri="{D42A27DB-BD31-4B8C-83A1-F6EECF244321}">
                <p14:modId xmlns:p14="http://schemas.microsoft.com/office/powerpoint/2010/main" val="2619812108"/>
              </p:ext>
            </p:extLst>
          </p:nvPr>
        </p:nvGraphicFramePr>
        <p:xfrm>
          <a:off x="986894" y="2643364"/>
          <a:ext cx="22870402" cy="10623348"/>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a:extLst>
              <a:ext uri="{FF2B5EF4-FFF2-40B4-BE49-F238E27FC236}">
                <a16:creationId xmlns:a16="http://schemas.microsoft.com/office/drawing/2014/main" id="{8D4872E7-FF7E-4739-8403-02707496DE06}"/>
              </a:ext>
            </a:extLst>
          </p:cNvPr>
          <p:cNvSpPr>
            <a:spLocks noGrp="1"/>
          </p:cNvSpPr>
          <p:nvPr>
            <p:ph type="sldNum" sz="quarter" idx="2"/>
          </p:nvPr>
        </p:nvSpPr>
        <p:spPr/>
        <p:txBody>
          <a:bodyPr/>
          <a:lstStyle/>
          <a:p>
            <a:fld id="{86CB4B4D-7CA3-9044-876B-883B54F8677D}" type="slidenum">
              <a:rPr lang="ru-RU" smtClean="0"/>
              <a:t>11</a:t>
            </a:fld>
            <a:endParaRPr lang="ru-RU"/>
          </a:p>
        </p:txBody>
      </p:sp>
    </p:spTree>
    <p:extLst>
      <p:ext uri="{BB962C8B-B14F-4D97-AF65-F5344CB8AC3E}">
        <p14:creationId xmlns:p14="http://schemas.microsoft.com/office/powerpoint/2010/main" val="20009782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29357"/>
            <a:ext cx="20666296" cy="1756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ПРОХОДНОГО БАЛЛА НА ОП МАГИСТРАТУРЫ</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9" name="Диаграмма 8">
            <a:extLst>
              <a:ext uri="{FF2B5EF4-FFF2-40B4-BE49-F238E27FC236}">
                <a16:creationId xmlns:a16="http://schemas.microsoft.com/office/drawing/2014/main" id="{6066334C-DC18-4259-9CF0-B2FD2FC5965A}"/>
              </a:ext>
            </a:extLst>
          </p:cNvPr>
          <p:cNvGraphicFramePr>
            <a:graphicFrameLocks/>
          </p:cNvGraphicFramePr>
          <p:nvPr>
            <p:extLst>
              <p:ext uri="{D42A27DB-BD31-4B8C-83A1-F6EECF244321}">
                <p14:modId xmlns:p14="http://schemas.microsoft.com/office/powerpoint/2010/main" val="3651076202"/>
              </p:ext>
            </p:extLst>
          </p:nvPr>
        </p:nvGraphicFramePr>
        <p:xfrm>
          <a:off x="815382" y="2596286"/>
          <a:ext cx="22537858" cy="10695354"/>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a:extLst>
              <a:ext uri="{FF2B5EF4-FFF2-40B4-BE49-F238E27FC236}">
                <a16:creationId xmlns:a16="http://schemas.microsoft.com/office/drawing/2014/main" id="{629D75DE-50DC-469B-A482-86BCAD9915BF}"/>
              </a:ext>
            </a:extLst>
          </p:cNvPr>
          <p:cNvSpPr>
            <a:spLocks noGrp="1"/>
          </p:cNvSpPr>
          <p:nvPr>
            <p:ph type="sldNum" sz="quarter" idx="2"/>
          </p:nvPr>
        </p:nvSpPr>
        <p:spPr/>
        <p:txBody>
          <a:bodyPr/>
          <a:lstStyle/>
          <a:p>
            <a:fld id="{86CB4B4D-7CA3-9044-876B-883B54F8677D}" type="slidenum">
              <a:rPr lang="ru-RU" smtClean="0"/>
              <a:t>12</a:t>
            </a:fld>
            <a:endParaRPr lang="ru-RU"/>
          </a:p>
        </p:txBody>
      </p:sp>
    </p:spTree>
    <p:extLst>
      <p:ext uri="{BB962C8B-B14F-4D97-AF65-F5344CB8AC3E}">
        <p14:creationId xmlns:p14="http://schemas.microsoft.com/office/powerpoint/2010/main" val="314246889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20666296" cy="1756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магистратуру</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6" name="Прямоугольник 5"/>
          <p:cNvSpPr/>
          <p:nvPr/>
        </p:nvSpPr>
        <p:spPr>
          <a:xfrm>
            <a:off x="1185440" y="3113584"/>
            <a:ext cx="21480833" cy="5816977"/>
          </a:xfrm>
          <a:prstGeom prst="rect">
            <a:avLst/>
          </a:prstGeom>
        </p:spPr>
        <p:txBody>
          <a:bodyPr wrap="square">
            <a:spAutoFit/>
          </a:bodyPr>
          <a:lstStyle/>
          <a:p>
            <a:pPr marL="571500" indent="-571500" algn="just">
              <a:spcBef>
                <a:spcPts val="600"/>
              </a:spcBef>
              <a:buFont typeface="Arial" panose="020B0604020202020204" pitchFamily="34" charset="0"/>
              <a:buChar char="•"/>
            </a:pPr>
            <a:endParaRPr lang="ru-RU" sz="4400" dirty="0">
              <a:solidFill>
                <a:srgbClr val="002060"/>
              </a:solidFill>
              <a:latin typeface="+mn-lt"/>
            </a:endParaRPr>
          </a:p>
          <a:p>
            <a:pPr marL="571500" indent="-571500" algn="just">
              <a:spcBef>
                <a:spcPts val="600"/>
              </a:spcBef>
              <a:buFont typeface="Arial" panose="020B0604020202020204" pitchFamily="34" charset="0"/>
              <a:buChar char="•"/>
            </a:pPr>
            <a:r>
              <a:rPr lang="ru-RU" sz="4400" b="1" dirty="0">
                <a:solidFill>
                  <a:srgbClr val="002060"/>
                </a:solidFill>
                <a:latin typeface="+mn-lt"/>
              </a:rPr>
              <a:t>Незначительное превышение плана по приему</a:t>
            </a:r>
            <a:r>
              <a:rPr lang="ru-RU" sz="4400" dirty="0">
                <a:solidFill>
                  <a:srgbClr val="002060"/>
                </a:solidFill>
                <a:latin typeface="+mn-lt"/>
              </a:rPr>
              <a:t> на бюджетные места магистратуры (зачисление за счет НИУ ВШЭ) на фоне </a:t>
            </a:r>
            <a:r>
              <a:rPr lang="ru-RU" sz="4400" b="1" dirty="0">
                <a:solidFill>
                  <a:srgbClr val="002060"/>
                </a:solidFill>
                <a:latin typeface="+mn-lt"/>
              </a:rPr>
              <a:t>невыполнения</a:t>
            </a:r>
            <a:r>
              <a:rPr lang="ru-RU" sz="4400" dirty="0">
                <a:solidFill>
                  <a:srgbClr val="002060"/>
                </a:solidFill>
                <a:latin typeface="+mn-lt"/>
              </a:rPr>
              <a:t> плана по приему на платную форму обучения.</a:t>
            </a:r>
          </a:p>
          <a:p>
            <a:pPr marL="571500" indent="-571500" algn="just">
              <a:spcBef>
                <a:spcPts val="600"/>
              </a:spcBef>
              <a:buFont typeface="Arial" panose="020B0604020202020204" pitchFamily="34" charset="0"/>
              <a:buChar char="•"/>
            </a:pPr>
            <a:r>
              <a:rPr lang="ru-RU" sz="4400" dirty="0">
                <a:solidFill>
                  <a:srgbClr val="002060"/>
                </a:solidFill>
                <a:latin typeface="+mn-lt"/>
              </a:rPr>
              <a:t>Необходимость повышения популярности олимпиады НИУ ВШЭ для студентов и олимпиады </a:t>
            </a:r>
            <a:r>
              <a:rPr lang="en-US" sz="4400" dirty="0">
                <a:solidFill>
                  <a:srgbClr val="002060"/>
                </a:solidFill>
                <a:latin typeface="+mn-lt"/>
              </a:rPr>
              <a:t>“</a:t>
            </a:r>
            <a:r>
              <a:rPr lang="ru-RU" sz="4400" dirty="0">
                <a:solidFill>
                  <a:srgbClr val="002060"/>
                </a:solidFill>
                <a:latin typeface="+mn-lt"/>
              </a:rPr>
              <a:t>Я-Профессионал</a:t>
            </a:r>
            <a:r>
              <a:rPr lang="en-US" sz="4400" dirty="0">
                <a:solidFill>
                  <a:srgbClr val="002060"/>
                </a:solidFill>
                <a:latin typeface="+mn-lt"/>
              </a:rPr>
              <a:t>”.</a:t>
            </a:r>
            <a:endParaRPr lang="ru-RU" sz="4400" dirty="0">
              <a:solidFill>
                <a:srgbClr val="002060"/>
              </a:solidFill>
              <a:latin typeface="+mn-lt"/>
            </a:endParaRPr>
          </a:p>
          <a:p>
            <a:pPr marL="571500" indent="-571500" algn="just">
              <a:spcBef>
                <a:spcPts val="600"/>
              </a:spcBef>
              <a:buFont typeface="Arial" panose="020B0604020202020204" pitchFamily="34" charset="0"/>
              <a:buChar char="•"/>
            </a:pPr>
            <a:endParaRPr lang="ru-RU" sz="4400" dirty="0">
              <a:solidFill>
                <a:srgbClr val="002060"/>
              </a:solidFill>
              <a:latin typeface="+mn-lt"/>
            </a:endParaRPr>
          </a:p>
          <a:p>
            <a:pPr marL="571500" indent="-571500" algn="just">
              <a:spcBef>
                <a:spcPts val="600"/>
              </a:spcBef>
              <a:buFont typeface="Arial" panose="020B0604020202020204" pitchFamily="34" charset="0"/>
              <a:buChar char="•"/>
            </a:pPr>
            <a:endParaRPr lang="ru-RU" sz="4400" dirty="0">
              <a:solidFill>
                <a:srgbClr val="002060"/>
              </a:solidFill>
              <a:latin typeface="+mn-lt"/>
            </a:endParaRPr>
          </a:p>
        </p:txBody>
      </p:sp>
      <p:sp>
        <p:nvSpPr>
          <p:cNvPr id="2" name="Номер слайда 1">
            <a:extLst>
              <a:ext uri="{FF2B5EF4-FFF2-40B4-BE49-F238E27FC236}">
                <a16:creationId xmlns:a16="http://schemas.microsoft.com/office/drawing/2014/main" id="{63B4CEF1-3DE0-434A-8F58-2E3F3AED655E}"/>
              </a:ext>
            </a:extLst>
          </p:cNvPr>
          <p:cNvSpPr>
            <a:spLocks noGrp="1"/>
          </p:cNvSpPr>
          <p:nvPr>
            <p:ph type="sldNum" sz="quarter" idx="2"/>
          </p:nvPr>
        </p:nvSpPr>
        <p:spPr/>
        <p:txBody>
          <a:bodyPr/>
          <a:lstStyle/>
          <a:p>
            <a:fld id="{86CB4B4D-7CA3-9044-876B-883B54F8677D}" type="slidenum">
              <a:rPr lang="ru-RU" smtClean="0"/>
              <a:t>13</a:t>
            </a:fld>
            <a:endParaRPr lang="ru-RU"/>
          </a:p>
        </p:txBody>
      </p:sp>
    </p:spTree>
    <p:extLst>
      <p:ext uri="{BB962C8B-B14F-4D97-AF65-F5344CB8AC3E}">
        <p14:creationId xmlns:p14="http://schemas.microsoft.com/office/powerpoint/2010/main" val="58576739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13500022"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Приемная кампания МИЭМ в 2020 году</a:t>
            </a:r>
            <a:endParaRPr dirty="0"/>
          </a:p>
        </p:txBody>
      </p:sp>
      <p:sp>
        <p:nvSpPr>
          <p:cNvPr id="53" name="Очень крутой подзаголовок презентации"/>
          <p:cNvSpPr txBox="1"/>
          <p:nvPr/>
        </p:nvSpPr>
        <p:spPr>
          <a:xfrm>
            <a:off x="7116914" y="9071289"/>
            <a:ext cx="10619701"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Заместитель директора МИЭМ </a:t>
            </a:r>
          </a:p>
          <a:p>
            <a:r>
              <a:rPr lang="ru-RU" dirty="0"/>
              <a:t>Абрамешин А.Е.</a:t>
            </a:r>
            <a:endParaRPr dirty="0"/>
          </a:p>
        </p:txBody>
      </p:sp>
      <p:sp>
        <p:nvSpPr>
          <p:cNvPr id="54" name="Название подразделения,  лаборатории, факультета и т.д."/>
          <p:cNvSpPr txBox="1"/>
          <p:nvPr/>
        </p:nvSpPr>
        <p:spPr>
          <a:xfrm>
            <a:off x="7116915" y="1524282"/>
            <a:ext cx="9443423"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Московский институт электроники и математики им. А.Н. Тихонова</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201</a:t>
            </a:r>
            <a:r>
              <a:rPr lang="ru-RU" dirty="0"/>
              <a:t>9</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extLst>
      <p:ext uri="{BB962C8B-B14F-4D97-AF65-F5344CB8AC3E}">
        <p14:creationId xmlns:p14="http://schemas.microsoft.com/office/powerpoint/2010/main" val="186718560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29355"/>
            <a:ext cx="20522280" cy="3516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Состав вступительных испытаний и минимальное количество баллов в 2020 году</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B7399BF-1F11-48CE-B81F-94A077A56DD3}"/>
              </a:ext>
            </a:extLst>
          </p:cNvPr>
          <p:cNvSpPr>
            <a:spLocks noGrp="1"/>
          </p:cNvSpPr>
          <p:nvPr>
            <p:ph type="sldNum" sz="quarter" idx="2"/>
          </p:nvPr>
        </p:nvSpPr>
        <p:spPr/>
        <p:txBody>
          <a:bodyPr/>
          <a:lstStyle/>
          <a:p>
            <a:fld id="{86CB4B4D-7CA3-9044-876B-883B54F8677D}" type="slidenum">
              <a:rPr lang="ru-RU" smtClean="0"/>
              <a:t>15</a:t>
            </a:fld>
            <a:endParaRPr lang="ru-RU"/>
          </a:p>
        </p:txBody>
      </p:sp>
      <p:graphicFrame>
        <p:nvGraphicFramePr>
          <p:cNvPr id="8" name="Таблица 7">
            <a:extLst>
              <a:ext uri="{FF2B5EF4-FFF2-40B4-BE49-F238E27FC236}">
                <a16:creationId xmlns:a16="http://schemas.microsoft.com/office/drawing/2014/main" id="{42BBB593-190B-482F-88BE-D36D7B014D46}"/>
              </a:ext>
            </a:extLst>
          </p:cNvPr>
          <p:cNvGraphicFramePr>
            <a:graphicFrameLocks noGrp="1"/>
          </p:cNvGraphicFramePr>
          <p:nvPr>
            <p:extLst>
              <p:ext uri="{D42A27DB-BD31-4B8C-83A1-F6EECF244321}">
                <p14:modId xmlns:p14="http://schemas.microsoft.com/office/powerpoint/2010/main" val="3489692199"/>
              </p:ext>
            </p:extLst>
          </p:nvPr>
        </p:nvGraphicFramePr>
        <p:xfrm>
          <a:off x="1201065" y="2825551"/>
          <a:ext cx="22008159" cy="10376622"/>
        </p:xfrm>
        <a:graphic>
          <a:graphicData uri="http://schemas.openxmlformats.org/drawingml/2006/table">
            <a:tbl>
              <a:tblPr firstRow="1" bandRow="1">
                <a:tableStyleId>{5C22544A-7EE6-4342-B048-85BDC9FD1C3A}</a:tableStyleId>
              </a:tblPr>
              <a:tblGrid>
                <a:gridCol w="7038139">
                  <a:extLst>
                    <a:ext uri="{9D8B030D-6E8A-4147-A177-3AD203B41FA5}">
                      <a16:colId xmlns:a16="http://schemas.microsoft.com/office/drawing/2014/main" val="20000"/>
                    </a:ext>
                  </a:extLst>
                </a:gridCol>
                <a:gridCol w="7631128">
                  <a:extLst>
                    <a:ext uri="{9D8B030D-6E8A-4147-A177-3AD203B41FA5}">
                      <a16:colId xmlns:a16="http://schemas.microsoft.com/office/drawing/2014/main" val="20001"/>
                    </a:ext>
                  </a:extLst>
                </a:gridCol>
                <a:gridCol w="3860332">
                  <a:extLst>
                    <a:ext uri="{9D8B030D-6E8A-4147-A177-3AD203B41FA5}">
                      <a16:colId xmlns:a16="http://schemas.microsoft.com/office/drawing/2014/main" val="20002"/>
                    </a:ext>
                  </a:extLst>
                </a:gridCol>
                <a:gridCol w="3478560">
                  <a:extLst>
                    <a:ext uri="{9D8B030D-6E8A-4147-A177-3AD203B41FA5}">
                      <a16:colId xmlns:a16="http://schemas.microsoft.com/office/drawing/2014/main" val="20003"/>
                    </a:ext>
                  </a:extLst>
                </a:gridCol>
              </a:tblGrid>
              <a:tr h="1273585">
                <a:tc>
                  <a:txBody>
                    <a:bodyPr/>
                    <a:lstStyle/>
                    <a:p>
                      <a:r>
                        <a:rPr lang="ru-RU" sz="3200" dirty="0"/>
                        <a:t>Образовательная программа</a:t>
                      </a:r>
                    </a:p>
                  </a:txBody>
                  <a:tcPr marL="91417" marR="91417" marT="45711" marB="45711"/>
                </a:tc>
                <a:tc>
                  <a:txBody>
                    <a:bodyPr/>
                    <a:lstStyle/>
                    <a:p>
                      <a:r>
                        <a:rPr lang="ru-RU" sz="3200" b="1" kern="1200" dirty="0">
                          <a:solidFill>
                            <a:schemeClr val="lt1"/>
                          </a:solidFill>
                          <a:effectLst/>
                          <a:latin typeface="+mn-lt"/>
                          <a:ea typeface="+mn-ea"/>
                          <a:cs typeface="+mn-cs"/>
                        </a:rPr>
                        <a:t>Состав вступительных испытаний</a:t>
                      </a:r>
                      <a:endParaRPr lang="ru-RU" sz="3200" dirty="0"/>
                    </a:p>
                  </a:txBody>
                  <a:tcPr marL="91417" marR="91417" marT="45711" marB="45711"/>
                </a:tc>
                <a:tc>
                  <a:txBody>
                    <a:bodyPr/>
                    <a:lstStyle/>
                    <a:p>
                      <a:r>
                        <a:rPr lang="ru-RU" sz="3200" b="1" kern="1200" dirty="0">
                          <a:solidFill>
                            <a:schemeClr val="lt1"/>
                          </a:solidFill>
                          <a:effectLst/>
                          <a:latin typeface="+mn-lt"/>
                          <a:ea typeface="+mn-ea"/>
                          <a:cs typeface="+mn-cs"/>
                        </a:rPr>
                        <a:t>Минимальные баллы</a:t>
                      </a:r>
                      <a:endParaRPr lang="ru-RU" sz="3200" dirty="0"/>
                    </a:p>
                  </a:txBody>
                  <a:tcPr marL="91417" marR="91417" marT="45711" marB="45711"/>
                </a:tc>
                <a:tc>
                  <a:txBody>
                    <a:bodyPr/>
                    <a:lstStyle/>
                    <a:p>
                      <a:r>
                        <a:rPr lang="ru-RU" sz="3200" dirty="0"/>
                        <a:t>Проходные баллы на бюджетные места в 2019 году</a:t>
                      </a:r>
                    </a:p>
                  </a:txBody>
                  <a:tcPr marL="91417" marR="91417" marT="45711" marB="45711"/>
                </a:tc>
                <a:extLst>
                  <a:ext uri="{0D108BD9-81ED-4DB2-BD59-A6C34878D82A}">
                    <a16:rowId xmlns:a16="http://schemas.microsoft.com/office/drawing/2014/main" val="10000"/>
                  </a:ext>
                </a:extLst>
              </a:tr>
              <a:tr h="57611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200" b="1" dirty="0"/>
                        <a:t>Компьютерная безопасность</a:t>
                      </a:r>
                    </a:p>
                    <a:p>
                      <a:pPr algn="l"/>
                      <a:endParaRPr lang="ru-RU" sz="3200" dirty="0"/>
                    </a:p>
                  </a:txBody>
                  <a:tcPr marL="91417" marR="91417" marT="45711" marB="45711">
                    <a:solidFill>
                      <a:schemeClr val="accent1">
                        <a:lumMod val="40000"/>
                        <a:lumOff val="60000"/>
                      </a:schemeClr>
                    </a:solidFill>
                  </a:tcPr>
                </a:tc>
                <a:tc>
                  <a:txBody>
                    <a:bodyPr/>
                    <a:lstStyle/>
                    <a:p>
                      <a:pPr marL="0" indent="0">
                        <a:buFontTx/>
                        <a:buNone/>
                      </a:pPr>
                      <a:r>
                        <a:rPr lang="ru-RU" sz="3200" baseline="0" dirty="0"/>
                        <a:t>Математика</a:t>
                      </a:r>
                    </a:p>
                  </a:txBody>
                  <a:tcPr marL="91417" marR="91417" marT="45711" marB="45711">
                    <a:solidFill>
                      <a:schemeClr val="accent1">
                        <a:lumMod val="40000"/>
                        <a:lumOff val="60000"/>
                      </a:schemeClr>
                    </a:solidFill>
                  </a:tcPr>
                </a:tc>
                <a:tc>
                  <a:txBody>
                    <a:bodyPr/>
                    <a:lstStyle/>
                    <a:p>
                      <a:pPr algn="ctr"/>
                      <a:r>
                        <a:rPr lang="ru-RU" sz="3200" dirty="0"/>
                        <a:t>65</a:t>
                      </a:r>
                    </a:p>
                  </a:txBody>
                  <a:tcPr marL="91417" marR="91417" marT="45711" marB="45711">
                    <a:solidFill>
                      <a:schemeClr val="accent1">
                        <a:lumMod val="40000"/>
                        <a:lumOff val="60000"/>
                      </a:schemeClr>
                    </a:solidFill>
                  </a:tcPr>
                </a:tc>
                <a:tc rowSpan="3">
                  <a:txBody>
                    <a:bodyPr/>
                    <a:lstStyle/>
                    <a:p>
                      <a:pPr algn="ctr"/>
                      <a:r>
                        <a:rPr lang="ru-RU" sz="3200" dirty="0"/>
                        <a:t>292</a:t>
                      </a:r>
                    </a:p>
                  </a:txBody>
                  <a:tcPr marL="91417" marR="91417" marT="45711" marB="45711">
                    <a:solidFill>
                      <a:schemeClr val="accent1">
                        <a:lumMod val="40000"/>
                        <a:lumOff val="60000"/>
                      </a:schemeClr>
                    </a:solidFill>
                  </a:tcPr>
                </a:tc>
                <a:extLst>
                  <a:ext uri="{0D108BD9-81ED-4DB2-BD59-A6C34878D82A}">
                    <a16:rowId xmlns:a16="http://schemas.microsoft.com/office/drawing/2014/main" val="10001"/>
                  </a:ext>
                </a:extLst>
              </a:tr>
              <a:tr h="699732">
                <a:tc vMerge="1">
                  <a:txBody>
                    <a:bodyPr/>
                    <a:lstStyle/>
                    <a:p>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200" kern="1200" baseline="0" dirty="0">
                          <a:solidFill>
                            <a:schemeClr val="dk1"/>
                          </a:solidFill>
                          <a:effectLst/>
                          <a:latin typeface="+mn-lt"/>
                          <a:ea typeface="+mn-ea"/>
                          <a:cs typeface="+mn-cs"/>
                        </a:rPr>
                        <a:t>Информатика</a:t>
                      </a:r>
                      <a:endParaRPr lang="ru-RU" sz="3200" kern="1200" dirty="0">
                        <a:solidFill>
                          <a:schemeClr val="dk1"/>
                        </a:solidFill>
                        <a:effectLst/>
                        <a:latin typeface="+mn-lt"/>
                        <a:ea typeface="+mn-ea"/>
                        <a:cs typeface="+mn-cs"/>
                      </a:endParaRPr>
                    </a:p>
                  </a:txBody>
                  <a:tcPr marL="91417" marR="91417" marT="45711" marB="45711">
                    <a:solidFill>
                      <a:schemeClr val="accent1">
                        <a:lumMod val="40000"/>
                        <a:lumOff val="60000"/>
                      </a:schemeClr>
                    </a:solidFill>
                  </a:tcPr>
                </a:tc>
                <a:tc>
                  <a:txBody>
                    <a:bodyPr/>
                    <a:lstStyle/>
                    <a:p>
                      <a:pPr algn="ctr"/>
                      <a:r>
                        <a:rPr lang="ru-RU" sz="3200" dirty="0"/>
                        <a:t>65</a:t>
                      </a:r>
                    </a:p>
                  </a:txBody>
                  <a:tcPr marL="91417" marR="91417" marT="45711" marB="45711">
                    <a:solidFill>
                      <a:schemeClr val="accent1">
                        <a:lumMod val="40000"/>
                        <a:lumOff val="60000"/>
                      </a:schemeClr>
                    </a:solidFill>
                  </a:tcPr>
                </a:tc>
                <a:tc vMerge="1">
                  <a:txBody>
                    <a:bodyPr/>
                    <a:lstStyle/>
                    <a:p>
                      <a:pPr algn="ctr"/>
                      <a:endParaRPr lang="ru-RU" sz="1400" dirty="0"/>
                    </a:p>
                  </a:txBody>
                  <a:tcPr marL="91428" marR="91428" marT="45712" marB="45712">
                    <a:solidFill>
                      <a:schemeClr val="accent1">
                        <a:lumMod val="40000"/>
                        <a:lumOff val="60000"/>
                      </a:schemeClr>
                    </a:solidFill>
                  </a:tcPr>
                </a:tc>
                <a:extLst>
                  <a:ext uri="{0D108BD9-81ED-4DB2-BD59-A6C34878D82A}">
                    <a16:rowId xmlns:a16="http://schemas.microsoft.com/office/drawing/2014/main" val="10002"/>
                  </a:ext>
                </a:extLst>
              </a:tr>
              <a:tr h="576119">
                <a:tc vMerge="1">
                  <a:txBody>
                    <a:bodyPr/>
                    <a:lstStyle/>
                    <a:p>
                      <a:endParaRPr lang="ru-R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200" kern="1200" dirty="0">
                          <a:solidFill>
                            <a:schemeClr val="dk1"/>
                          </a:solidFill>
                          <a:effectLst/>
                          <a:latin typeface="+mn-lt"/>
                          <a:ea typeface="+mn-ea"/>
                          <a:cs typeface="+mn-cs"/>
                        </a:rPr>
                        <a:t>Русский язык</a:t>
                      </a:r>
                      <a:endParaRPr lang="ru-RU" sz="3200" dirty="0"/>
                    </a:p>
                  </a:txBody>
                  <a:tcPr marL="91417" marR="91417" marT="45711" marB="45711">
                    <a:solidFill>
                      <a:schemeClr val="accent1">
                        <a:lumMod val="40000"/>
                        <a:lumOff val="60000"/>
                      </a:schemeClr>
                    </a:solidFill>
                  </a:tcPr>
                </a:tc>
                <a:tc>
                  <a:txBody>
                    <a:bodyPr/>
                    <a:lstStyle/>
                    <a:p>
                      <a:pPr algn="ctr"/>
                      <a:r>
                        <a:rPr lang="ru-RU" sz="3200" dirty="0"/>
                        <a:t>60</a:t>
                      </a:r>
                    </a:p>
                  </a:txBody>
                  <a:tcPr marL="91417" marR="91417" marT="45711" marB="45711">
                    <a:solidFill>
                      <a:schemeClr val="accent1">
                        <a:lumMod val="40000"/>
                        <a:lumOff val="60000"/>
                      </a:schemeClr>
                    </a:solidFill>
                  </a:tcPr>
                </a:tc>
                <a:tc vMerge="1">
                  <a:txBody>
                    <a:bodyPr/>
                    <a:lstStyle/>
                    <a:p>
                      <a:pPr algn="ctr"/>
                      <a:endParaRPr lang="ru-RU" sz="1400" dirty="0"/>
                    </a:p>
                  </a:txBody>
                  <a:tcPr marL="91428" marR="91428" marT="45712" marB="45712">
                    <a:solidFill>
                      <a:schemeClr val="accent1">
                        <a:lumMod val="40000"/>
                        <a:lumOff val="60000"/>
                      </a:schemeClr>
                    </a:solidFill>
                  </a:tcPr>
                </a:tc>
                <a:extLst>
                  <a:ext uri="{0D108BD9-81ED-4DB2-BD59-A6C34878D82A}">
                    <a16:rowId xmlns:a16="http://schemas.microsoft.com/office/drawing/2014/main" val="10003"/>
                  </a:ext>
                </a:extLst>
              </a:tr>
              <a:tr h="57611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200" b="1" dirty="0"/>
                        <a:t>Прикладная математика </a:t>
                      </a:r>
                    </a:p>
                  </a:txBody>
                  <a:tcPr marL="91417" marR="91417" marT="45711" marB="45711">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200" dirty="0"/>
                        <a:t>Математика</a:t>
                      </a:r>
                    </a:p>
                  </a:txBody>
                  <a:tcPr marL="91417" marR="91417" marT="45711" marB="45711">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200" dirty="0"/>
                        <a:t>65</a:t>
                      </a:r>
                    </a:p>
                  </a:txBody>
                  <a:tcPr marL="91417" marR="91417" marT="45711" marB="45711">
                    <a:solidFill>
                      <a:schemeClr val="accent1">
                        <a:lumMod val="20000"/>
                        <a:lumOff val="8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200" dirty="0"/>
                        <a:t>280</a:t>
                      </a:r>
                    </a:p>
                  </a:txBody>
                  <a:tcPr marL="91417" marR="91417" marT="45711" marB="45711">
                    <a:solidFill>
                      <a:schemeClr val="accent1">
                        <a:lumMod val="20000"/>
                        <a:lumOff val="80000"/>
                      </a:schemeClr>
                    </a:solidFill>
                  </a:tcPr>
                </a:tc>
                <a:extLst>
                  <a:ext uri="{0D108BD9-81ED-4DB2-BD59-A6C34878D82A}">
                    <a16:rowId xmlns:a16="http://schemas.microsoft.com/office/drawing/2014/main" val="10004"/>
                  </a:ext>
                </a:extLst>
              </a:tr>
              <a:tr h="576119">
                <a:tc vMerge="1">
                  <a:txBody>
                    <a:bodyPr/>
                    <a:lstStyle/>
                    <a:p>
                      <a:endParaRPr lang="ru-RU" sz="1400" dirty="0"/>
                    </a:p>
                  </a:txBody>
                  <a:tcPr/>
                </a:tc>
                <a:tc>
                  <a:txBody>
                    <a:bodyPr/>
                    <a:lstStyle/>
                    <a:p>
                      <a:r>
                        <a:rPr lang="ru-RU" sz="3200" dirty="0"/>
                        <a:t>Физика</a:t>
                      </a:r>
                    </a:p>
                  </a:txBody>
                  <a:tcPr marL="91417" marR="91417" marT="45711" marB="45711">
                    <a:solidFill>
                      <a:schemeClr val="accent1">
                        <a:lumMod val="20000"/>
                        <a:lumOff val="80000"/>
                      </a:schemeClr>
                    </a:solidFill>
                  </a:tcPr>
                </a:tc>
                <a:tc>
                  <a:txBody>
                    <a:bodyPr/>
                    <a:lstStyle/>
                    <a:p>
                      <a:pPr algn="ctr"/>
                      <a:r>
                        <a:rPr lang="ru-RU" sz="3200" dirty="0"/>
                        <a:t>65</a:t>
                      </a:r>
                    </a:p>
                  </a:txBody>
                  <a:tcPr marL="91417" marR="91417" marT="45711" marB="45711">
                    <a:solidFill>
                      <a:schemeClr val="accent1">
                        <a:lumMod val="20000"/>
                        <a:lumOff val="80000"/>
                      </a:schemeClr>
                    </a:solidFill>
                  </a:tcPr>
                </a:tc>
                <a:tc vMerge="1">
                  <a:txBody>
                    <a:bodyPr/>
                    <a:lstStyle/>
                    <a:p>
                      <a:pPr algn="ctr"/>
                      <a:endParaRPr lang="ru-RU" sz="1400" dirty="0"/>
                    </a:p>
                  </a:txBody>
                  <a:tcPr marL="91428" marR="91428" marT="45712" marB="45712">
                    <a:solidFill>
                      <a:schemeClr val="accent1">
                        <a:lumMod val="20000"/>
                        <a:lumOff val="80000"/>
                      </a:schemeClr>
                    </a:solidFill>
                  </a:tcPr>
                </a:tc>
                <a:extLst>
                  <a:ext uri="{0D108BD9-81ED-4DB2-BD59-A6C34878D82A}">
                    <a16:rowId xmlns:a16="http://schemas.microsoft.com/office/drawing/2014/main" val="10005"/>
                  </a:ext>
                </a:extLst>
              </a:tr>
              <a:tr h="576119">
                <a:tc vMerge="1">
                  <a:txBody>
                    <a:bodyPr/>
                    <a:lstStyle/>
                    <a:p>
                      <a:endParaRPr lang="ru-RU" sz="1400" dirty="0"/>
                    </a:p>
                  </a:txBody>
                  <a:tcPr/>
                </a:tc>
                <a:tc>
                  <a:txBody>
                    <a:bodyPr/>
                    <a:lstStyle/>
                    <a:p>
                      <a:r>
                        <a:rPr lang="ru-RU" sz="3200" dirty="0"/>
                        <a:t>Русский язык</a:t>
                      </a:r>
                    </a:p>
                  </a:txBody>
                  <a:tcPr marL="91417" marR="91417" marT="45711" marB="45711">
                    <a:solidFill>
                      <a:schemeClr val="accent1">
                        <a:lumMod val="20000"/>
                        <a:lumOff val="80000"/>
                      </a:schemeClr>
                    </a:solidFill>
                  </a:tcPr>
                </a:tc>
                <a:tc>
                  <a:txBody>
                    <a:bodyPr/>
                    <a:lstStyle/>
                    <a:p>
                      <a:pPr algn="ctr"/>
                      <a:r>
                        <a:rPr lang="ru-RU" sz="3200" dirty="0"/>
                        <a:t>60</a:t>
                      </a:r>
                    </a:p>
                  </a:txBody>
                  <a:tcPr marL="91417" marR="91417" marT="45711" marB="45711">
                    <a:solidFill>
                      <a:schemeClr val="accent1">
                        <a:lumMod val="20000"/>
                        <a:lumOff val="80000"/>
                      </a:schemeClr>
                    </a:solidFill>
                  </a:tcPr>
                </a:tc>
                <a:tc vMerge="1">
                  <a:txBody>
                    <a:bodyPr/>
                    <a:lstStyle/>
                    <a:p>
                      <a:pPr algn="ctr"/>
                      <a:endParaRPr lang="ru-RU" sz="1400" dirty="0"/>
                    </a:p>
                  </a:txBody>
                  <a:tcPr marL="91428" marR="91428" marT="45712" marB="45712">
                    <a:solidFill>
                      <a:schemeClr val="accent1">
                        <a:lumMod val="20000"/>
                        <a:lumOff val="80000"/>
                      </a:schemeClr>
                    </a:solidFill>
                  </a:tcPr>
                </a:tc>
                <a:extLst>
                  <a:ext uri="{0D108BD9-81ED-4DB2-BD59-A6C34878D82A}">
                    <a16:rowId xmlns:a16="http://schemas.microsoft.com/office/drawing/2014/main" val="10006"/>
                  </a:ext>
                </a:extLst>
              </a:tr>
              <a:tr h="59410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200" b="1" dirty="0"/>
                        <a:t>Информатика и вычислительная техника</a:t>
                      </a:r>
                    </a:p>
                    <a:p>
                      <a:pPr algn="l"/>
                      <a:endParaRPr lang="ru-RU" sz="3200" dirty="0"/>
                    </a:p>
                  </a:txBody>
                  <a:tcPr marL="91417" marR="91417" marT="45711" marB="45711">
                    <a:solidFill>
                      <a:schemeClr val="accent1">
                        <a:lumMod val="40000"/>
                        <a:lumOff val="60000"/>
                      </a:schemeClr>
                    </a:solidFill>
                  </a:tcPr>
                </a:tc>
                <a:tc>
                  <a:txBody>
                    <a:bodyPr/>
                    <a:lstStyle/>
                    <a:p>
                      <a:r>
                        <a:rPr lang="ru-RU" sz="3200" dirty="0"/>
                        <a:t>Математика</a:t>
                      </a:r>
                    </a:p>
                  </a:txBody>
                  <a:tcPr marL="91417" marR="91417" marT="45711" marB="45711">
                    <a:solidFill>
                      <a:schemeClr val="accent1">
                        <a:lumMod val="40000"/>
                        <a:lumOff val="60000"/>
                      </a:schemeClr>
                    </a:solidFill>
                  </a:tcPr>
                </a:tc>
                <a:tc>
                  <a:txBody>
                    <a:bodyPr/>
                    <a:lstStyle/>
                    <a:p>
                      <a:pPr algn="ctr"/>
                      <a:r>
                        <a:rPr lang="ru-RU" sz="3200" dirty="0"/>
                        <a:t>65</a:t>
                      </a:r>
                    </a:p>
                  </a:txBody>
                  <a:tcPr marL="91417" marR="91417" marT="45711" marB="45711">
                    <a:solidFill>
                      <a:schemeClr val="accent1">
                        <a:lumMod val="40000"/>
                        <a:lumOff val="60000"/>
                      </a:schemeClr>
                    </a:solidFill>
                  </a:tcPr>
                </a:tc>
                <a:tc rowSpan="3">
                  <a:txBody>
                    <a:bodyPr/>
                    <a:lstStyle/>
                    <a:p>
                      <a:pPr algn="ctr"/>
                      <a:r>
                        <a:rPr lang="ru-RU" sz="3200" dirty="0"/>
                        <a:t>275</a:t>
                      </a:r>
                    </a:p>
                  </a:txBody>
                  <a:tcPr marL="91417" marR="91417" marT="45711" marB="45711">
                    <a:solidFill>
                      <a:schemeClr val="accent1">
                        <a:lumMod val="40000"/>
                        <a:lumOff val="60000"/>
                      </a:schemeClr>
                    </a:solidFill>
                  </a:tcPr>
                </a:tc>
                <a:extLst>
                  <a:ext uri="{0D108BD9-81ED-4DB2-BD59-A6C34878D82A}">
                    <a16:rowId xmlns:a16="http://schemas.microsoft.com/office/drawing/2014/main" val="10007"/>
                  </a:ext>
                </a:extLst>
              </a:tr>
              <a:tr h="576119">
                <a:tc vMerge="1">
                  <a:txBody>
                    <a:bodyPr/>
                    <a:lstStyle/>
                    <a:p>
                      <a:endParaRPr lang="ru-RU" sz="1400" dirty="0"/>
                    </a:p>
                  </a:txBody>
                  <a:tcPr/>
                </a:tc>
                <a:tc>
                  <a:txBody>
                    <a:bodyPr/>
                    <a:lstStyle/>
                    <a:p>
                      <a:r>
                        <a:rPr lang="ru-RU" sz="3200" dirty="0"/>
                        <a:t>Русский язык</a:t>
                      </a:r>
                    </a:p>
                  </a:txBody>
                  <a:tcPr marL="91417" marR="91417" marT="45711" marB="45711">
                    <a:solidFill>
                      <a:schemeClr val="accent1">
                        <a:lumMod val="40000"/>
                        <a:lumOff val="60000"/>
                      </a:schemeClr>
                    </a:solidFill>
                  </a:tcPr>
                </a:tc>
                <a:tc>
                  <a:txBody>
                    <a:bodyPr/>
                    <a:lstStyle/>
                    <a:p>
                      <a:pPr algn="ctr"/>
                      <a:r>
                        <a:rPr lang="ru-RU" sz="3200" dirty="0"/>
                        <a:t>60</a:t>
                      </a:r>
                    </a:p>
                  </a:txBody>
                  <a:tcPr marL="91417" marR="91417" marT="45711" marB="45711">
                    <a:solidFill>
                      <a:schemeClr val="accent1">
                        <a:lumMod val="40000"/>
                        <a:lumOff val="60000"/>
                      </a:schemeClr>
                    </a:solidFill>
                  </a:tcPr>
                </a:tc>
                <a:tc vMerge="1">
                  <a:txBody>
                    <a:bodyPr/>
                    <a:lstStyle/>
                    <a:p>
                      <a:pPr algn="ctr"/>
                      <a:endParaRPr lang="ru-RU" sz="1400" dirty="0"/>
                    </a:p>
                  </a:txBody>
                  <a:tcPr marL="91428" marR="91428" marT="45712" marB="45712">
                    <a:solidFill>
                      <a:schemeClr val="accent1">
                        <a:lumMod val="40000"/>
                        <a:lumOff val="60000"/>
                      </a:schemeClr>
                    </a:solidFill>
                  </a:tcPr>
                </a:tc>
                <a:extLst>
                  <a:ext uri="{0D108BD9-81ED-4DB2-BD59-A6C34878D82A}">
                    <a16:rowId xmlns:a16="http://schemas.microsoft.com/office/drawing/2014/main" val="10008"/>
                  </a:ext>
                </a:extLst>
              </a:tr>
              <a:tr h="576119">
                <a:tc vMerge="1">
                  <a:txBody>
                    <a:bodyPr/>
                    <a:lstStyle/>
                    <a:p>
                      <a:endParaRPr lang="ru-RU" sz="1400" dirty="0"/>
                    </a:p>
                  </a:txBody>
                  <a:tcPr/>
                </a:tc>
                <a:tc>
                  <a:txBody>
                    <a:bodyPr/>
                    <a:lstStyle/>
                    <a:p>
                      <a:r>
                        <a:rPr lang="ru-RU" sz="3200" dirty="0"/>
                        <a:t>Физика</a:t>
                      </a:r>
                    </a:p>
                  </a:txBody>
                  <a:tcPr marL="91417" marR="91417" marT="45711" marB="45711">
                    <a:solidFill>
                      <a:schemeClr val="accent1">
                        <a:lumMod val="40000"/>
                        <a:lumOff val="60000"/>
                      </a:schemeClr>
                    </a:solidFill>
                  </a:tcPr>
                </a:tc>
                <a:tc>
                  <a:txBody>
                    <a:bodyPr/>
                    <a:lstStyle/>
                    <a:p>
                      <a:pPr algn="ctr"/>
                      <a:r>
                        <a:rPr lang="ru-RU" sz="3200" dirty="0"/>
                        <a:t>65</a:t>
                      </a:r>
                    </a:p>
                  </a:txBody>
                  <a:tcPr marL="91417" marR="91417" marT="45711" marB="45711">
                    <a:solidFill>
                      <a:schemeClr val="accent1">
                        <a:lumMod val="40000"/>
                        <a:lumOff val="60000"/>
                      </a:schemeClr>
                    </a:solidFill>
                  </a:tcPr>
                </a:tc>
                <a:tc vMerge="1">
                  <a:txBody>
                    <a:bodyPr/>
                    <a:lstStyle/>
                    <a:p>
                      <a:pPr algn="ctr"/>
                      <a:endParaRPr lang="ru-RU" sz="1400" dirty="0"/>
                    </a:p>
                  </a:txBody>
                  <a:tcPr marL="91428" marR="91428" marT="45712" marB="45712">
                    <a:solidFill>
                      <a:schemeClr val="accent1">
                        <a:lumMod val="40000"/>
                        <a:lumOff val="60000"/>
                      </a:schemeClr>
                    </a:solidFill>
                  </a:tcPr>
                </a:tc>
                <a:extLst>
                  <a:ext uri="{0D108BD9-81ED-4DB2-BD59-A6C34878D82A}">
                    <a16:rowId xmlns:a16="http://schemas.microsoft.com/office/drawing/2014/main" val="10009"/>
                  </a:ext>
                </a:extLst>
              </a:tr>
              <a:tr h="576119">
                <a:tc rowSpan="3">
                  <a:txBody>
                    <a:bodyPr/>
                    <a:lstStyle/>
                    <a:p>
                      <a:pPr algn="l"/>
                      <a:r>
                        <a:rPr lang="ru-RU" sz="3200" b="1" dirty="0"/>
                        <a:t>Инфокоммуникационные технологии и системы связи</a:t>
                      </a:r>
                    </a:p>
                  </a:txBody>
                  <a:tcPr marL="91417" marR="91417" marT="45711" marB="45711">
                    <a:solidFill>
                      <a:schemeClr val="accent1">
                        <a:lumMod val="20000"/>
                        <a:lumOff val="80000"/>
                      </a:schemeClr>
                    </a:solidFill>
                  </a:tcPr>
                </a:tc>
                <a:tc>
                  <a:txBody>
                    <a:bodyPr/>
                    <a:lstStyle/>
                    <a:p>
                      <a:r>
                        <a:rPr lang="ru-RU" sz="3200" dirty="0"/>
                        <a:t>Математика</a:t>
                      </a:r>
                    </a:p>
                  </a:txBody>
                  <a:tcPr marL="91417" marR="91417" marT="45711" marB="45711">
                    <a:solidFill>
                      <a:schemeClr val="accent1">
                        <a:lumMod val="20000"/>
                        <a:lumOff val="80000"/>
                      </a:schemeClr>
                    </a:solidFill>
                  </a:tcPr>
                </a:tc>
                <a:tc>
                  <a:txBody>
                    <a:bodyPr/>
                    <a:lstStyle/>
                    <a:p>
                      <a:pPr algn="ctr"/>
                      <a:r>
                        <a:rPr lang="ru-RU" sz="3200" dirty="0"/>
                        <a:t>65</a:t>
                      </a:r>
                    </a:p>
                  </a:txBody>
                  <a:tcPr marL="91417" marR="91417" marT="45711" marB="45711">
                    <a:solidFill>
                      <a:schemeClr val="accent1">
                        <a:lumMod val="20000"/>
                        <a:lumOff val="80000"/>
                      </a:schemeClr>
                    </a:solidFill>
                  </a:tcPr>
                </a:tc>
                <a:tc rowSpan="3">
                  <a:txBody>
                    <a:bodyPr/>
                    <a:lstStyle/>
                    <a:p>
                      <a:pPr algn="ctr"/>
                      <a:r>
                        <a:rPr lang="ru-RU" sz="3200" dirty="0"/>
                        <a:t>267</a:t>
                      </a:r>
                    </a:p>
                  </a:txBody>
                  <a:tcPr marL="91417" marR="91417" marT="45711" marB="45711">
                    <a:solidFill>
                      <a:schemeClr val="accent1">
                        <a:lumMod val="20000"/>
                        <a:lumOff val="80000"/>
                      </a:schemeClr>
                    </a:solidFill>
                  </a:tcPr>
                </a:tc>
                <a:extLst>
                  <a:ext uri="{0D108BD9-81ED-4DB2-BD59-A6C34878D82A}">
                    <a16:rowId xmlns:a16="http://schemas.microsoft.com/office/drawing/2014/main" val="10010"/>
                  </a:ext>
                </a:extLst>
              </a:tr>
              <a:tr h="576119">
                <a:tc vMerge="1">
                  <a:txBody>
                    <a:bodyPr/>
                    <a:lstStyle/>
                    <a:p>
                      <a:endParaRPr lang="ru-RU" sz="1400" b="1" dirty="0"/>
                    </a:p>
                  </a:txBody>
                  <a:tcPr/>
                </a:tc>
                <a:tc>
                  <a:txBody>
                    <a:bodyPr/>
                    <a:lstStyle/>
                    <a:p>
                      <a:r>
                        <a:rPr lang="ru-RU" sz="3200" dirty="0"/>
                        <a:t>Физика</a:t>
                      </a:r>
                    </a:p>
                  </a:txBody>
                  <a:tcPr marL="91417" marR="91417" marT="45711" marB="45711">
                    <a:solidFill>
                      <a:schemeClr val="accent1">
                        <a:lumMod val="20000"/>
                        <a:lumOff val="80000"/>
                      </a:schemeClr>
                    </a:solidFill>
                  </a:tcPr>
                </a:tc>
                <a:tc>
                  <a:txBody>
                    <a:bodyPr/>
                    <a:lstStyle/>
                    <a:p>
                      <a:pPr algn="ctr"/>
                      <a:r>
                        <a:rPr lang="ru-RU" sz="3200" dirty="0"/>
                        <a:t>65</a:t>
                      </a:r>
                    </a:p>
                  </a:txBody>
                  <a:tcPr marL="91417" marR="91417" marT="45711" marB="45711">
                    <a:solidFill>
                      <a:schemeClr val="accent1">
                        <a:lumMod val="20000"/>
                        <a:lumOff val="80000"/>
                      </a:schemeClr>
                    </a:solidFill>
                  </a:tcPr>
                </a:tc>
                <a:tc vMerge="1">
                  <a:txBody>
                    <a:bodyPr/>
                    <a:lstStyle/>
                    <a:p>
                      <a:pPr algn="ctr"/>
                      <a:endParaRPr lang="ru-RU" sz="1400" dirty="0"/>
                    </a:p>
                  </a:txBody>
                  <a:tcPr marL="91428" marR="91428" marT="45712" marB="45712">
                    <a:solidFill>
                      <a:schemeClr val="accent1">
                        <a:lumMod val="20000"/>
                        <a:lumOff val="80000"/>
                      </a:schemeClr>
                    </a:solidFill>
                  </a:tcPr>
                </a:tc>
                <a:extLst>
                  <a:ext uri="{0D108BD9-81ED-4DB2-BD59-A6C34878D82A}">
                    <a16:rowId xmlns:a16="http://schemas.microsoft.com/office/drawing/2014/main" val="10011"/>
                  </a:ext>
                </a:extLst>
              </a:tr>
              <a:tr h="576119">
                <a:tc vMerge="1">
                  <a:txBody>
                    <a:bodyPr/>
                    <a:lstStyle/>
                    <a:p>
                      <a:endParaRPr lang="ru-RU" sz="1400" b="1" dirty="0"/>
                    </a:p>
                  </a:txBody>
                  <a:tcPr/>
                </a:tc>
                <a:tc>
                  <a:txBody>
                    <a:bodyPr/>
                    <a:lstStyle/>
                    <a:p>
                      <a:r>
                        <a:rPr lang="ru-RU" sz="3200" dirty="0"/>
                        <a:t>Русский язык</a:t>
                      </a:r>
                    </a:p>
                  </a:txBody>
                  <a:tcPr marL="91417" marR="91417" marT="45711" marB="45711">
                    <a:solidFill>
                      <a:schemeClr val="accent1">
                        <a:lumMod val="20000"/>
                        <a:lumOff val="80000"/>
                      </a:schemeClr>
                    </a:solidFill>
                  </a:tcPr>
                </a:tc>
                <a:tc>
                  <a:txBody>
                    <a:bodyPr/>
                    <a:lstStyle/>
                    <a:p>
                      <a:pPr algn="ctr"/>
                      <a:r>
                        <a:rPr lang="ru-RU" sz="3200" dirty="0"/>
                        <a:t>60</a:t>
                      </a:r>
                    </a:p>
                  </a:txBody>
                  <a:tcPr marL="91417" marR="91417" marT="45711" marB="45711">
                    <a:solidFill>
                      <a:schemeClr val="accent1">
                        <a:lumMod val="20000"/>
                        <a:lumOff val="80000"/>
                      </a:schemeClr>
                    </a:solidFill>
                  </a:tcPr>
                </a:tc>
                <a:tc vMerge="1">
                  <a:txBody>
                    <a:bodyPr/>
                    <a:lstStyle/>
                    <a:p>
                      <a:pPr algn="ctr"/>
                      <a:endParaRPr lang="ru-RU" sz="1400" dirty="0"/>
                    </a:p>
                  </a:txBody>
                  <a:tcPr marL="91428" marR="91428" marT="45712" marB="45712">
                    <a:solidFill>
                      <a:schemeClr val="accent1">
                        <a:lumMod val="20000"/>
                        <a:lumOff val="80000"/>
                      </a:schemeClr>
                    </a:solidFill>
                  </a:tcPr>
                </a:tc>
                <a:extLst>
                  <a:ext uri="{0D108BD9-81ED-4DB2-BD59-A6C34878D82A}">
                    <a16:rowId xmlns:a16="http://schemas.microsoft.com/office/drawing/2014/main" val="10012"/>
                  </a:ext>
                </a:extLst>
              </a:tr>
              <a:tr h="576119">
                <a:tc rowSpan="3">
                  <a:txBody>
                    <a:bodyPr/>
                    <a:lstStyle/>
                    <a:p>
                      <a:pPr algn="l"/>
                      <a:r>
                        <a:rPr lang="ru-RU" sz="3200" b="1" dirty="0"/>
                        <a:t>Информационная безопасность</a:t>
                      </a:r>
                    </a:p>
                  </a:txBody>
                  <a:tcPr marL="91417" marR="91417" marT="45711" marB="45711">
                    <a:solidFill>
                      <a:schemeClr val="accent1">
                        <a:lumMod val="20000"/>
                        <a:lumOff val="80000"/>
                      </a:schemeClr>
                    </a:solidFill>
                  </a:tcPr>
                </a:tc>
                <a:tc>
                  <a:txBody>
                    <a:bodyPr/>
                    <a:lstStyle/>
                    <a:p>
                      <a:r>
                        <a:rPr lang="ru-RU" sz="3200" dirty="0"/>
                        <a:t>Математика</a:t>
                      </a:r>
                    </a:p>
                  </a:txBody>
                  <a:tcPr marL="91417" marR="91417" marT="45711" marB="45711">
                    <a:solidFill>
                      <a:schemeClr val="accent1">
                        <a:lumMod val="20000"/>
                        <a:lumOff val="80000"/>
                      </a:schemeClr>
                    </a:solidFill>
                  </a:tcPr>
                </a:tc>
                <a:tc>
                  <a:txBody>
                    <a:bodyPr/>
                    <a:lstStyle/>
                    <a:p>
                      <a:pPr algn="ctr"/>
                      <a:r>
                        <a:rPr lang="ru-RU" sz="3200" dirty="0"/>
                        <a:t>65</a:t>
                      </a:r>
                    </a:p>
                  </a:txBody>
                  <a:tcPr marL="91417" marR="91417" marT="45711" marB="45711">
                    <a:solidFill>
                      <a:schemeClr val="accent1">
                        <a:lumMod val="20000"/>
                        <a:lumOff val="80000"/>
                      </a:schemeClr>
                    </a:solidFill>
                  </a:tcPr>
                </a:tc>
                <a:tc rowSpan="3">
                  <a:txBody>
                    <a:bodyPr/>
                    <a:lstStyle/>
                    <a:p>
                      <a:pPr algn="ctr"/>
                      <a:r>
                        <a:rPr lang="ru-RU" sz="3200" dirty="0" smtClean="0"/>
                        <a:t>28</a:t>
                      </a:r>
                      <a:r>
                        <a:rPr lang="en-US" sz="3200" dirty="0" smtClean="0"/>
                        <a:t>8</a:t>
                      </a:r>
                      <a:endParaRPr lang="ru-RU" sz="3200" dirty="0"/>
                    </a:p>
                  </a:txBody>
                  <a:tcPr marL="91417" marR="91417" marT="45711" marB="45711">
                    <a:solidFill>
                      <a:schemeClr val="accent1">
                        <a:lumMod val="20000"/>
                        <a:lumOff val="80000"/>
                      </a:schemeClr>
                    </a:solidFill>
                  </a:tcPr>
                </a:tc>
                <a:extLst>
                  <a:ext uri="{0D108BD9-81ED-4DB2-BD59-A6C34878D82A}">
                    <a16:rowId xmlns:a16="http://schemas.microsoft.com/office/drawing/2014/main" val="10013"/>
                  </a:ext>
                </a:extLst>
              </a:tr>
              <a:tr h="576119">
                <a:tc vMerge="1">
                  <a:txBody>
                    <a:bodyPr/>
                    <a:lstStyle/>
                    <a:p>
                      <a:endParaRPr lang="ru-RU" sz="1400" b="1" dirty="0"/>
                    </a:p>
                  </a:txBody>
                  <a:tcPr marL="91425" marR="91425" marT="45708" marB="45708">
                    <a:solidFill>
                      <a:schemeClr val="accent1">
                        <a:lumMod val="20000"/>
                        <a:lumOff val="80000"/>
                      </a:schemeClr>
                    </a:solidFill>
                  </a:tcPr>
                </a:tc>
                <a:tc>
                  <a:txBody>
                    <a:bodyPr/>
                    <a:lstStyle/>
                    <a:p>
                      <a:r>
                        <a:rPr lang="ru-RU" sz="3200" dirty="0"/>
                        <a:t>Физика</a:t>
                      </a:r>
                    </a:p>
                  </a:txBody>
                  <a:tcPr marL="91417" marR="91417" marT="45711" marB="45711">
                    <a:solidFill>
                      <a:schemeClr val="accent1">
                        <a:lumMod val="20000"/>
                        <a:lumOff val="80000"/>
                      </a:schemeClr>
                    </a:solidFill>
                  </a:tcPr>
                </a:tc>
                <a:tc>
                  <a:txBody>
                    <a:bodyPr/>
                    <a:lstStyle/>
                    <a:p>
                      <a:pPr algn="ctr"/>
                      <a:r>
                        <a:rPr lang="ru-RU" sz="3200" dirty="0"/>
                        <a:t>65</a:t>
                      </a:r>
                    </a:p>
                  </a:txBody>
                  <a:tcPr marL="91417" marR="91417" marT="45711" marB="45711">
                    <a:solidFill>
                      <a:schemeClr val="accent1">
                        <a:lumMod val="20000"/>
                        <a:lumOff val="80000"/>
                      </a:schemeClr>
                    </a:solidFill>
                  </a:tcPr>
                </a:tc>
                <a:tc vMerge="1">
                  <a:txBody>
                    <a:bodyPr/>
                    <a:lstStyle/>
                    <a:p>
                      <a:pPr algn="ctr"/>
                      <a:endParaRPr lang="ru-RU" sz="1400" dirty="0"/>
                    </a:p>
                  </a:txBody>
                  <a:tcPr marL="91425" marR="91425" marT="45708" marB="45708">
                    <a:solidFill>
                      <a:schemeClr val="accent1">
                        <a:lumMod val="20000"/>
                        <a:lumOff val="80000"/>
                      </a:schemeClr>
                    </a:solidFill>
                  </a:tcPr>
                </a:tc>
                <a:extLst>
                  <a:ext uri="{0D108BD9-81ED-4DB2-BD59-A6C34878D82A}">
                    <a16:rowId xmlns:a16="http://schemas.microsoft.com/office/drawing/2014/main" val="10014"/>
                  </a:ext>
                </a:extLst>
              </a:tr>
              <a:tr h="576119">
                <a:tc vMerge="1">
                  <a:txBody>
                    <a:bodyPr/>
                    <a:lstStyle/>
                    <a:p>
                      <a:endParaRPr lang="ru-RU" sz="1400" b="1" dirty="0"/>
                    </a:p>
                  </a:txBody>
                  <a:tcPr marL="91425" marR="91425" marT="45708" marB="45708">
                    <a:solidFill>
                      <a:schemeClr val="accent1">
                        <a:lumMod val="20000"/>
                        <a:lumOff val="80000"/>
                      </a:schemeClr>
                    </a:solidFill>
                  </a:tcPr>
                </a:tc>
                <a:tc>
                  <a:txBody>
                    <a:bodyPr/>
                    <a:lstStyle/>
                    <a:p>
                      <a:r>
                        <a:rPr lang="ru-RU" sz="3200" dirty="0"/>
                        <a:t>Русский язык</a:t>
                      </a:r>
                    </a:p>
                  </a:txBody>
                  <a:tcPr marL="91417" marR="91417" marT="45711" marB="45711">
                    <a:solidFill>
                      <a:schemeClr val="accent1">
                        <a:lumMod val="20000"/>
                        <a:lumOff val="80000"/>
                      </a:schemeClr>
                    </a:solidFill>
                  </a:tcPr>
                </a:tc>
                <a:tc>
                  <a:txBody>
                    <a:bodyPr/>
                    <a:lstStyle/>
                    <a:p>
                      <a:pPr algn="ctr"/>
                      <a:r>
                        <a:rPr lang="ru-RU" sz="3200" dirty="0"/>
                        <a:t>60</a:t>
                      </a:r>
                    </a:p>
                  </a:txBody>
                  <a:tcPr marL="91417" marR="91417" marT="45711" marB="45711">
                    <a:solidFill>
                      <a:schemeClr val="accent1">
                        <a:lumMod val="20000"/>
                        <a:lumOff val="80000"/>
                      </a:schemeClr>
                    </a:solidFill>
                  </a:tcPr>
                </a:tc>
                <a:tc vMerge="1">
                  <a:txBody>
                    <a:bodyPr/>
                    <a:lstStyle/>
                    <a:p>
                      <a:pPr algn="ctr"/>
                      <a:endParaRPr lang="ru-RU" sz="1400" dirty="0"/>
                    </a:p>
                  </a:txBody>
                  <a:tcPr marL="91425" marR="91425" marT="45708" marB="45708">
                    <a:solidFill>
                      <a:schemeClr val="accent1">
                        <a:lumMod val="20000"/>
                        <a:lumOff val="80000"/>
                      </a:scheme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93641511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5114" y="586180"/>
            <a:ext cx="20522280" cy="1199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Индивидуальные достижения в 2020 году</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B7399BF-1F11-48CE-B81F-94A077A56DD3}"/>
              </a:ext>
            </a:extLst>
          </p:cNvPr>
          <p:cNvSpPr>
            <a:spLocks noGrp="1"/>
          </p:cNvSpPr>
          <p:nvPr>
            <p:ph type="sldNum" sz="quarter" idx="2"/>
          </p:nvPr>
        </p:nvSpPr>
        <p:spPr/>
        <p:txBody>
          <a:bodyPr/>
          <a:lstStyle/>
          <a:p>
            <a:fld id="{86CB4B4D-7CA3-9044-876B-883B54F8677D}" type="slidenum">
              <a:rPr lang="ru-RU" smtClean="0"/>
              <a:t>16</a:t>
            </a:fld>
            <a:endParaRPr lang="ru-RU"/>
          </a:p>
        </p:txBody>
      </p:sp>
      <p:sp>
        <p:nvSpPr>
          <p:cNvPr id="7" name="Заголовок основного текста">
            <a:extLst>
              <a:ext uri="{FF2B5EF4-FFF2-40B4-BE49-F238E27FC236}">
                <a16:creationId xmlns:a16="http://schemas.microsoft.com/office/drawing/2014/main" id="{E85BC99E-08F2-40E7-80FD-9BCB5AA0955B}"/>
              </a:ext>
            </a:extLst>
          </p:cNvPr>
          <p:cNvSpPr txBox="1"/>
          <p:nvPr/>
        </p:nvSpPr>
        <p:spPr>
          <a:xfrm>
            <a:off x="1131327" y="2167704"/>
            <a:ext cx="21576111" cy="11354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algn="just"/>
            <a:r>
              <a:rPr lang="ru-RU" sz="5000" dirty="0"/>
              <a:t>Основные изменения в 2020 году:</a:t>
            </a:r>
          </a:p>
          <a:p>
            <a:pPr marL="457200" indent="-457200">
              <a:buFont typeface="Arial" panose="020B0604020202020204" pitchFamily="34" charset="0"/>
              <a:buChar char="•"/>
            </a:pPr>
            <a:r>
              <a:rPr lang="ru-RU" sz="3400" b="0" dirty="0"/>
              <a:t>Участие в выпускном предпрофессиональном экзамене по программе департамента города Москвы «Инженерные классы в московской школе» с результатом от 81 до 100 баллов – </a:t>
            </a:r>
            <a:r>
              <a:rPr lang="ru-RU" sz="3400" dirty="0"/>
              <a:t>8 баллов</a:t>
            </a:r>
            <a:r>
              <a:rPr lang="ru-RU" sz="3400" b="0" dirty="0"/>
              <a:t>;</a:t>
            </a:r>
          </a:p>
          <a:p>
            <a:pPr marL="457200" indent="-457200">
              <a:buFont typeface="Arial" panose="020B0604020202020204" pitchFamily="34" charset="0"/>
              <a:buChar char="•"/>
            </a:pPr>
            <a:r>
              <a:rPr lang="ru-RU" sz="3400" b="0" dirty="0"/>
              <a:t>Участие в выпускном предпрофессиональном экзамене по программе департамента города Москвы «Инженерные классы в московской школе» с результатом от 61 до 80 баллов – </a:t>
            </a:r>
            <a:r>
              <a:rPr lang="ru-RU" sz="3400" dirty="0"/>
              <a:t>6 баллов</a:t>
            </a:r>
            <a:r>
              <a:rPr lang="ru-RU" sz="3400" b="0" dirty="0"/>
              <a:t>;</a:t>
            </a:r>
          </a:p>
          <a:p>
            <a:pPr marL="457200" indent="-457200">
              <a:buFont typeface="Arial" panose="020B0604020202020204" pitchFamily="34" charset="0"/>
              <a:buChar char="•"/>
            </a:pPr>
            <a:r>
              <a:rPr lang="ru-RU" sz="3400" b="0" dirty="0"/>
              <a:t>Наличие статуса призера Московской предпрофессиональной олимпиады школьников за 11-ый класс по направлениям «Инженерно-конструкторское направление», «Технологическое направление» и «Научно-технологическое направление» – </a:t>
            </a:r>
            <a:r>
              <a:rPr lang="ru-RU" sz="3400" dirty="0"/>
              <a:t>6 баллов</a:t>
            </a:r>
            <a:r>
              <a:rPr lang="ru-RU" sz="3400" b="0" dirty="0"/>
              <a:t>;</a:t>
            </a:r>
          </a:p>
          <a:p>
            <a:pPr marL="457200" indent="-457200">
              <a:buFont typeface="Arial" panose="020B0604020202020204" pitchFamily="34" charset="0"/>
              <a:buChar char="•"/>
            </a:pPr>
            <a:r>
              <a:rPr lang="ru-RU" sz="3400" b="0" dirty="0"/>
              <a:t>Наличие статуса победителя открытого конкурса исследовательских и проектных работ школьников НИУ ВШЭ «Высший пилотаж» по направлению «Технические и инженерные науки» - </a:t>
            </a:r>
            <a:r>
              <a:rPr lang="ru-RU" sz="3400" dirty="0"/>
              <a:t>6 балла</a:t>
            </a:r>
            <a:r>
              <a:rPr lang="ru-RU" sz="3400" b="0" dirty="0"/>
              <a:t>;</a:t>
            </a:r>
          </a:p>
          <a:p>
            <a:pPr marL="457200" indent="-457200">
              <a:buFont typeface="Arial" panose="020B0604020202020204" pitchFamily="34" charset="0"/>
              <a:buChar char="•"/>
            </a:pPr>
            <a:r>
              <a:rPr lang="ru-RU" sz="3400" b="0" dirty="0"/>
              <a:t>Наличие статуса призера открытого конкурса исследовательских и проектных работ школьников НИУ ВШЭ «Высший пилотаж» по направлению «Технические и инженерные науки» - </a:t>
            </a:r>
            <a:r>
              <a:rPr lang="ru-RU" sz="3400" dirty="0"/>
              <a:t>4 балла;</a:t>
            </a:r>
          </a:p>
          <a:p>
            <a:pPr marL="457200" indent="-457200">
              <a:buFont typeface="Arial" panose="020B0604020202020204" pitchFamily="34" charset="0"/>
              <a:buChar char="•"/>
            </a:pPr>
            <a:r>
              <a:rPr lang="ru-RU" sz="3400" b="0" dirty="0"/>
              <a:t>Наличие диплома I степени по итогам Ежегодной межвузовской научно-технической конференции студентов, аспирантов и молодых специалистов НИУ ВШЭ имени Е.В. </a:t>
            </a:r>
            <a:r>
              <a:rPr lang="ru-RU" sz="3400" b="0" dirty="0" err="1"/>
              <a:t>Арменского</a:t>
            </a:r>
            <a:r>
              <a:rPr lang="ru-RU" sz="3400" b="0" dirty="0"/>
              <a:t> в секции «Проекты школьников по физико-математическим и техническим направлениям» </a:t>
            </a:r>
            <a:r>
              <a:rPr lang="ru-RU" sz="3400" dirty="0"/>
              <a:t>– 4 балла;</a:t>
            </a:r>
          </a:p>
          <a:p>
            <a:pPr marL="457200" indent="-457200">
              <a:buFont typeface="Arial" panose="020B0604020202020204" pitchFamily="34" charset="0"/>
              <a:buChar char="•"/>
            </a:pPr>
            <a:r>
              <a:rPr lang="ru-RU" sz="3400" b="0" dirty="0"/>
              <a:t>Наличие диплома II степени по итогам Ежегодной межвузовской научно-технической конференции студентов, аспирантов и молодых специалистов НИУ ВШЭ имени Е.В. </a:t>
            </a:r>
            <a:r>
              <a:rPr lang="ru-RU" sz="3400" b="0" dirty="0" err="1"/>
              <a:t>Арменского</a:t>
            </a:r>
            <a:r>
              <a:rPr lang="ru-RU" sz="3400" b="0" dirty="0"/>
              <a:t> в секции «Проекты школьников по физико-математическим и техническим направлениям» </a:t>
            </a:r>
            <a:r>
              <a:rPr lang="ru-RU" sz="3400" dirty="0"/>
              <a:t>– 3 балла;</a:t>
            </a:r>
          </a:p>
          <a:p>
            <a:pPr marL="457200" indent="-457200">
              <a:buFont typeface="Arial" panose="020B0604020202020204" pitchFamily="34" charset="0"/>
              <a:buChar char="•"/>
            </a:pPr>
            <a:r>
              <a:rPr lang="ru-RU" sz="3400" b="0" dirty="0"/>
              <a:t>Наличие диплома III степени по итогам Ежегодной межвузовской научно-технической конференции студентов, аспирантов и молодых специалистов НИУ ВШЭ имени Е.В. </a:t>
            </a:r>
            <a:r>
              <a:rPr lang="ru-RU" sz="3400" b="0" dirty="0" err="1"/>
              <a:t>Арменского</a:t>
            </a:r>
            <a:r>
              <a:rPr lang="ru-RU" sz="3400" b="0" dirty="0"/>
              <a:t> в секции «Проекты школьников по физико-математическим и техническим направлениям» </a:t>
            </a:r>
            <a:r>
              <a:rPr lang="ru-RU" sz="3400" dirty="0"/>
              <a:t>– 1 балл.</a:t>
            </a:r>
            <a:endParaRPr lang="ru-RU" sz="3400" b="0" dirty="0"/>
          </a:p>
          <a:p>
            <a:pPr algn="just"/>
            <a:endParaRPr lang="ru-RU" sz="5000" dirty="0"/>
          </a:p>
          <a:p>
            <a:pPr algn="just"/>
            <a:endParaRPr lang="ru-RU" sz="5000" dirty="0"/>
          </a:p>
        </p:txBody>
      </p:sp>
    </p:spTree>
    <p:extLst>
      <p:ext uri="{BB962C8B-B14F-4D97-AF65-F5344CB8AC3E}">
        <p14:creationId xmlns:p14="http://schemas.microsoft.com/office/powerpoint/2010/main" val="70461241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5114" y="45004"/>
            <a:ext cx="20522280" cy="1199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ym typeface="Arial Narrow"/>
              </a:rPr>
              <a:t>скидки по оплате обучения студентам, обучающимся по договорам</a:t>
            </a:r>
            <a:endParaRPr lang="ru-RU" sz="72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B7399BF-1F11-48CE-B81F-94A077A56DD3}"/>
              </a:ext>
            </a:extLst>
          </p:cNvPr>
          <p:cNvSpPr>
            <a:spLocks noGrp="1"/>
          </p:cNvSpPr>
          <p:nvPr>
            <p:ph type="sldNum" sz="quarter" idx="2"/>
          </p:nvPr>
        </p:nvSpPr>
        <p:spPr/>
        <p:txBody>
          <a:bodyPr/>
          <a:lstStyle/>
          <a:p>
            <a:fld id="{86CB4B4D-7CA3-9044-876B-883B54F8677D}" type="slidenum">
              <a:rPr lang="ru-RU" smtClean="0"/>
              <a:t>17</a:t>
            </a:fld>
            <a:endParaRPr lang="ru-RU"/>
          </a:p>
        </p:txBody>
      </p:sp>
      <p:sp>
        <p:nvSpPr>
          <p:cNvPr id="7" name="Заголовок основного текста">
            <a:extLst>
              <a:ext uri="{FF2B5EF4-FFF2-40B4-BE49-F238E27FC236}">
                <a16:creationId xmlns:a16="http://schemas.microsoft.com/office/drawing/2014/main" id="{E85BC99E-08F2-40E7-80FD-9BCB5AA0955B}"/>
              </a:ext>
            </a:extLst>
          </p:cNvPr>
          <p:cNvSpPr txBox="1"/>
          <p:nvPr/>
        </p:nvSpPr>
        <p:spPr>
          <a:xfrm>
            <a:off x="526704" y="2214562"/>
            <a:ext cx="22365929" cy="11354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571500" lvl="0" indent="-571500" algn="just">
              <a:buFont typeface="Arial" panose="020B0604020202020204" pitchFamily="34" charset="0"/>
              <a:buChar char="•"/>
            </a:pPr>
            <a:r>
              <a:rPr lang="ru-RU" sz="3500" b="0" dirty="0"/>
              <a:t>Внести изменения в Регламент организации перехода студентов</a:t>
            </a:r>
            <a:r>
              <a:rPr lang="en-US" sz="3500" b="0" dirty="0"/>
              <a:t> </a:t>
            </a:r>
            <a:r>
              <a:rPr lang="ru-RU" sz="3500" b="0" dirty="0"/>
              <a:t>Национального исследовательского университета «Высшая школа экономики»</a:t>
            </a:r>
            <a:r>
              <a:rPr lang="en-US" sz="3500" b="0" dirty="0"/>
              <a:t> </a:t>
            </a:r>
            <a:r>
              <a:rPr lang="ru-RU" sz="3500" b="0" dirty="0"/>
              <a:t>с платного обучения на бесплатное.</a:t>
            </a:r>
          </a:p>
          <a:p>
            <a:pPr marL="2101850" indent="-571500" algn="just">
              <a:buFont typeface="Wingdings" panose="05000000000000000000" pitchFamily="2" charset="2"/>
              <a:buChar char="Ø"/>
            </a:pPr>
            <a:r>
              <a:rPr lang="ru-RU" sz="3500" dirty="0">
                <a:solidFill>
                  <a:schemeClr val="tx1"/>
                </a:solidFill>
              </a:rPr>
              <a:t>В случаях, когда на соответствующем курсе образовательной программы отсутствуют вакантные бюджетные места, но студент определенно  соответствует условиям перехода с платного обучения на бесплатное, предоставлять скидку на весь период обучения в размере 100 %.</a:t>
            </a:r>
          </a:p>
          <a:p>
            <a:pPr marL="571500" lvl="0" indent="-571500" algn="just">
              <a:buFont typeface="Arial" panose="020B0604020202020204" pitchFamily="34" charset="0"/>
              <a:buChar char="•"/>
            </a:pPr>
            <a:r>
              <a:rPr lang="ru-RU" sz="3500" b="0" dirty="0"/>
              <a:t>Внести изменения в Положение о предоставлении скидок по оплате обучения студентам, обучающимся по договорам об образовании, заключаемым при приеме на обучение за счет средств физических и или юридических лиц.</a:t>
            </a:r>
          </a:p>
          <a:p>
            <a:pPr marL="1574800" lvl="4" indent="0" algn="just"/>
            <a:r>
              <a:rPr lang="ru-RU" sz="3500" b="1" dirty="0">
                <a:latin typeface="+mn-lt"/>
              </a:rPr>
              <a:t>Если студент по сумме двух последних текущих рейтингов входит:</a:t>
            </a:r>
          </a:p>
          <a:p>
            <a:pPr marL="2146300" lvl="4" indent="-571500" algn="just">
              <a:buFont typeface="Wingdings" panose="05000000000000000000" pitchFamily="2" charset="2"/>
              <a:buChar char="Ø"/>
            </a:pPr>
            <a:r>
              <a:rPr lang="ru-RU" sz="3500" b="1" dirty="0">
                <a:latin typeface="+mn-lt"/>
              </a:rPr>
              <a:t>В 10% рейтинга - получает скидку в размере 100%</a:t>
            </a:r>
          </a:p>
          <a:p>
            <a:pPr marL="2146300" lvl="4" indent="-571500" algn="just">
              <a:buFont typeface="Wingdings" panose="05000000000000000000" pitchFamily="2" charset="2"/>
              <a:buChar char="Ø"/>
            </a:pPr>
            <a:r>
              <a:rPr lang="ru-RU" sz="3500" b="1" dirty="0">
                <a:latin typeface="+mn-lt"/>
              </a:rPr>
              <a:t>В 25% рейтинга - получает скидку в размере 70%</a:t>
            </a:r>
          </a:p>
          <a:p>
            <a:pPr marL="2146300" lvl="4" indent="-571500" algn="just">
              <a:buFont typeface="Wingdings" panose="05000000000000000000" pitchFamily="2" charset="2"/>
              <a:buChar char="Ø"/>
            </a:pPr>
            <a:r>
              <a:rPr lang="ru-RU" sz="3500" b="1" dirty="0">
                <a:latin typeface="+mn-lt"/>
              </a:rPr>
              <a:t>В 35% рейтинга - получает скидку в размере 50%</a:t>
            </a:r>
          </a:p>
          <a:p>
            <a:pPr marL="2146300" lvl="4" indent="-571500" algn="just">
              <a:buFont typeface="Wingdings" panose="05000000000000000000" pitchFamily="2" charset="2"/>
              <a:buChar char="Ø"/>
            </a:pPr>
            <a:r>
              <a:rPr lang="ru-RU" sz="3500" b="1" dirty="0">
                <a:latin typeface="+mn-lt"/>
              </a:rPr>
              <a:t>В 50% рейтинга - то получает скидку в размере 25%</a:t>
            </a:r>
          </a:p>
          <a:p>
            <a:pPr marL="571500" lvl="0" indent="-571500" algn="just">
              <a:buFont typeface="Arial" panose="020B0604020202020204" pitchFamily="34" charset="0"/>
              <a:buChar char="•"/>
            </a:pPr>
            <a:r>
              <a:rPr lang="ru-RU" sz="3500" b="0" dirty="0"/>
              <a:t>Внести изменения в Положение о предоставлении скидок по оплате обучения студентам, обучающимся по договорам об образовании, заключаемым при приеме на обучение за счет средств физических и или юридических лиц.</a:t>
            </a:r>
          </a:p>
          <a:p>
            <a:pPr marL="2101850" indent="-571500" algn="just">
              <a:buFont typeface="Wingdings" panose="05000000000000000000" pitchFamily="2" charset="2"/>
              <a:buChar char="Ø"/>
            </a:pPr>
            <a:r>
              <a:rPr lang="ru-RU" sz="3500" dirty="0">
                <a:solidFill>
                  <a:schemeClr val="tx1"/>
                </a:solidFill>
              </a:rPr>
              <a:t>Студентам, обучающимся по договорам об образовании, заключаемым при приеме на обучение за счет средств физических и или юридических лиц , ставших победителями и лауреатами конкурса НИРС по направлению Технические науки и прикладная математика,</a:t>
            </a:r>
            <a:r>
              <a:rPr lang="en-US" sz="3500" dirty="0">
                <a:solidFill>
                  <a:schemeClr val="tx1"/>
                </a:solidFill>
              </a:rPr>
              <a:t> </a:t>
            </a:r>
            <a:r>
              <a:rPr lang="ru-RU" sz="3500" dirty="0">
                <a:solidFill>
                  <a:schemeClr val="tx1"/>
                </a:solidFill>
              </a:rPr>
              <a:t>победители молодежного научно-инновационного конкурса «УМНИК» , «СТАРТ», победители Всероссийских и Международных олимпиад, победителями Олимпиады НИУ ВШЭ для студентов и выпускников по направлениям Прикладная математика, Информатика и вычислительная техника,</a:t>
            </a:r>
            <a:r>
              <a:rPr lang="en-US" sz="3500" dirty="0">
                <a:solidFill>
                  <a:schemeClr val="tx1"/>
                </a:solidFill>
              </a:rPr>
              <a:t> </a:t>
            </a:r>
            <a:r>
              <a:rPr lang="ru-RU" sz="3500" dirty="0">
                <a:solidFill>
                  <a:schemeClr val="tx1"/>
                </a:solidFill>
              </a:rPr>
              <a:t>Электроника и нано­электроника,</a:t>
            </a:r>
            <a:r>
              <a:rPr lang="en-US" sz="3500" dirty="0">
                <a:solidFill>
                  <a:schemeClr val="tx1"/>
                </a:solidFill>
              </a:rPr>
              <a:t> </a:t>
            </a:r>
            <a:r>
              <a:rPr lang="ru-RU" sz="3500" dirty="0">
                <a:solidFill>
                  <a:schemeClr val="tx1"/>
                </a:solidFill>
              </a:rPr>
              <a:t> предоставлять скидку на весь период обучения в размере 100 %.</a:t>
            </a:r>
          </a:p>
          <a:p>
            <a:pPr algn="just"/>
            <a:endParaRPr lang="ru-RU" sz="3500" b="0" dirty="0"/>
          </a:p>
          <a:p>
            <a:pPr algn="just"/>
            <a:endParaRPr lang="ru-RU" sz="3500" b="0" dirty="0"/>
          </a:p>
        </p:txBody>
      </p:sp>
    </p:spTree>
    <p:extLst>
      <p:ext uri="{BB962C8B-B14F-4D97-AF65-F5344CB8AC3E}">
        <p14:creationId xmlns:p14="http://schemas.microsoft.com/office/powerpoint/2010/main" val="403065683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7065" y="505622"/>
            <a:ext cx="20522280" cy="130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Работа с абитуриентами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B7399BF-1F11-48CE-B81F-94A077A56DD3}"/>
              </a:ext>
            </a:extLst>
          </p:cNvPr>
          <p:cNvSpPr>
            <a:spLocks noGrp="1"/>
          </p:cNvSpPr>
          <p:nvPr>
            <p:ph type="sldNum" sz="quarter" idx="2"/>
          </p:nvPr>
        </p:nvSpPr>
        <p:spPr/>
        <p:txBody>
          <a:bodyPr/>
          <a:lstStyle/>
          <a:p>
            <a:fld id="{86CB4B4D-7CA3-9044-876B-883B54F8677D}" type="slidenum">
              <a:rPr lang="ru-RU" smtClean="0"/>
              <a:t>18</a:t>
            </a:fld>
            <a:endParaRPr lang="ru-RU"/>
          </a:p>
        </p:txBody>
      </p:sp>
      <p:graphicFrame>
        <p:nvGraphicFramePr>
          <p:cNvPr id="7" name="Схема 6">
            <a:extLst>
              <a:ext uri="{FF2B5EF4-FFF2-40B4-BE49-F238E27FC236}">
                <a16:creationId xmlns:a16="http://schemas.microsoft.com/office/drawing/2014/main" id="{9EF64480-8A00-45B0-848A-50294C2ECA31}"/>
              </a:ext>
            </a:extLst>
          </p:cNvPr>
          <p:cNvGraphicFramePr/>
          <p:nvPr>
            <p:extLst>
              <p:ext uri="{D42A27DB-BD31-4B8C-83A1-F6EECF244321}">
                <p14:modId xmlns:p14="http://schemas.microsoft.com/office/powerpoint/2010/main" val="2906298227"/>
              </p:ext>
            </p:extLst>
          </p:nvPr>
        </p:nvGraphicFramePr>
        <p:xfrm>
          <a:off x="0" y="3089859"/>
          <a:ext cx="22465125" cy="10032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1814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7065" y="505622"/>
            <a:ext cx="20522280" cy="130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Интернет школа МИЭМ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B7399BF-1F11-48CE-B81F-94A077A56DD3}"/>
              </a:ext>
            </a:extLst>
          </p:cNvPr>
          <p:cNvSpPr>
            <a:spLocks noGrp="1"/>
          </p:cNvSpPr>
          <p:nvPr>
            <p:ph type="sldNum" sz="quarter" idx="2"/>
          </p:nvPr>
        </p:nvSpPr>
        <p:spPr/>
        <p:txBody>
          <a:bodyPr/>
          <a:lstStyle/>
          <a:p>
            <a:fld id="{86CB4B4D-7CA3-9044-876B-883B54F8677D}" type="slidenum">
              <a:rPr lang="ru-RU" smtClean="0"/>
              <a:t>19</a:t>
            </a:fld>
            <a:endParaRPr lang="ru-RU"/>
          </a:p>
        </p:txBody>
      </p:sp>
      <p:sp>
        <p:nvSpPr>
          <p:cNvPr id="8" name="Заголовок основного текста">
            <a:extLst>
              <a:ext uri="{FF2B5EF4-FFF2-40B4-BE49-F238E27FC236}">
                <a16:creationId xmlns:a16="http://schemas.microsoft.com/office/drawing/2014/main" id="{34DBAB66-ED46-496B-BCBC-22EC26D63EC7}"/>
              </a:ext>
            </a:extLst>
          </p:cNvPr>
          <p:cNvSpPr txBox="1"/>
          <p:nvPr/>
        </p:nvSpPr>
        <p:spPr>
          <a:xfrm>
            <a:off x="1147758" y="3113584"/>
            <a:ext cx="21576111" cy="66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5000" dirty="0"/>
              <a:t>Для кого: </a:t>
            </a:r>
            <a:r>
              <a:rPr lang="ru-RU" sz="4800" b="0" dirty="0"/>
              <a:t>для учащихся 9-11 классов.</a:t>
            </a:r>
          </a:p>
        </p:txBody>
      </p:sp>
      <p:sp>
        <p:nvSpPr>
          <p:cNvPr id="10" name="Заголовок основного текста">
            <a:extLst>
              <a:ext uri="{FF2B5EF4-FFF2-40B4-BE49-F238E27FC236}">
                <a16:creationId xmlns:a16="http://schemas.microsoft.com/office/drawing/2014/main" id="{57D45611-F855-41C4-AF88-298B5F775C84}"/>
              </a:ext>
            </a:extLst>
          </p:cNvPr>
          <p:cNvSpPr txBox="1"/>
          <p:nvPr/>
        </p:nvSpPr>
        <p:spPr>
          <a:xfrm>
            <a:off x="1147758" y="4227836"/>
            <a:ext cx="21576111" cy="5256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just"/>
            <a:r>
              <a:rPr lang="ru-RU" sz="5000" dirty="0"/>
              <a:t>Что: </a:t>
            </a:r>
            <a:r>
              <a:rPr lang="ru-RU" sz="4800" b="0" dirty="0"/>
              <a:t>дистанционные курсы подготовке к олимпиаде. Обучение построено на последовательном решении структуры типовых заданий олимпиады по мере ознакомления с теоретическим материалом и подробными примерами решений заданий, снабженных аудио/видео пояснениями преподавателя.</a:t>
            </a:r>
          </a:p>
          <a:p>
            <a:pPr algn="just"/>
            <a:r>
              <a:rPr lang="ru-RU" sz="4800" b="0" dirty="0"/>
              <a:t>Ожидаемым результатом программы является повышение уровня подготовки обучающихся к олимпиаде Высшая проба, направление «Электроника и вычислительная техника».</a:t>
            </a:r>
          </a:p>
        </p:txBody>
      </p:sp>
      <p:sp>
        <p:nvSpPr>
          <p:cNvPr id="11" name="Заголовок основного текста">
            <a:extLst>
              <a:ext uri="{FF2B5EF4-FFF2-40B4-BE49-F238E27FC236}">
                <a16:creationId xmlns:a16="http://schemas.microsoft.com/office/drawing/2014/main" id="{5EEEBD29-15E5-4FCE-9332-B286E0AE682C}"/>
              </a:ext>
            </a:extLst>
          </p:cNvPr>
          <p:cNvSpPr txBox="1"/>
          <p:nvPr/>
        </p:nvSpPr>
        <p:spPr>
          <a:xfrm>
            <a:off x="1147758" y="11247824"/>
            <a:ext cx="21576111" cy="711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5000" dirty="0"/>
              <a:t>Объём: </a:t>
            </a:r>
            <a:r>
              <a:rPr lang="en-US" sz="4800" b="0" dirty="0"/>
              <a:t>72</a:t>
            </a:r>
            <a:r>
              <a:rPr lang="ru-RU" sz="4800" b="0" dirty="0"/>
              <a:t> академических часов</a:t>
            </a:r>
            <a:r>
              <a:rPr lang="en-US" sz="4800" b="0" dirty="0"/>
              <a:t>, 2 </a:t>
            </a:r>
            <a:r>
              <a:rPr lang="ru-RU" sz="4800" b="0" dirty="0"/>
              <a:t>часа в неделю.</a:t>
            </a:r>
            <a:endParaRPr sz="4800" b="0" dirty="0"/>
          </a:p>
        </p:txBody>
      </p:sp>
      <p:sp>
        <p:nvSpPr>
          <p:cNvPr id="12" name="Заголовок основного текста">
            <a:extLst>
              <a:ext uri="{FF2B5EF4-FFF2-40B4-BE49-F238E27FC236}">
                <a16:creationId xmlns:a16="http://schemas.microsoft.com/office/drawing/2014/main" id="{0F80B006-D3C1-424B-B33A-6F56121FC35B}"/>
              </a:ext>
            </a:extLst>
          </p:cNvPr>
          <p:cNvSpPr txBox="1"/>
          <p:nvPr/>
        </p:nvSpPr>
        <p:spPr>
          <a:xfrm>
            <a:off x="1147758" y="10276508"/>
            <a:ext cx="21576111" cy="711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5000" dirty="0"/>
              <a:t>Когда: </a:t>
            </a:r>
            <a:r>
              <a:rPr lang="ru-RU" sz="5000" b="0" dirty="0"/>
              <a:t>конец сентября 2019 – май 2020</a:t>
            </a:r>
            <a:endParaRPr sz="4800" b="0" dirty="0"/>
          </a:p>
        </p:txBody>
      </p:sp>
      <p:pic>
        <p:nvPicPr>
          <p:cNvPr id="13" name="Picture 1">
            <a:extLst>
              <a:ext uri="{FF2B5EF4-FFF2-40B4-BE49-F238E27FC236}">
                <a16:creationId xmlns:a16="http://schemas.microsoft.com/office/drawing/2014/main" id="{2B8C546F-3A02-44B1-8B29-1628878530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44" t="26457" r="17994"/>
          <a:stretch/>
        </p:blipFill>
        <p:spPr bwMode="auto">
          <a:xfrm>
            <a:off x="16152440" y="9236230"/>
            <a:ext cx="4645748" cy="377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75158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30960" y="586180"/>
            <a:ext cx="16417824" cy="1676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МИЭМ в 2019 году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700649"/>
            <a:ext cx="10414871" cy="10206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r>
              <a:rPr lang="ru-RU" sz="3200" b="1" u="sng" dirty="0">
                <a:solidFill>
                  <a:srgbClr val="002060"/>
                </a:solidFill>
                <a:latin typeface="+mn-lt"/>
              </a:rPr>
              <a:t>Линия академических руководителей ОП: </a:t>
            </a:r>
          </a:p>
          <a:p>
            <a:pPr lvl="0"/>
            <a:r>
              <a:rPr lang="ru-RU" sz="3200" b="1" dirty="0">
                <a:solidFill>
                  <a:srgbClr val="002060"/>
                </a:solidFill>
                <a:latin typeface="+mn-lt"/>
              </a:rPr>
              <a:t>Назаров И.В., Лось А.Б., Гудков Ю.И., Буровский Е.А., Иванов Ф.И.</a:t>
            </a:r>
          </a:p>
          <a:p>
            <a:pPr lvl="0"/>
            <a:endParaRPr lang="ru-RU" sz="3200" b="1" u="sng" dirty="0">
              <a:solidFill>
                <a:srgbClr val="002060"/>
              </a:solidFill>
              <a:latin typeface="+mn-lt"/>
            </a:endParaRPr>
          </a:p>
          <a:p>
            <a:pPr lvl="0"/>
            <a:r>
              <a:rPr lang="ru-RU" sz="3200" b="1" dirty="0">
                <a:solidFill>
                  <a:srgbClr val="002060"/>
                </a:solidFill>
                <a:latin typeface="+mn-lt"/>
              </a:rPr>
              <a:t>За время приемной кампании поступило более </a:t>
            </a:r>
            <a:r>
              <a:rPr lang="ru-RU" sz="3200" b="1" u="sng" dirty="0">
                <a:solidFill>
                  <a:srgbClr val="002060"/>
                </a:solidFill>
                <a:latin typeface="+mn-lt"/>
              </a:rPr>
              <a:t>350</a:t>
            </a:r>
            <a:r>
              <a:rPr lang="ru-RU" sz="3200" b="1" dirty="0">
                <a:solidFill>
                  <a:srgbClr val="002060"/>
                </a:solidFill>
                <a:latin typeface="+mn-lt"/>
              </a:rPr>
              <a:t> звонков, связанных с вопросами по образовательным программам.</a:t>
            </a:r>
          </a:p>
          <a:p>
            <a:endParaRPr lang="ru-RU" sz="3200" b="1" u="sng" dirty="0">
              <a:solidFill>
                <a:srgbClr val="002060"/>
              </a:solidFill>
              <a:latin typeface="+mn-lt"/>
            </a:endParaRPr>
          </a:p>
          <a:p>
            <a:r>
              <a:rPr lang="ru-RU" sz="3200" b="1" u="sng" dirty="0">
                <a:solidFill>
                  <a:srgbClr val="002060"/>
                </a:solidFill>
                <a:latin typeface="+mn-lt"/>
              </a:rPr>
              <a:t>Аналитическая </a:t>
            </a:r>
            <a:r>
              <a:rPr lang="en-US" sz="3200" b="1" u="sng" dirty="0">
                <a:solidFill>
                  <a:srgbClr val="002060"/>
                </a:solidFill>
                <a:latin typeface="+mn-lt"/>
              </a:rPr>
              <a:t>+ </a:t>
            </a:r>
            <a:r>
              <a:rPr lang="ru-RU" sz="3200" b="1" u="sng" dirty="0">
                <a:solidFill>
                  <a:srgbClr val="002060"/>
                </a:solidFill>
                <a:latin typeface="+mn-lt"/>
              </a:rPr>
              <a:t>Консультационная группа</a:t>
            </a:r>
            <a:r>
              <a:rPr lang="en-US" sz="3200" b="1" u="sng" dirty="0">
                <a:solidFill>
                  <a:srgbClr val="002060"/>
                </a:solidFill>
                <a:latin typeface="+mn-lt"/>
              </a:rPr>
              <a:t>:</a:t>
            </a:r>
            <a:endParaRPr lang="ru-RU" sz="3200" b="1" u="sng" dirty="0">
              <a:solidFill>
                <a:srgbClr val="002060"/>
              </a:solidFill>
              <a:latin typeface="+mn-lt"/>
            </a:endParaRPr>
          </a:p>
          <a:p>
            <a:pPr algn="l"/>
            <a:endParaRPr lang="ru-RU" sz="3200" b="1" dirty="0">
              <a:solidFill>
                <a:srgbClr val="002060"/>
              </a:solidFill>
              <a:latin typeface="+mn-lt"/>
            </a:endParaRPr>
          </a:p>
          <a:p>
            <a:pPr algn="l"/>
            <a:r>
              <a:rPr lang="ru-RU" sz="3200" b="1" dirty="0">
                <a:solidFill>
                  <a:srgbClr val="002060"/>
                </a:solidFill>
                <a:latin typeface="+mn-lt"/>
              </a:rPr>
              <a:t>Ролич А.Ю. – ассистент, Департамент компьютерной инженерии</a:t>
            </a:r>
          </a:p>
          <a:p>
            <a:pPr lvl="0" algn="l"/>
            <a:endParaRPr lang="ru-RU" sz="3200" b="1" dirty="0">
              <a:solidFill>
                <a:srgbClr val="002060"/>
              </a:solidFill>
              <a:latin typeface="+mn-lt"/>
            </a:endParaRPr>
          </a:p>
          <a:p>
            <a:pPr lvl="0" algn="l"/>
            <a:r>
              <a:rPr lang="ru-RU" sz="3200" b="1" dirty="0" err="1">
                <a:solidFill>
                  <a:srgbClr val="002060"/>
                </a:solidFill>
                <a:latin typeface="+mn-lt"/>
              </a:rPr>
              <a:t>Стецкевич</a:t>
            </a:r>
            <a:r>
              <a:rPr lang="ru-RU" sz="3200" b="1" dirty="0">
                <a:solidFill>
                  <a:srgbClr val="002060"/>
                </a:solidFill>
                <a:latin typeface="+mn-lt"/>
              </a:rPr>
              <a:t> Артём – студент ИТСС</a:t>
            </a:r>
          </a:p>
          <a:p>
            <a:pPr lvl="0" algn="l"/>
            <a:r>
              <a:rPr lang="ru-RU" sz="3200" b="1" dirty="0">
                <a:solidFill>
                  <a:srgbClr val="002060"/>
                </a:solidFill>
                <a:latin typeface="+mn-lt"/>
              </a:rPr>
              <a:t>Парамонова Анна – студентка ИТСС</a:t>
            </a:r>
          </a:p>
          <a:p>
            <a:pPr lvl="0" algn="l"/>
            <a:r>
              <a:rPr lang="ru-RU" sz="3200" b="1" dirty="0" err="1">
                <a:solidFill>
                  <a:srgbClr val="002060"/>
                </a:solidFill>
                <a:latin typeface="+mn-lt"/>
              </a:rPr>
              <a:t>Страмнова</a:t>
            </a:r>
            <a:r>
              <a:rPr lang="ru-RU" sz="3200" b="1" dirty="0">
                <a:solidFill>
                  <a:srgbClr val="002060"/>
                </a:solidFill>
                <a:latin typeface="+mn-lt"/>
              </a:rPr>
              <a:t> Екатерина – студентка ИВТ</a:t>
            </a:r>
          </a:p>
          <a:p>
            <a:pPr lvl="0" algn="l"/>
            <a:r>
              <a:rPr lang="ru-RU" sz="3200" b="1" dirty="0">
                <a:solidFill>
                  <a:srgbClr val="002060"/>
                </a:solidFill>
                <a:latin typeface="+mn-lt"/>
              </a:rPr>
              <a:t>Ковригина Анастасия – студентка ИВТ</a:t>
            </a:r>
          </a:p>
          <a:p>
            <a:pPr lvl="0" algn="l"/>
            <a:r>
              <a:rPr lang="ru-RU" sz="3200" b="1" dirty="0">
                <a:solidFill>
                  <a:srgbClr val="002060"/>
                </a:solidFill>
                <a:latin typeface="+mn-lt"/>
              </a:rPr>
              <a:t>Воронцова Татьяна – студентка КБ</a:t>
            </a:r>
          </a:p>
          <a:p>
            <a:pPr lvl="0" algn="l"/>
            <a:r>
              <a:rPr lang="ru-RU" sz="3200" b="1" dirty="0">
                <a:solidFill>
                  <a:srgbClr val="002060"/>
                </a:solidFill>
                <a:latin typeface="+mn-lt"/>
              </a:rPr>
              <a:t>Мухамадиева Регина – студентка КБ</a:t>
            </a:r>
          </a:p>
          <a:p>
            <a:pPr lvl="0" algn="l"/>
            <a:r>
              <a:rPr lang="ru-RU" sz="3200" b="1" dirty="0" err="1">
                <a:solidFill>
                  <a:srgbClr val="002060"/>
                </a:solidFill>
                <a:latin typeface="+mn-lt"/>
              </a:rPr>
              <a:t>Илюхин</a:t>
            </a:r>
            <a:r>
              <a:rPr lang="ru-RU" sz="3200" b="1" dirty="0">
                <a:solidFill>
                  <a:srgbClr val="002060"/>
                </a:solidFill>
                <a:latin typeface="+mn-lt"/>
              </a:rPr>
              <a:t> Денис – выпускник ПМ</a:t>
            </a:r>
            <a:endParaRPr lang="en-US" sz="3200" b="1" dirty="0">
              <a:solidFill>
                <a:srgbClr val="002060"/>
              </a:solidFill>
              <a:latin typeface="+mn-lt"/>
            </a:endParaRPr>
          </a:p>
          <a:p>
            <a:pPr algn="l"/>
            <a:r>
              <a:rPr lang="ru-RU" sz="3200" b="1" dirty="0">
                <a:solidFill>
                  <a:srgbClr val="002060"/>
                </a:solidFill>
                <a:latin typeface="+mn-lt"/>
              </a:rPr>
              <a:t>Бубнова Мария – выпускница ПМ</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t="25364" r="4090" b="30250"/>
          <a:stretch/>
        </p:blipFill>
        <p:spPr>
          <a:xfrm>
            <a:off x="8871812" y="9013374"/>
            <a:ext cx="3543717" cy="2501655"/>
          </a:xfrm>
          <a:prstGeom prst="rect">
            <a:avLst/>
          </a:prstGeom>
        </p:spPr>
      </p:pic>
      <p:pic>
        <p:nvPicPr>
          <p:cNvPr id="4" name="Рисунок 3" descr="Изображение выглядит как внутренний, потолок, человек, сцена&#10;&#10;Автоматически созданное описание">
            <a:extLst>
              <a:ext uri="{FF2B5EF4-FFF2-40B4-BE49-F238E27FC236}">
                <a16:creationId xmlns:a16="http://schemas.microsoft.com/office/drawing/2014/main" id="{7447458E-B3F1-4954-843A-A0A76EBE89FF}"/>
              </a:ext>
            </a:extLst>
          </p:cNvPr>
          <p:cNvPicPr>
            <a:picLocks noChangeAspect="1"/>
          </p:cNvPicPr>
          <p:nvPr/>
        </p:nvPicPr>
        <p:blipFill rotWithShape="1">
          <a:blip r:embed="rId4">
            <a:extLst>
              <a:ext uri="{28A0092B-C50C-407E-A947-70E740481C1C}">
                <a14:useLocalDpi xmlns:a14="http://schemas.microsoft.com/office/drawing/2010/main" val="0"/>
              </a:ext>
            </a:extLst>
          </a:blip>
          <a:srcRect l="14678"/>
          <a:stretch/>
        </p:blipFill>
        <p:spPr>
          <a:xfrm>
            <a:off x="13215123" y="3149588"/>
            <a:ext cx="9492315" cy="7416824"/>
          </a:xfrm>
          <a:prstGeom prst="rect">
            <a:avLst/>
          </a:prstGeom>
        </p:spPr>
      </p:pic>
      <p:sp>
        <p:nvSpPr>
          <p:cNvPr id="5" name="Номер слайда 4">
            <a:extLst>
              <a:ext uri="{FF2B5EF4-FFF2-40B4-BE49-F238E27FC236}">
                <a16:creationId xmlns:a16="http://schemas.microsoft.com/office/drawing/2014/main" id="{9AF60562-C241-4D84-92AF-47C0DE4C154D}"/>
              </a:ext>
            </a:extLst>
          </p:cNvPr>
          <p:cNvSpPr>
            <a:spLocks noGrp="1"/>
          </p:cNvSpPr>
          <p:nvPr>
            <p:ph type="sldNum" sz="quarter" idx="2"/>
          </p:nvPr>
        </p:nvSpPr>
        <p:spPr>
          <a:xfrm>
            <a:off x="23713280" y="12906672"/>
            <a:ext cx="494513" cy="511176"/>
          </a:xfrm>
        </p:spPr>
        <p:txBody>
          <a:bodyPr/>
          <a:lstStyle/>
          <a:p>
            <a:fld id="{86CB4B4D-7CA3-9044-876B-883B54F8677D}" type="slidenum">
              <a:rPr lang="ru-RU" smtClean="0"/>
              <a:t>2</a:t>
            </a:fld>
            <a:endParaRPr lang="ru-RU"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7065" y="505622"/>
            <a:ext cx="20522280" cy="130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Инженерная школа «</a:t>
            </a:r>
            <a:r>
              <a:rPr lang="ru-RU" sz="7200" b="1" cap="all" dirty="0" err="1">
                <a:solidFill>
                  <a:srgbClr val="253957"/>
                </a:solidFill>
                <a:sym typeface="Arial Narrow"/>
              </a:rPr>
              <a:t>Корвус</a:t>
            </a:r>
            <a:r>
              <a:rPr lang="ru-RU" sz="7200" b="1" cap="all" dirty="0">
                <a:solidFill>
                  <a:srgbClr val="253957"/>
                </a:solidFill>
                <a:sym typeface="Arial Narrow"/>
              </a:rPr>
              <a:t>»</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B7399BF-1F11-48CE-B81F-94A077A56DD3}"/>
              </a:ext>
            </a:extLst>
          </p:cNvPr>
          <p:cNvSpPr>
            <a:spLocks noGrp="1"/>
          </p:cNvSpPr>
          <p:nvPr>
            <p:ph type="sldNum" sz="quarter" idx="2"/>
          </p:nvPr>
        </p:nvSpPr>
        <p:spPr/>
        <p:txBody>
          <a:bodyPr/>
          <a:lstStyle/>
          <a:p>
            <a:fld id="{86CB4B4D-7CA3-9044-876B-883B54F8677D}" type="slidenum">
              <a:rPr lang="ru-RU" smtClean="0"/>
              <a:t>20</a:t>
            </a:fld>
            <a:endParaRPr lang="ru-RU"/>
          </a:p>
        </p:txBody>
      </p:sp>
      <p:pic>
        <p:nvPicPr>
          <p:cNvPr id="14" name="Picture 2">
            <a:extLst>
              <a:ext uri="{FF2B5EF4-FFF2-40B4-BE49-F238E27FC236}">
                <a16:creationId xmlns:a16="http://schemas.microsoft.com/office/drawing/2014/main" id="{5115E746-53A3-4985-BEA4-8AE74F0EE51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49334" y="97216"/>
            <a:ext cx="2232248" cy="217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Группа 8">
            <a:extLst>
              <a:ext uri="{FF2B5EF4-FFF2-40B4-BE49-F238E27FC236}">
                <a16:creationId xmlns:a16="http://schemas.microsoft.com/office/drawing/2014/main" id="{126A105A-56D7-49CB-8AEC-CC31A44D9184}"/>
              </a:ext>
            </a:extLst>
          </p:cNvPr>
          <p:cNvGrpSpPr/>
          <p:nvPr/>
        </p:nvGrpSpPr>
        <p:grpSpPr>
          <a:xfrm>
            <a:off x="915695" y="2429900"/>
            <a:ext cx="22077112" cy="10181618"/>
            <a:chOff x="904468" y="2807460"/>
            <a:chExt cx="22077112" cy="10181618"/>
          </a:xfrm>
        </p:grpSpPr>
        <p:sp>
          <p:nvSpPr>
            <p:cNvPr id="15" name="Заголовок основного текста">
              <a:extLst>
                <a:ext uri="{FF2B5EF4-FFF2-40B4-BE49-F238E27FC236}">
                  <a16:creationId xmlns:a16="http://schemas.microsoft.com/office/drawing/2014/main" id="{F769670D-9297-49F4-9AC0-FC52A34C3423}"/>
                </a:ext>
              </a:extLst>
            </p:cNvPr>
            <p:cNvSpPr txBox="1"/>
            <p:nvPr/>
          </p:nvSpPr>
          <p:spPr>
            <a:xfrm>
              <a:off x="1201065" y="2807460"/>
              <a:ext cx="21506374" cy="259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just"/>
              <a:r>
                <a:rPr lang="ru-RU" sz="4000" b="0" dirty="0"/>
                <a:t>Проект «Инженерная школа «</a:t>
              </a:r>
              <a:r>
                <a:rPr lang="ru-RU" sz="4000" b="0" dirty="0" err="1"/>
                <a:t>Корвус</a:t>
              </a:r>
              <a:r>
                <a:rPr lang="ru-RU" sz="4000" b="0" dirty="0"/>
                <a:t>» направлен на системное выявление одаренных в области инженерных наук детей и дальнейшего сопровождения талантливой молодежи с использованием передовых образовательных практик</a:t>
              </a:r>
              <a:r>
                <a:rPr lang="ru-RU" dirty="0"/>
                <a:t>.  </a:t>
              </a:r>
              <a:endParaRPr dirty="0"/>
            </a:p>
          </p:txBody>
        </p:sp>
        <p:sp>
          <p:nvSpPr>
            <p:cNvPr id="17" name="Заголовок основного текста">
              <a:extLst>
                <a:ext uri="{FF2B5EF4-FFF2-40B4-BE49-F238E27FC236}">
                  <a16:creationId xmlns:a16="http://schemas.microsoft.com/office/drawing/2014/main" id="{F7498C39-42F0-4691-8C18-CF15350F5C9C}"/>
                </a:ext>
              </a:extLst>
            </p:cNvPr>
            <p:cNvSpPr txBox="1"/>
            <p:nvPr/>
          </p:nvSpPr>
          <p:spPr>
            <a:xfrm>
              <a:off x="4538729" y="5575092"/>
              <a:ext cx="18442851" cy="702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b="0" dirty="0"/>
                <a:t>учеников приняли участие в пилотной программе Инженерной школы «</a:t>
              </a:r>
              <a:r>
                <a:rPr lang="ru-RU" b="0" dirty="0" err="1"/>
                <a:t>Корвус</a:t>
              </a:r>
              <a:r>
                <a:rPr lang="ru-RU" b="0" dirty="0"/>
                <a:t>»</a:t>
              </a:r>
              <a:endParaRPr b="0" dirty="0"/>
            </a:p>
          </p:txBody>
        </p:sp>
        <p:sp>
          <p:nvSpPr>
            <p:cNvPr id="18" name="Прямоугольник 17">
              <a:extLst>
                <a:ext uri="{FF2B5EF4-FFF2-40B4-BE49-F238E27FC236}">
                  <a16:creationId xmlns:a16="http://schemas.microsoft.com/office/drawing/2014/main" id="{0E512319-BB96-4DD5-8DB1-6E715BF62E09}"/>
                </a:ext>
              </a:extLst>
            </p:cNvPr>
            <p:cNvSpPr/>
            <p:nvPr/>
          </p:nvSpPr>
          <p:spPr>
            <a:xfrm>
              <a:off x="962272" y="4829202"/>
              <a:ext cx="3246402" cy="3154710"/>
            </a:xfrm>
            <a:prstGeom prst="rect">
              <a:avLst/>
            </a:prstGeom>
            <a:noFill/>
            <a:effectLst/>
          </p:spPr>
          <p:txBody>
            <a:bodyPr wrap="none" lIns="91440" tIns="45720" rIns="91440" bIns="45720">
              <a:spAutoFit/>
            </a:bodyPr>
            <a:lstStyle/>
            <a:p>
              <a:pPr algn="ctr"/>
              <a:r>
                <a:rPr lang="ru-RU" sz="19900" dirty="0">
                  <a:ln w="0"/>
                  <a:solidFill>
                    <a:schemeClr val="accent1"/>
                  </a:solidFill>
                  <a:effectLst>
                    <a:outerShdw blurRad="38100" dist="25400" dir="5400000" algn="ctr" rotWithShape="0">
                      <a:srgbClr val="6E747A">
                        <a:alpha val="43000"/>
                      </a:srgbClr>
                    </a:outerShdw>
                  </a:effectLst>
                  <a:latin typeface="Chance" panose="020B7200000000000000" pitchFamily="34" charset="0"/>
                </a:rPr>
                <a:t>65</a:t>
              </a:r>
            </a:p>
          </p:txBody>
        </p:sp>
        <p:sp>
          <p:nvSpPr>
            <p:cNvPr id="20" name="Заголовок основного текста">
              <a:extLst>
                <a:ext uri="{FF2B5EF4-FFF2-40B4-BE49-F238E27FC236}">
                  <a16:creationId xmlns:a16="http://schemas.microsoft.com/office/drawing/2014/main" id="{C0494D75-991A-4BFD-84F7-1EF692B140E1}"/>
                </a:ext>
              </a:extLst>
            </p:cNvPr>
            <p:cNvSpPr txBox="1"/>
            <p:nvPr/>
          </p:nvSpPr>
          <p:spPr>
            <a:xfrm>
              <a:off x="7246239" y="6595220"/>
              <a:ext cx="5496695" cy="702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b="0" dirty="0"/>
                <a:t>учащиеся 8 класса</a:t>
              </a:r>
              <a:endParaRPr b="0" dirty="0"/>
            </a:p>
          </p:txBody>
        </p:sp>
        <p:sp>
          <p:nvSpPr>
            <p:cNvPr id="21" name="Прямоугольник 20">
              <a:extLst>
                <a:ext uri="{FF2B5EF4-FFF2-40B4-BE49-F238E27FC236}">
                  <a16:creationId xmlns:a16="http://schemas.microsoft.com/office/drawing/2014/main" id="{5D0ABF7D-E1DC-4C26-B85C-F503E538C993}"/>
                </a:ext>
              </a:extLst>
            </p:cNvPr>
            <p:cNvSpPr/>
            <p:nvPr/>
          </p:nvSpPr>
          <p:spPr>
            <a:xfrm>
              <a:off x="5548501" y="6015435"/>
              <a:ext cx="1367683" cy="1862048"/>
            </a:xfrm>
            <a:prstGeom prst="rect">
              <a:avLst/>
            </a:prstGeom>
            <a:noFill/>
            <a:effectLst/>
          </p:spPr>
          <p:txBody>
            <a:bodyPr wrap="none" lIns="91440" tIns="45720" rIns="91440" bIns="45720">
              <a:spAutoFit/>
            </a:bodyPr>
            <a:lstStyle/>
            <a:p>
              <a:pPr algn="ctr"/>
              <a:r>
                <a:rPr lang="ru-RU" sz="11500" b="1" dirty="0">
                  <a:ln w="900" cmpd="sng">
                    <a:solidFill>
                      <a:schemeClr val="accent1">
                        <a:satMod val="190000"/>
                        <a:alpha val="55000"/>
                      </a:schemeClr>
                    </a:solidFill>
                    <a:prstDash val="solid"/>
                  </a:ln>
                  <a:solidFill>
                    <a:schemeClr val="accent1">
                      <a:lumMod val="60000"/>
                      <a:lumOff val="40000"/>
                    </a:schemeClr>
                  </a:solidFill>
                  <a:effectLst>
                    <a:innerShdw blurRad="101600" dist="76200" dir="5400000">
                      <a:schemeClr val="accent1">
                        <a:satMod val="190000"/>
                        <a:tint val="100000"/>
                        <a:alpha val="74000"/>
                      </a:schemeClr>
                    </a:innerShdw>
                  </a:effectLst>
                  <a:latin typeface="Chance" panose="020B7200000000000000" pitchFamily="34" charset="0"/>
                </a:rPr>
                <a:t>24</a:t>
              </a:r>
            </a:p>
          </p:txBody>
        </p:sp>
        <p:sp>
          <p:nvSpPr>
            <p:cNvPr id="23" name="Заголовок основного текста">
              <a:extLst>
                <a:ext uri="{FF2B5EF4-FFF2-40B4-BE49-F238E27FC236}">
                  <a16:creationId xmlns:a16="http://schemas.microsoft.com/office/drawing/2014/main" id="{A7358B85-33CD-483D-ABAC-F51DA3B403D0}"/>
                </a:ext>
              </a:extLst>
            </p:cNvPr>
            <p:cNvSpPr txBox="1"/>
            <p:nvPr/>
          </p:nvSpPr>
          <p:spPr>
            <a:xfrm>
              <a:off x="7285186" y="7738335"/>
              <a:ext cx="5496695" cy="702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b="0" dirty="0"/>
                <a:t>учащиеся 9 класса</a:t>
              </a:r>
              <a:endParaRPr b="0" dirty="0"/>
            </a:p>
          </p:txBody>
        </p:sp>
        <p:sp>
          <p:nvSpPr>
            <p:cNvPr id="24" name="Прямоугольник 23">
              <a:extLst>
                <a:ext uri="{FF2B5EF4-FFF2-40B4-BE49-F238E27FC236}">
                  <a16:creationId xmlns:a16="http://schemas.microsoft.com/office/drawing/2014/main" id="{602BF418-B3AA-433E-AAAC-02563C78394D}"/>
                </a:ext>
              </a:extLst>
            </p:cNvPr>
            <p:cNvSpPr/>
            <p:nvPr/>
          </p:nvSpPr>
          <p:spPr>
            <a:xfrm>
              <a:off x="5481600" y="7158550"/>
              <a:ext cx="1345240" cy="1862048"/>
            </a:xfrm>
            <a:prstGeom prst="rect">
              <a:avLst/>
            </a:prstGeom>
            <a:noFill/>
            <a:effectLst/>
          </p:spPr>
          <p:txBody>
            <a:bodyPr wrap="none" lIns="91440" tIns="45720" rIns="91440" bIns="45720">
              <a:spAutoFit/>
            </a:bodyPr>
            <a:lstStyle/>
            <a:p>
              <a:pPr algn="ctr"/>
              <a:r>
                <a:rPr lang="ru-RU" sz="11500" b="1" dirty="0">
                  <a:ln w="900" cmpd="sng">
                    <a:solidFill>
                      <a:schemeClr val="accent1">
                        <a:satMod val="190000"/>
                        <a:alpha val="55000"/>
                      </a:schemeClr>
                    </a:solidFill>
                    <a:prstDash val="solid"/>
                  </a:ln>
                  <a:solidFill>
                    <a:schemeClr val="accent1">
                      <a:lumMod val="60000"/>
                      <a:lumOff val="40000"/>
                    </a:schemeClr>
                  </a:solidFill>
                  <a:effectLst>
                    <a:innerShdw blurRad="101600" dist="76200" dir="5400000">
                      <a:schemeClr val="accent1">
                        <a:satMod val="190000"/>
                        <a:tint val="100000"/>
                        <a:alpha val="74000"/>
                      </a:schemeClr>
                    </a:innerShdw>
                  </a:effectLst>
                  <a:latin typeface="Chance" panose="020B7200000000000000" pitchFamily="34" charset="0"/>
                </a:rPr>
                <a:t>29</a:t>
              </a:r>
            </a:p>
          </p:txBody>
        </p:sp>
        <p:sp>
          <p:nvSpPr>
            <p:cNvPr id="26" name="Заголовок основного текста">
              <a:extLst>
                <a:ext uri="{FF2B5EF4-FFF2-40B4-BE49-F238E27FC236}">
                  <a16:creationId xmlns:a16="http://schemas.microsoft.com/office/drawing/2014/main" id="{A51D6B5D-0F55-42FA-8E42-9068636A3B37}"/>
                </a:ext>
              </a:extLst>
            </p:cNvPr>
            <p:cNvSpPr txBox="1"/>
            <p:nvPr/>
          </p:nvSpPr>
          <p:spPr>
            <a:xfrm>
              <a:off x="7258610" y="8902940"/>
              <a:ext cx="5496695" cy="702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b="0" dirty="0"/>
                <a:t>учащиеся 10 класса</a:t>
              </a:r>
              <a:endParaRPr b="0" dirty="0"/>
            </a:p>
          </p:txBody>
        </p:sp>
        <p:sp>
          <p:nvSpPr>
            <p:cNvPr id="27" name="Прямоугольник 26">
              <a:extLst>
                <a:ext uri="{FF2B5EF4-FFF2-40B4-BE49-F238E27FC236}">
                  <a16:creationId xmlns:a16="http://schemas.microsoft.com/office/drawing/2014/main" id="{0FA2EAB2-A30C-475F-9794-71A7A08223B6}"/>
                </a:ext>
              </a:extLst>
            </p:cNvPr>
            <p:cNvSpPr/>
            <p:nvPr/>
          </p:nvSpPr>
          <p:spPr>
            <a:xfrm>
              <a:off x="5481600" y="8326396"/>
              <a:ext cx="1301959" cy="1862048"/>
            </a:xfrm>
            <a:prstGeom prst="rect">
              <a:avLst/>
            </a:prstGeom>
            <a:noFill/>
            <a:effectLst/>
          </p:spPr>
          <p:txBody>
            <a:bodyPr wrap="none" lIns="91440" tIns="45720" rIns="91440" bIns="45720">
              <a:spAutoFit/>
            </a:bodyPr>
            <a:lstStyle/>
            <a:p>
              <a:pPr algn="ctr"/>
              <a:r>
                <a:rPr lang="ru-RU" sz="11500" b="1" dirty="0">
                  <a:ln w="900" cmpd="sng">
                    <a:solidFill>
                      <a:schemeClr val="accent1">
                        <a:satMod val="190000"/>
                        <a:alpha val="55000"/>
                      </a:schemeClr>
                    </a:solidFill>
                    <a:prstDash val="solid"/>
                  </a:ln>
                  <a:solidFill>
                    <a:schemeClr val="accent1">
                      <a:lumMod val="60000"/>
                      <a:lumOff val="40000"/>
                    </a:schemeClr>
                  </a:solidFill>
                  <a:effectLst>
                    <a:innerShdw blurRad="101600" dist="76200" dir="5400000">
                      <a:schemeClr val="accent1">
                        <a:satMod val="190000"/>
                        <a:tint val="100000"/>
                        <a:alpha val="74000"/>
                      </a:schemeClr>
                    </a:innerShdw>
                  </a:effectLst>
                  <a:latin typeface="Chance" panose="020B7200000000000000" pitchFamily="34" charset="0"/>
                </a:rPr>
                <a:t>12</a:t>
              </a:r>
            </a:p>
          </p:txBody>
        </p:sp>
        <p:sp>
          <p:nvSpPr>
            <p:cNvPr id="29" name="Заголовок основного текста">
              <a:extLst>
                <a:ext uri="{FF2B5EF4-FFF2-40B4-BE49-F238E27FC236}">
                  <a16:creationId xmlns:a16="http://schemas.microsoft.com/office/drawing/2014/main" id="{EE47AA29-BE27-46E6-BF01-15CEEFA6FC21}"/>
                </a:ext>
              </a:extLst>
            </p:cNvPr>
            <p:cNvSpPr txBox="1"/>
            <p:nvPr/>
          </p:nvSpPr>
          <p:spPr>
            <a:xfrm>
              <a:off x="4538727" y="9954037"/>
              <a:ext cx="18168709" cy="1332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b="0" dirty="0"/>
                <a:t>программы дополнительного образования подготовлено для реализации в рамках Инженерной школы «</a:t>
              </a:r>
              <a:r>
                <a:rPr lang="ru-RU" b="0" dirty="0" err="1"/>
                <a:t>Корвус</a:t>
              </a:r>
              <a:r>
                <a:rPr lang="ru-RU" b="0" dirty="0"/>
                <a:t>» </a:t>
              </a:r>
              <a:endParaRPr b="0" dirty="0"/>
            </a:p>
          </p:txBody>
        </p:sp>
        <p:sp>
          <p:nvSpPr>
            <p:cNvPr id="30" name="Прямоугольник 29">
              <a:extLst>
                <a:ext uri="{FF2B5EF4-FFF2-40B4-BE49-F238E27FC236}">
                  <a16:creationId xmlns:a16="http://schemas.microsoft.com/office/drawing/2014/main" id="{A3E8E8AB-6F85-40E1-B8B6-F88D0E7CB4BC}"/>
                </a:ext>
              </a:extLst>
            </p:cNvPr>
            <p:cNvSpPr/>
            <p:nvPr/>
          </p:nvSpPr>
          <p:spPr>
            <a:xfrm>
              <a:off x="904468" y="8611089"/>
              <a:ext cx="3352087" cy="3154710"/>
            </a:xfrm>
            <a:prstGeom prst="rect">
              <a:avLst/>
            </a:prstGeom>
            <a:noFill/>
            <a:effectLst/>
          </p:spPr>
          <p:txBody>
            <a:bodyPr wrap="none" lIns="91440" tIns="45720" rIns="91440" bIns="45720">
              <a:spAutoFit/>
            </a:bodyPr>
            <a:lstStyle/>
            <a:p>
              <a:pPr algn="ctr"/>
              <a:r>
                <a:rPr lang="ru-RU" sz="19900" dirty="0">
                  <a:ln w="0"/>
                  <a:solidFill>
                    <a:schemeClr val="accent1"/>
                  </a:solidFill>
                  <a:effectLst>
                    <a:outerShdw blurRad="38100" dist="25400" dir="5400000" algn="ctr" rotWithShape="0">
                      <a:srgbClr val="6E747A">
                        <a:alpha val="43000"/>
                      </a:srgbClr>
                    </a:outerShdw>
                  </a:effectLst>
                  <a:latin typeface="Chance" panose="020B7200000000000000" pitchFamily="34" charset="0"/>
                </a:rPr>
                <a:t>24</a:t>
              </a:r>
            </a:p>
          </p:txBody>
        </p:sp>
        <p:sp>
          <p:nvSpPr>
            <p:cNvPr id="31" name="Заголовок основного текста">
              <a:extLst>
                <a:ext uri="{FF2B5EF4-FFF2-40B4-BE49-F238E27FC236}">
                  <a16:creationId xmlns:a16="http://schemas.microsoft.com/office/drawing/2014/main" id="{611745AA-74B4-4EA6-B0D2-2AFD219BD64C}"/>
                </a:ext>
              </a:extLst>
            </p:cNvPr>
            <p:cNvSpPr txBox="1"/>
            <p:nvPr/>
          </p:nvSpPr>
          <p:spPr>
            <a:xfrm>
              <a:off x="1201065" y="11574254"/>
              <a:ext cx="21506373" cy="1414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just"/>
              <a:r>
                <a:rPr lang="ru-RU" sz="4000" b="0" dirty="0"/>
                <a:t>В рамках курсов учащиеся углубленно изучают математику, электронику, современные информационные технологии, реализуют свои проекты на базе лабораторий МИЭМ НИУ ВШЭ.</a:t>
              </a:r>
              <a:endParaRPr sz="4000" b="0" dirty="0"/>
            </a:p>
          </p:txBody>
        </p:sp>
      </p:grpSp>
    </p:spTree>
    <p:extLst>
      <p:ext uri="{BB962C8B-B14F-4D97-AF65-F5344CB8AC3E}">
        <p14:creationId xmlns:p14="http://schemas.microsoft.com/office/powerpoint/2010/main" val="155439172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7065" y="505622"/>
            <a:ext cx="20522280" cy="130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Инженерный КЛАСС</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B7399BF-1F11-48CE-B81F-94A077A56DD3}"/>
              </a:ext>
            </a:extLst>
          </p:cNvPr>
          <p:cNvSpPr>
            <a:spLocks noGrp="1"/>
          </p:cNvSpPr>
          <p:nvPr>
            <p:ph type="sldNum" sz="quarter" idx="2"/>
          </p:nvPr>
        </p:nvSpPr>
        <p:spPr/>
        <p:txBody>
          <a:bodyPr/>
          <a:lstStyle/>
          <a:p>
            <a:fld id="{86CB4B4D-7CA3-9044-876B-883B54F8677D}" type="slidenum">
              <a:rPr lang="ru-RU" smtClean="0"/>
              <a:t>21</a:t>
            </a:fld>
            <a:endParaRPr lang="ru-RU"/>
          </a:p>
        </p:txBody>
      </p:sp>
      <p:sp>
        <p:nvSpPr>
          <p:cNvPr id="4" name="Прямоугольник 3">
            <a:extLst>
              <a:ext uri="{FF2B5EF4-FFF2-40B4-BE49-F238E27FC236}">
                <a16:creationId xmlns:a16="http://schemas.microsoft.com/office/drawing/2014/main" id="{644E5AAD-E682-4C73-B6F7-2647FD35519E}"/>
              </a:ext>
            </a:extLst>
          </p:cNvPr>
          <p:cNvSpPr/>
          <p:nvPr/>
        </p:nvSpPr>
        <p:spPr>
          <a:xfrm>
            <a:off x="1310211" y="2398927"/>
            <a:ext cx="21288079" cy="1938992"/>
          </a:xfrm>
          <a:prstGeom prst="rect">
            <a:avLst/>
          </a:prstGeom>
        </p:spPr>
        <p:txBody>
          <a:bodyPr wrap="square">
            <a:spAutoFit/>
          </a:bodyPr>
          <a:lstStyle/>
          <a:p>
            <a:pPr algn="just"/>
            <a:r>
              <a:rPr lang="ru-RU" sz="4000" dirty="0">
                <a:solidFill>
                  <a:schemeClr val="accent1">
                    <a:lumMod val="50000"/>
                  </a:schemeClr>
                </a:solidFill>
                <a:latin typeface="+mn-lt"/>
              </a:rPr>
              <a:t>Общее количество учащихся обучающихся по </a:t>
            </a:r>
            <a:r>
              <a:rPr lang="en-US" sz="4000" dirty="0">
                <a:solidFill>
                  <a:schemeClr val="accent1">
                    <a:lumMod val="50000"/>
                  </a:schemeClr>
                </a:solidFill>
                <a:latin typeface="+mn-lt"/>
              </a:rPr>
              <a:t>9 </a:t>
            </a:r>
            <a:r>
              <a:rPr lang="ru-RU" sz="4000" dirty="0">
                <a:solidFill>
                  <a:schemeClr val="accent1">
                    <a:lumMod val="50000"/>
                  </a:schemeClr>
                </a:solidFill>
                <a:latin typeface="+mn-lt"/>
              </a:rPr>
              <a:t>программам НИУ ВШЭ по состоянию на 30.09.2018 г: участников: </a:t>
            </a:r>
            <a:r>
              <a:rPr lang="ru-RU" sz="4000" b="1" dirty="0">
                <a:solidFill>
                  <a:schemeClr val="accent1">
                    <a:lumMod val="50000"/>
                  </a:schemeClr>
                </a:solidFill>
                <a:latin typeface="+mn-lt"/>
              </a:rPr>
              <a:t>632</a:t>
            </a:r>
            <a:r>
              <a:rPr lang="ru-RU" sz="4000" dirty="0">
                <a:solidFill>
                  <a:schemeClr val="accent1">
                    <a:lumMod val="50000"/>
                  </a:schemeClr>
                </a:solidFill>
                <a:latin typeface="+mn-lt"/>
              </a:rPr>
              <a:t> участника.</a:t>
            </a:r>
          </a:p>
          <a:p>
            <a:pPr algn="just"/>
            <a:endParaRPr lang="ru-RU" sz="4000" dirty="0">
              <a:solidFill>
                <a:schemeClr val="accent1">
                  <a:lumMod val="50000"/>
                </a:schemeClr>
              </a:solidFill>
              <a:latin typeface="+mn-lt"/>
            </a:endParaRPr>
          </a:p>
        </p:txBody>
      </p:sp>
      <p:grpSp>
        <p:nvGrpSpPr>
          <p:cNvPr id="8" name="Группа 7">
            <a:extLst>
              <a:ext uri="{FF2B5EF4-FFF2-40B4-BE49-F238E27FC236}">
                <a16:creationId xmlns:a16="http://schemas.microsoft.com/office/drawing/2014/main" id="{4DC7E7C2-1010-41FC-9466-9EC89E82B517}"/>
              </a:ext>
            </a:extLst>
          </p:cNvPr>
          <p:cNvGrpSpPr/>
          <p:nvPr/>
        </p:nvGrpSpPr>
        <p:grpSpPr>
          <a:xfrm>
            <a:off x="1288184" y="3605482"/>
            <a:ext cx="21668092" cy="10110518"/>
            <a:chOff x="1685148" y="4000104"/>
            <a:chExt cx="19579860" cy="8690544"/>
          </a:xfrm>
        </p:grpSpPr>
        <p:pic>
          <p:nvPicPr>
            <p:cNvPr id="5" name="Рисунок 4">
              <a:extLst>
                <a:ext uri="{FF2B5EF4-FFF2-40B4-BE49-F238E27FC236}">
                  <a16:creationId xmlns:a16="http://schemas.microsoft.com/office/drawing/2014/main" id="{BD5B2E59-5A67-4EEF-BABC-7F088775FA2D}"/>
                </a:ext>
              </a:extLst>
            </p:cNvPr>
            <p:cNvPicPr>
              <a:picLocks noChangeAspect="1"/>
            </p:cNvPicPr>
            <p:nvPr/>
          </p:nvPicPr>
          <p:blipFill rotWithShape="1">
            <a:blip r:embed="rId3"/>
            <a:srcRect l="33463" t="13601" r="26375" b="39571"/>
            <a:stretch/>
          </p:blipFill>
          <p:spPr>
            <a:xfrm>
              <a:off x="1685148" y="4193704"/>
              <a:ext cx="12955123" cy="8496944"/>
            </a:xfrm>
            <a:prstGeom prst="rect">
              <a:avLst/>
            </a:prstGeom>
          </p:spPr>
        </p:pic>
        <p:pic>
          <p:nvPicPr>
            <p:cNvPr id="6" name="Рисунок 5">
              <a:extLst>
                <a:ext uri="{FF2B5EF4-FFF2-40B4-BE49-F238E27FC236}">
                  <a16:creationId xmlns:a16="http://schemas.microsoft.com/office/drawing/2014/main" id="{6A474208-1107-4C1B-9307-BD6746EED568}"/>
                </a:ext>
              </a:extLst>
            </p:cNvPr>
            <p:cNvPicPr>
              <a:picLocks noChangeAspect="1"/>
            </p:cNvPicPr>
            <p:nvPr/>
          </p:nvPicPr>
          <p:blipFill rotWithShape="1">
            <a:blip r:embed="rId3"/>
            <a:srcRect l="33074" t="59518" r="46525" b="7582"/>
            <a:stretch/>
          </p:blipFill>
          <p:spPr>
            <a:xfrm>
              <a:off x="14688822" y="4000104"/>
              <a:ext cx="6576186" cy="5965333"/>
            </a:xfrm>
            <a:prstGeom prst="rect">
              <a:avLst/>
            </a:prstGeom>
          </p:spPr>
        </p:pic>
        <p:pic>
          <p:nvPicPr>
            <p:cNvPr id="7" name="Рисунок 6">
              <a:extLst>
                <a:ext uri="{FF2B5EF4-FFF2-40B4-BE49-F238E27FC236}">
                  <a16:creationId xmlns:a16="http://schemas.microsoft.com/office/drawing/2014/main" id="{7558C005-067F-4A0A-8F12-04C793C9202E}"/>
                </a:ext>
              </a:extLst>
            </p:cNvPr>
            <p:cNvPicPr>
              <a:picLocks noChangeAspect="1"/>
            </p:cNvPicPr>
            <p:nvPr/>
          </p:nvPicPr>
          <p:blipFill rotWithShape="1">
            <a:blip r:embed="rId3"/>
            <a:srcRect l="53544" t="59800" r="26375" b="24100"/>
            <a:stretch/>
          </p:blipFill>
          <p:spPr>
            <a:xfrm>
              <a:off x="14717054" y="9733211"/>
              <a:ext cx="6547954" cy="2952999"/>
            </a:xfrm>
            <a:prstGeom prst="rect">
              <a:avLst/>
            </a:prstGeom>
          </p:spPr>
        </p:pic>
      </p:grpSp>
    </p:spTree>
    <p:extLst>
      <p:ext uri="{BB962C8B-B14F-4D97-AF65-F5344CB8AC3E}">
        <p14:creationId xmlns:p14="http://schemas.microsoft.com/office/powerpoint/2010/main" val="225034065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7065" y="505622"/>
            <a:ext cx="20522280" cy="130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Инженерные каникулы </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3678E00D-C583-4074-B034-985C9BB77D0B}"/>
              </a:ext>
            </a:extLst>
          </p:cNvPr>
          <p:cNvSpPr txBox="1"/>
          <p:nvPr/>
        </p:nvSpPr>
        <p:spPr>
          <a:xfrm>
            <a:off x="1201064" y="2270698"/>
            <a:ext cx="21506374" cy="3363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just">
              <a:defRPr sz="2800">
                <a:solidFill>
                  <a:srgbClr val="253957"/>
                </a:solidFill>
                <a:latin typeface="+mn-lt"/>
                <a:ea typeface="+mn-ea"/>
                <a:cs typeface="+mn-cs"/>
                <a:sym typeface="Arial Narrow"/>
              </a:defRPr>
            </a:pPr>
            <a:r>
              <a:rPr lang="ru-RU" sz="4000" dirty="0"/>
              <a:t>В 2019 году проведены 3 смены </a:t>
            </a:r>
            <a:r>
              <a:rPr lang="ru-RU" sz="4000" dirty="0">
                <a:solidFill>
                  <a:srgbClr val="253957"/>
                </a:solidFill>
                <a:sym typeface="Arial Narrow"/>
              </a:rPr>
              <a:t>проектных «Инженерных каникул», ключевой особенностью которых стала практико-ориентированность</a:t>
            </a:r>
            <a:r>
              <a:rPr lang="ru-RU" sz="4000" dirty="0"/>
              <a:t>:</a:t>
            </a:r>
          </a:p>
          <a:p>
            <a:pPr marL="571500" indent="-571500" algn="just">
              <a:buFont typeface="Arial" panose="020B0604020202020204" pitchFamily="34" charset="0"/>
              <a:buChar char="•"/>
              <a:defRPr sz="2800">
                <a:solidFill>
                  <a:srgbClr val="253957"/>
                </a:solidFill>
                <a:latin typeface="+mn-lt"/>
                <a:ea typeface="+mn-ea"/>
                <a:cs typeface="+mn-cs"/>
                <a:sym typeface="Arial Narrow"/>
              </a:defRPr>
            </a:pPr>
            <a:r>
              <a:rPr lang="ru-RU" sz="4000" dirty="0"/>
              <a:t>Техническая школа </a:t>
            </a:r>
            <a:r>
              <a:rPr lang="en-US" sz="4000" dirty="0"/>
              <a:t>“</a:t>
            </a:r>
            <a:r>
              <a:rPr lang="ru-RU" sz="4000" dirty="0"/>
              <a:t>Опережая время</a:t>
            </a:r>
            <a:r>
              <a:rPr lang="en-US" sz="4000" dirty="0"/>
              <a:t>”</a:t>
            </a:r>
            <a:r>
              <a:rPr lang="ru-RU" sz="4000" dirty="0"/>
              <a:t> – общее количество участников </a:t>
            </a:r>
            <a:r>
              <a:rPr lang="ru-RU" sz="4000" b="1" dirty="0"/>
              <a:t>120.</a:t>
            </a:r>
            <a:endParaRPr lang="en-US" sz="4000" b="1" dirty="0"/>
          </a:p>
          <a:p>
            <a:pPr marL="571500" indent="-571500" algn="just">
              <a:buFont typeface="Arial" panose="020B0604020202020204" pitchFamily="34" charset="0"/>
              <a:buChar char="•"/>
              <a:defRPr sz="2800">
                <a:solidFill>
                  <a:srgbClr val="253957"/>
                </a:solidFill>
                <a:latin typeface="+mn-lt"/>
                <a:ea typeface="+mn-ea"/>
                <a:cs typeface="+mn-cs"/>
                <a:sym typeface="Arial Narrow"/>
              </a:defRPr>
            </a:pPr>
            <a:r>
              <a:rPr lang="ru-RU" sz="4000" dirty="0"/>
              <a:t>Инженерные каникулы в МИЭМ в июне 2019 г. – общее количество участников </a:t>
            </a:r>
            <a:r>
              <a:rPr lang="ru-RU" sz="4000" b="1" dirty="0"/>
              <a:t>70</a:t>
            </a:r>
            <a:r>
              <a:rPr lang="ru-RU" sz="4000" dirty="0"/>
              <a:t>.</a:t>
            </a:r>
          </a:p>
          <a:p>
            <a:pPr marL="571500" indent="-571500" algn="just">
              <a:buFont typeface="Arial" panose="020B0604020202020204" pitchFamily="34" charset="0"/>
              <a:buChar char="•"/>
              <a:defRPr sz="2800">
                <a:solidFill>
                  <a:srgbClr val="253957"/>
                </a:solidFill>
                <a:latin typeface="+mn-lt"/>
                <a:ea typeface="+mn-ea"/>
                <a:cs typeface="+mn-cs"/>
                <a:sym typeface="Arial Narrow"/>
              </a:defRPr>
            </a:pPr>
            <a:r>
              <a:rPr lang="ru-RU" sz="4000" dirty="0"/>
              <a:t>Летняя инженерная смена НИУ ВШЭ в июле 2019г. – общее количество участников </a:t>
            </a:r>
            <a:r>
              <a:rPr lang="ru-RU" sz="4000" b="1" dirty="0"/>
              <a:t>120.</a:t>
            </a:r>
          </a:p>
          <a:p>
            <a:pPr algn="just">
              <a:defRPr sz="2800">
                <a:solidFill>
                  <a:srgbClr val="253957"/>
                </a:solidFill>
                <a:latin typeface="+mn-lt"/>
                <a:ea typeface="+mn-ea"/>
                <a:cs typeface="+mn-cs"/>
                <a:sym typeface="Arial Narrow"/>
              </a:defRPr>
            </a:pPr>
            <a:endParaRPr lang="ru-RU" sz="4000" dirty="0"/>
          </a:p>
        </p:txBody>
      </p:sp>
      <p:pic>
        <p:nvPicPr>
          <p:cNvPr id="3" name="Рисунок 2" descr="Изображение выглядит как стена, человек, внутренний, компьютер&#10;&#10;Автоматически созданное описание">
            <a:extLst>
              <a:ext uri="{FF2B5EF4-FFF2-40B4-BE49-F238E27FC236}">
                <a16:creationId xmlns:a16="http://schemas.microsoft.com/office/drawing/2014/main" id="{D930A541-0425-413E-B4F3-5C45BC5EB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9105" y="5618457"/>
            <a:ext cx="5566745" cy="3711888"/>
          </a:xfrm>
          <a:prstGeom prst="rect">
            <a:avLst/>
          </a:prstGeom>
        </p:spPr>
      </p:pic>
      <p:sp>
        <p:nvSpPr>
          <p:cNvPr id="4" name="Прямоугольник 3">
            <a:extLst>
              <a:ext uri="{FF2B5EF4-FFF2-40B4-BE49-F238E27FC236}">
                <a16:creationId xmlns:a16="http://schemas.microsoft.com/office/drawing/2014/main" id="{32A3F22B-A68B-4E59-B95C-3BDE799D4AB4}"/>
              </a:ext>
            </a:extLst>
          </p:cNvPr>
          <p:cNvSpPr/>
          <p:nvPr/>
        </p:nvSpPr>
        <p:spPr>
          <a:xfrm>
            <a:off x="1201066" y="5621905"/>
            <a:ext cx="16391534" cy="7478970"/>
          </a:xfrm>
          <a:prstGeom prst="rect">
            <a:avLst/>
          </a:prstGeom>
        </p:spPr>
        <p:txBody>
          <a:bodyPr wrap="square">
            <a:spAutoFit/>
          </a:bodyPr>
          <a:lstStyle/>
          <a:p>
            <a:pPr algn="just">
              <a:defRPr sz="2800">
                <a:solidFill>
                  <a:srgbClr val="253957"/>
                </a:solidFill>
                <a:latin typeface="+mn-lt"/>
                <a:ea typeface="+mn-ea"/>
                <a:cs typeface="+mn-cs"/>
                <a:sym typeface="Arial Narrow"/>
              </a:defRPr>
            </a:pPr>
            <a:r>
              <a:rPr lang="ru-RU" sz="4000" dirty="0">
                <a:solidFill>
                  <a:srgbClr val="253957"/>
                </a:solidFill>
                <a:sym typeface="Arial Narrow"/>
              </a:rPr>
              <a:t>В рамках смены учащиеся прошли полный путь от идеи до реализации проекта. </a:t>
            </a:r>
          </a:p>
          <a:p>
            <a:pPr algn="just">
              <a:defRPr sz="2800">
                <a:solidFill>
                  <a:srgbClr val="253957"/>
                </a:solidFill>
                <a:latin typeface="+mn-lt"/>
                <a:ea typeface="+mn-ea"/>
                <a:cs typeface="+mn-cs"/>
                <a:sym typeface="Arial Narrow"/>
              </a:defRPr>
            </a:pP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r>
              <a:rPr lang="ru-RU" sz="4000" dirty="0">
                <a:solidFill>
                  <a:srgbClr val="253957"/>
                </a:solidFill>
                <a:sym typeface="Arial Narrow"/>
              </a:rPr>
              <a:t>Реализация собственного проекта и навыки полученные во время инженерных каникул помогут учащимся при участии в:</a:t>
            </a:r>
          </a:p>
          <a:p>
            <a:pPr marL="514350" indent="-514350" algn="just">
              <a:buFont typeface="Arial" panose="020B0604020202020204" pitchFamily="34" charset="0"/>
              <a:buChar char="•"/>
              <a:defRPr sz="2800">
                <a:solidFill>
                  <a:srgbClr val="253957"/>
                </a:solidFill>
                <a:latin typeface="+mn-lt"/>
                <a:ea typeface="+mn-ea"/>
                <a:cs typeface="+mn-cs"/>
                <a:sym typeface="Arial Narrow"/>
              </a:defRPr>
            </a:pPr>
            <a:r>
              <a:rPr lang="ru-RU" sz="4000" dirty="0">
                <a:solidFill>
                  <a:srgbClr val="253957"/>
                </a:solidFill>
                <a:sym typeface="Arial Narrow"/>
              </a:rPr>
              <a:t>Научно-практической конференции «Инженеры будущего»;</a:t>
            </a:r>
          </a:p>
          <a:p>
            <a:pPr marL="514350" indent="-514350" algn="just">
              <a:buFont typeface="Arial" panose="020B0604020202020204" pitchFamily="34" charset="0"/>
              <a:buChar char="•"/>
              <a:defRPr sz="2800">
                <a:solidFill>
                  <a:srgbClr val="253957"/>
                </a:solidFill>
                <a:latin typeface="+mn-lt"/>
                <a:ea typeface="+mn-ea"/>
                <a:cs typeface="+mn-cs"/>
                <a:sym typeface="Arial Narrow"/>
              </a:defRPr>
            </a:pPr>
            <a:r>
              <a:rPr lang="ru-RU" sz="4000" dirty="0">
                <a:solidFill>
                  <a:srgbClr val="253957"/>
                </a:solidFill>
                <a:sym typeface="Arial Narrow"/>
              </a:rPr>
              <a:t>Олимпиадах НИУ ВШЭ «Высшая проба» и «Ступени»;</a:t>
            </a:r>
          </a:p>
          <a:p>
            <a:pPr marL="514350" indent="-514350" algn="just">
              <a:buFont typeface="Arial" panose="020B0604020202020204" pitchFamily="34" charset="0"/>
              <a:buChar char="•"/>
              <a:defRPr sz="2800">
                <a:solidFill>
                  <a:srgbClr val="253957"/>
                </a:solidFill>
                <a:latin typeface="+mn-lt"/>
                <a:ea typeface="+mn-ea"/>
                <a:cs typeface="+mn-cs"/>
                <a:sym typeface="Arial Narrow"/>
              </a:defRPr>
            </a:pPr>
            <a:r>
              <a:rPr lang="ru-RU" sz="4000" dirty="0">
                <a:solidFill>
                  <a:srgbClr val="253957"/>
                </a:solidFill>
                <a:sym typeface="Arial Narrow"/>
              </a:rPr>
              <a:t>Московской предпрофессиональной олимпиаде;</a:t>
            </a:r>
          </a:p>
          <a:p>
            <a:pPr marL="514350" indent="-514350" algn="just">
              <a:buFont typeface="Arial" panose="020B0604020202020204" pitchFamily="34" charset="0"/>
              <a:buChar char="•"/>
              <a:defRPr sz="2800">
                <a:solidFill>
                  <a:srgbClr val="253957"/>
                </a:solidFill>
                <a:latin typeface="+mn-lt"/>
                <a:ea typeface="+mn-ea"/>
                <a:cs typeface="+mn-cs"/>
                <a:sym typeface="Arial Narrow"/>
              </a:defRPr>
            </a:pPr>
            <a:r>
              <a:rPr lang="ru-RU" sz="4000" dirty="0">
                <a:solidFill>
                  <a:srgbClr val="253957"/>
                </a:solidFill>
                <a:sym typeface="Arial Narrow"/>
              </a:rPr>
              <a:t>Всероссийском конкурсе исследовательских и проектных работ школьников «Высший пилотаж»;</a:t>
            </a:r>
          </a:p>
          <a:p>
            <a:pPr marL="514350" indent="-514350" algn="just">
              <a:buFont typeface="Arial" panose="020B0604020202020204" pitchFamily="34" charset="0"/>
              <a:buChar char="•"/>
              <a:defRPr sz="2800">
                <a:solidFill>
                  <a:srgbClr val="253957"/>
                </a:solidFill>
                <a:latin typeface="+mn-lt"/>
                <a:ea typeface="+mn-ea"/>
                <a:cs typeface="+mn-cs"/>
                <a:sym typeface="Arial Narrow"/>
              </a:defRPr>
            </a:pPr>
            <a:endParaRPr lang="ru-RU" sz="4000" dirty="0">
              <a:solidFill>
                <a:srgbClr val="253957"/>
              </a:solidFill>
              <a:sym typeface="Arial Narrow"/>
            </a:endParaRPr>
          </a:p>
          <a:p>
            <a:pPr algn="just">
              <a:defRPr sz="2800">
                <a:solidFill>
                  <a:srgbClr val="253957"/>
                </a:solidFill>
                <a:latin typeface="+mn-lt"/>
                <a:ea typeface="+mn-ea"/>
                <a:cs typeface="+mn-cs"/>
                <a:sym typeface="Arial Narrow"/>
              </a:defRPr>
            </a:pPr>
            <a:r>
              <a:rPr lang="ru-RU" sz="4000" dirty="0">
                <a:solidFill>
                  <a:srgbClr val="253957"/>
                </a:solidFill>
                <a:sym typeface="Arial Narrow"/>
              </a:rPr>
              <a:t>В 2019 – 2020 гг. планируется проведение инженерных каникул как на территории </a:t>
            </a:r>
            <a:r>
              <a:rPr lang="ru-RU" sz="4000" dirty="0" err="1">
                <a:solidFill>
                  <a:srgbClr val="253957"/>
                </a:solidFill>
                <a:sym typeface="Arial Narrow"/>
              </a:rPr>
              <a:t>г.Москвы</a:t>
            </a:r>
            <a:r>
              <a:rPr lang="ru-RU" sz="4000" dirty="0">
                <a:solidFill>
                  <a:srgbClr val="253957"/>
                </a:solidFill>
                <a:sym typeface="Arial Narrow"/>
              </a:rPr>
              <a:t>, так в других регионах (Республика Татарстан и др.)</a:t>
            </a:r>
          </a:p>
        </p:txBody>
      </p:sp>
      <p:pic>
        <p:nvPicPr>
          <p:cNvPr id="6" name="Рисунок 5" descr="Изображение выглядит как человек, теннис, стоит, ракетка&#10;&#10;Автоматически созданное описание">
            <a:extLst>
              <a:ext uri="{FF2B5EF4-FFF2-40B4-BE49-F238E27FC236}">
                <a16:creationId xmlns:a16="http://schemas.microsoft.com/office/drawing/2014/main" id="{22C7B8C0-AB9E-4EE6-961C-C7F38DE964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29105" y="9546824"/>
            <a:ext cx="5566745" cy="3711888"/>
          </a:xfrm>
          <a:prstGeom prst="rect">
            <a:avLst/>
          </a:prstGeom>
        </p:spPr>
      </p:pic>
    </p:spTree>
    <p:extLst>
      <p:ext uri="{BB962C8B-B14F-4D97-AF65-F5344CB8AC3E}">
        <p14:creationId xmlns:p14="http://schemas.microsoft.com/office/powerpoint/2010/main" val="423849085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7065" y="505622"/>
            <a:ext cx="20522280" cy="130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Большие вызовы в </a:t>
            </a:r>
            <a:r>
              <a:rPr lang="ru-RU" sz="7200" b="1" cap="all" dirty="0" err="1">
                <a:solidFill>
                  <a:srgbClr val="253957"/>
                </a:solidFill>
                <a:sym typeface="Arial Narrow"/>
              </a:rPr>
              <a:t>оц</a:t>
            </a:r>
            <a:r>
              <a:rPr lang="ru-RU" sz="7200" b="1" cap="all" dirty="0">
                <a:solidFill>
                  <a:srgbClr val="253957"/>
                </a:solidFill>
                <a:sym typeface="Arial Narrow"/>
              </a:rPr>
              <a:t> </a:t>
            </a:r>
            <a:r>
              <a:rPr lang="ru-RU" sz="7200" b="1" cap="all" dirty="0" err="1">
                <a:solidFill>
                  <a:srgbClr val="253957"/>
                </a:solidFill>
                <a:sym typeface="Arial Narrow"/>
              </a:rPr>
              <a:t>сириус</a:t>
            </a:r>
            <a:endParaRPr lang="ru-RU" sz="72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A648ADB9-3C7F-4635-978D-03CC3F3A4AC0}"/>
              </a:ext>
            </a:extLst>
          </p:cNvPr>
          <p:cNvSpPr txBox="1"/>
          <p:nvPr/>
        </p:nvSpPr>
        <p:spPr>
          <a:xfrm>
            <a:off x="1190334" y="2224365"/>
            <a:ext cx="21506374" cy="6966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just"/>
            <a:r>
              <a:rPr lang="ru-RU" sz="4000" dirty="0">
                <a:solidFill>
                  <a:schemeClr val="accent1">
                    <a:lumMod val="50000"/>
                  </a:schemeClr>
                </a:solidFill>
                <a:latin typeface="+mn-lt"/>
                <a:cs typeface="Times New Roman" panose="02020603050405020304" pitchFamily="18" charset="0"/>
              </a:rPr>
              <a:t>Между НИУ ВШЭ и  Образовательным центром «Сириус» подписано о проведении летней смены «Создание малых космических аппаратов» во время июльской образовательной научно-технологической проектной программы «Большие вызовы» в 2019 году. Для проведения проектно-ориентированной смены «Большие вызовы» в ОЦ Сириус силами научно-преподавательского состава разработана методика обучения одаренных детей. </a:t>
            </a:r>
          </a:p>
          <a:p>
            <a:pPr algn="just"/>
            <a:endParaRPr lang="ru-RU" sz="4000" dirty="0">
              <a:solidFill>
                <a:schemeClr val="accent1">
                  <a:lumMod val="50000"/>
                </a:schemeClr>
              </a:solidFill>
              <a:latin typeface="+mn-lt"/>
              <a:cs typeface="Times New Roman" panose="02020603050405020304" pitchFamily="18" charset="0"/>
            </a:endParaRPr>
          </a:p>
          <a:p>
            <a:pPr algn="just"/>
            <a:r>
              <a:rPr lang="ru-RU" sz="4000" dirty="0">
                <a:solidFill>
                  <a:schemeClr val="accent1">
                    <a:lumMod val="50000"/>
                  </a:schemeClr>
                </a:solidFill>
                <a:latin typeface="+mn-lt"/>
                <a:cs typeface="Times New Roman" panose="02020603050405020304" pitchFamily="18" charset="0"/>
              </a:rPr>
              <a:t>В образовательном центре «Сириус» завершилась смена «Большие вызовы», участники которой при помощи специалистов МИЭМ НИУ ВШЭ собрали малый искусственный спутник Земли и провели комплекс его испытаний.</a:t>
            </a:r>
            <a:endParaRPr lang="en-US" sz="4000" dirty="0">
              <a:solidFill>
                <a:schemeClr val="accent1">
                  <a:lumMod val="50000"/>
                </a:schemeClr>
              </a:solidFill>
              <a:latin typeface="+mn-lt"/>
              <a:cs typeface="Times New Roman" panose="02020603050405020304" pitchFamily="18" charset="0"/>
            </a:endParaRPr>
          </a:p>
          <a:p>
            <a:pPr algn="l"/>
            <a:endParaRPr lang="ru-RU" sz="3800" dirty="0">
              <a:latin typeface="+mn-lt"/>
              <a:cs typeface="Times New Roman" panose="02020603050405020304" pitchFamily="18" charset="0"/>
            </a:endParaRPr>
          </a:p>
        </p:txBody>
      </p:sp>
      <p:pic>
        <p:nvPicPr>
          <p:cNvPr id="34" name="Picture 3" descr="C:\Users\dabrameshin\Desktop\Сириус.png">
            <a:extLst>
              <a:ext uri="{FF2B5EF4-FFF2-40B4-BE49-F238E27FC236}">
                <a16:creationId xmlns:a16="http://schemas.microsoft.com/office/drawing/2014/main" id="{AB476E1B-8417-48F2-A7D9-AE6643682F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1604" y="21291"/>
            <a:ext cx="5985834" cy="218836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Изображение выглядит как фотография, в позе, человек, пол&#10;&#10;Автоматически созданное описание">
            <a:extLst>
              <a:ext uri="{FF2B5EF4-FFF2-40B4-BE49-F238E27FC236}">
                <a16:creationId xmlns:a16="http://schemas.microsoft.com/office/drawing/2014/main" id="{11AF569D-135C-471A-A140-DD70A5FB6AAC}"/>
              </a:ext>
            </a:extLst>
          </p:cNvPr>
          <p:cNvPicPr>
            <a:picLocks noChangeAspect="1"/>
          </p:cNvPicPr>
          <p:nvPr/>
        </p:nvPicPr>
        <p:blipFill rotWithShape="1">
          <a:blip r:embed="rId4">
            <a:extLst>
              <a:ext uri="{28A0092B-C50C-407E-A947-70E740481C1C}">
                <a14:useLocalDpi xmlns:a14="http://schemas.microsoft.com/office/drawing/2010/main" val="0"/>
              </a:ext>
            </a:extLst>
          </a:blip>
          <a:srcRect l="10167" t="10379"/>
          <a:stretch/>
        </p:blipFill>
        <p:spPr>
          <a:xfrm>
            <a:off x="12759272" y="8111878"/>
            <a:ext cx="7654741" cy="5093633"/>
          </a:xfrm>
          <a:prstGeom prst="rect">
            <a:avLst/>
          </a:prstGeom>
        </p:spPr>
      </p:pic>
      <p:pic>
        <p:nvPicPr>
          <p:cNvPr id="6" name="Рисунок 5" descr="Изображение выглядит как внутренний, человек, здание, стоит&#10;&#10;Автоматически созданное описание">
            <a:extLst>
              <a:ext uri="{FF2B5EF4-FFF2-40B4-BE49-F238E27FC236}">
                <a16:creationId xmlns:a16="http://schemas.microsoft.com/office/drawing/2014/main" id="{F5855760-4BDA-453F-992F-72808B432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968" y="8111878"/>
            <a:ext cx="7636632" cy="5093633"/>
          </a:xfrm>
          <a:prstGeom prst="rect">
            <a:avLst/>
          </a:prstGeom>
        </p:spPr>
      </p:pic>
    </p:spTree>
    <p:extLst>
      <p:ext uri="{BB962C8B-B14F-4D97-AF65-F5344CB8AC3E}">
        <p14:creationId xmlns:p14="http://schemas.microsoft.com/office/powerpoint/2010/main" val="352875922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7065" y="505622"/>
            <a:ext cx="20522280" cy="130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7200" b="1" cap="all" dirty="0">
                <a:solidFill>
                  <a:srgbClr val="253957"/>
                </a:solidFill>
                <a:sym typeface="Arial Narrow"/>
              </a:rPr>
              <a:t>IT </a:t>
            </a:r>
            <a:r>
              <a:rPr lang="ru-RU" sz="7200" b="1" cap="all" dirty="0">
                <a:solidFill>
                  <a:srgbClr val="253957"/>
                </a:solidFill>
                <a:sym typeface="Arial Narrow"/>
              </a:rPr>
              <a:t>ШКОЛА </a:t>
            </a:r>
            <a:r>
              <a:rPr lang="en-US" sz="7200" b="1" cap="all" dirty="0">
                <a:solidFill>
                  <a:srgbClr val="253957"/>
                </a:solidFill>
                <a:sym typeface="Arial Narrow"/>
              </a:rPr>
              <a:t>SAMSUNG</a:t>
            </a:r>
            <a:endParaRPr lang="ru-RU" sz="72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A648ADB9-3C7F-4635-978D-03CC3F3A4AC0}"/>
              </a:ext>
            </a:extLst>
          </p:cNvPr>
          <p:cNvSpPr txBox="1"/>
          <p:nvPr/>
        </p:nvSpPr>
        <p:spPr>
          <a:xfrm>
            <a:off x="1190334" y="2224365"/>
            <a:ext cx="21506374" cy="715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just"/>
            <a:r>
              <a:rPr lang="ru-RU" sz="4000" dirty="0">
                <a:solidFill>
                  <a:schemeClr val="accent1">
                    <a:lumMod val="50000"/>
                  </a:schemeClr>
                </a:solidFill>
                <a:latin typeface="+mn-lt"/>
                <a:cs typeface="Times New Roman" panose="02020603050405020304" pitchFamily="18" charset="0"/>
              </a:rPr>
              <a:t>Компания </a:t>
            </a:r>
            <a:r>
              <a:rPr lang="ru-RU" sz="4000" dirty="0" err="1">
                <a:solidFill>
                  <a:schemeClr val="accent1">
                    <a:lumMod val="50000"/>
                  </a:schemeClr>
                </a:solidFill>
                <a:latin typeface="+mn-lt"/>
                <a:cs typeface="Times New Roman" panose="02020603050405020304" pitchFamily="18" charset="0"/>
              </a:rPr>
              <a:t>Samsung</a:t>
            </a:r>
            <a:r>
              <a:rPr lang="ru-RU" sz="4000" dirty="0">
                <a:solidFill>
                  <a:schemeClr val="accent1">
                    <a:lumMod val="50000"/>
                  </a:schemeClr>
                </a:solidFill>
                <a:latin typeface="+mn-lt"/>
                <a:cs typeface="Times New Roman" panose="02020603050405020304" pitchFamily="18" charset="0"/>
              </a:rPr>
              <a:t> </a:t>
            </a:r>
            <a:r>
              <a:rPr lang="ru-RU" sz="4000" dirty="0" err="1">
                <a:solidFill>
                  <a:schemeClr val="accent1">
                    <a:lumMod val="50000"/>
                  </a:schemeClr>
                </a:solidFill>
                <a:latin typeface="+mn-lt"/>
                <a:cs typeface="Times New Roman" panose="02020603050405020304" pitchFamily="18" charset="0"/>
              </a:rPr>
              <a:t>Electronics</a:t>
            </a:r>
            <a:r>
              <a:rPr lang="ru-RU" sz="4000" dirty="0">
                <a:solidFill>
                  <a:schemeClr val="accent1">
                    <a:lumMod val="50000"/>
                  </a:schemeClr>
                </a:solidFill>
                <a:latin typeface="+mn-lt"/>
                <a:cs typeface="Times New Roman" panose="02020603050405020304" pitchFamily="18" charset="0"/>
              </a:rPr>
              <a:t> и Национальный исследовательский университет “Высшая школа экономики” объявляют о начале сотрудничества в рамках социально-образовательного проекта IT ШКОЛА SAMSUNG. На базе МИЭМ НИУ ВШЭ планируется создание одной из крупнейших московских площадок, где будет реализована бесплатная программа для старшеклассников.</a:t>
            </a:r>
          </a:p>
          <a:p>
            <a:pPr algn="just"/>
            <a:endParaRPr lang="ru-RU" sz="4000" dirty="0">
              <a:solidFill>
                <a:schemeClr val="accent1">
                  <a:lumMod val="50000"/>
                </a:schemeClr>
              </a:solidFill>
              <a:latin typeface="+mn-lt"/>
              <a:cs typeface="Times New Roman" panose="02020603050405020304" pitchFamily="18" charset="0"/>
            </a:endParaRPr>
          </a:p>
          <a:p>
            <a:pPr algn="just"/>
            <a:r>
              <a:rPr lang="ru-RU" sz="4000" dirty="0">
                <a:solidFill>
                  <a:schemeClr val="accent1">
                    <a:lumMod val="50000"/>
                  </a:schemeClr>
                </a:solidFill>
                <a:latin typeface="+mn-lt"/>
                <a:cs typeface="Times New Roman" panose="02020603050405020304" pitchFamily="18" charset="0"/>
              </a:rPr>
              <a:t>Программа ориентирована на учащихся старших классов (рекомендуем 9-10 класс) и колледжей (возраст до 17 лет на момент начала обучения):</a:t>
            </a:r>
          </a:p>
          <a:p>
            <a:pPr marL="571500" indent="-571500" algn="just">
              <a:buFont typeface="Arial" panose="020B0604020202020204" pitchFamily="34" charset="0"/>
              <a:buChar char="•"/>
            </a:pPr>
            <a:r>
              <a:rPr lang="ru-RU" sz="4000" dirty="0">
                <a:solidFill>
                  <a:schemeClr val="accent1">
                    <a:lumMod val="50000"/>
                  </a:schemeClr>
                </a:solidFill>
                <a:latin typeface="+mn-lt"/>
                <a:cs typeface="Times New Roman" panose="02020603050405020304" pitchFamily="18" charset="0"/>
              </a:rPr>
              <a:t>Навыки самостоятельной разработки на языке </a:t>
            </a:r>
            <a:r>
              <a:rPr lang="ru-RU" sz="4000" dirty="0" err="1">
                <a:solidFill>
                  <a:schemeClr val="accent1">
                    <a:lumMod val="50000"/>
                  </a:schemeClr>
                </a:solidFill>
                <a:latin typeface="+mn-lt"/>
                <a:cs typeface="Times New Roman" panose="02020603050405020304" pitchFamily="18" charset="0"/>
              </a:rPr>
              <a:t>Java</a:t>
            </a:r>
            <a:r>
              <a:rPr lang="ru-RU" sz="4000" dirty="0">
                <a:solidFill>
                  <a:schemeClr val="accent1">
                    <a:lumMod val="50000"/>
                  </a:schemeClr>
                </a:solidFill>
                <a:latin typeface="+mn-lt"/>
                <a:cs typeface="Times New Roman" panose="02020603050405020304" pitchFamily="18" charset="0"/>
              </a:rPr>
              <a:t> на платформе </a:t>
            </a:r>
            <a:r>
              <a:rPr lang="ru-RU" sz="4000" dirty="0" err="1">
                <a:solidFill>
                  <a:schemeClr val="accent1">
                    <a:lumMod val="50000"/>
                  </a:schemeClr>
                </a:solidFill>
                <a:latin typeface="+mn-lt"/>
                <a:cs typeface="Times New Roman" panose="02020603050405020304" pitchFamily="18" charset="0"/>
              </a:rPr>
              <a:t>Android</a:t>
            </a:r>
            <a:r>
              <a:rPr lang="ru-RU" sz="4000" dirty="0">
                <a:solidFill>
                  <a:schemeClr val="accent1">
                    <a:lumMod val="50000"/>
                  </a:schemeClr>
                </a:solidFill>
                <a:latin typeface="+mn-lt"/>
                <a:cs typeface="Times New Roman" panose="02020603050405020304" pitchFamily="18" charset="0"/>
              </a:rPr>
              <a:t>.</a:t>
            </a:r>
          </a:p>
          <a:p>
            <a:pPr marL="571500" indent="-571500" algn="just">
              <a:buFont typeface="Arial" panose="020B0604020202020204" pitchFamily="34" charset="0"/>
              <a:buChar char="•"/>
            </a:pPr>
            <a:r>
              <a:rPr lang="ru-RU" sz="4000" dirty="0">
                <a:solidFill>
                  <a:schemeClr val="accent1">
                    <a:lumMod val="50000"/>
                  </a:schemeClr>
                </a:solidFill>
                <a:latin typeface="+mn-lt"/>
                <a:cs typeface="Times New Roman" panose="02020603050405020304" pitchFamily="18" charset="0"/>
              </a:rPr>
              <a:t>Разработка индивидуального проекта (собственного мобильного приложения) и участие с ним в конкурсах и конференциях.</a:t>
            </a:r>
          </a:p>
          <a:p>
            <a:pPr marL="571500" indent="-571500" algn="just">
              <a:buFont typeface="Arial" panose="020B0604020202020204" pitchFamily="34" charset="0"/>
              <a:buChar char="•"/>
            </a:pPr>
            <a:r>
              <a:rPr lang="ru-RU" sz="4000" dirty="0">
                <a:solidFill>
                  <a:schemeClr val="accent1">
                    <a:lumMod val="50000"/>
                  </a:schemeClr>
                </a:solidFill>
                <a:latin typeface="+mn-lt"/>
                <a:cs typeface="Times New Roman" panose="02020603050405020304" pitchFamily="18" charset="0"/>
              </a:rPr>
              <a:t>Сертификат от компании </a:t>
            </a:r>
            <a:r>
              <a:rPr lang="ru-RU" sz="4000" dirty="0" err="1">
                <a:solidFill>
                  <a:schemeClr val="accent1">
                    <a:lumMod val="50000"/>
                  </a:schemeClr>
                </a:solidFill>
                <a:latin typeface="+mn-lt"/>
                <a:cs typeface="Times New Roman" panose="02020603050405020304" pitchFamily="18" charset="0"/>
              </a:rPr>
              <a:t>Samsung</a:t>
            </a:r>
            <a:r>
              <a:rPr lang="ru-RU" sz="4000" dirty="0">
                <a:solidFill>
                  <a:schemeClr val="accent1">
                    <a:lumMod val="50000"/>
                  </a:schemeClr>
                </a:solidFill>
                <a:latin typeface="+mn-lt"/>
                <a:cs typeface="Times New Roman" panose="02020603050405020304" pitchFamily="18" charset="0"/>
              </a:rPr>
              <a:t>, признанного лидера в сфере IT инноваций.</a:t>
            </a:r>
          </a:p>
          <a:p>
            <a:pPr marL="571500" indent="-571500" algn="just">
              <a:buFont typeface="Arial" panose="020B0604020202020204" pitchFamily="34" charset="0"/>
              <a:buChar char="•"/>
            </a:pPr>
            <a:r>
              <a:rPr lang="ru-RU" sz="4000" dirty="0">
                <a:solidFill>
                  <a:schemeClr val="accent1">
                    <a:lumMod val="50000"/>
                  </a:schemeClr>
                </a:solidFill>
                <a:latin typeface="+mn-lt"/>
                <a:cs typeface="Times New Roman" panose="02020603050405020304" pitchFamily="18" charset="0"/>
              </a:rPr>
              <a:t>Подготовка к предпрофессиональному экзамену по программированию.</a:t>
            </a:r>
          </a:p>
        </p:txBody>
      </p:sp>
      <p:pic>
        <p:nvPicPr>
          <p:cNvPr id="1026" name="Picture 2">
            <a:extLst>
              <a:ext uri="{FF2B5EF4-FFF2-40B4-BE49-F238E27FC236}">
                <a16:creationId xmlns:a16="http://schemas.microsoft.com/office/drawing/2014/main" id="{656A5C8A-9F0C-4A19-8773-6D4E8B5F7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6496" y="257203"/>
            <a:ext cx="5568725" cy="1806741"/>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A9394EA7-E615-4741-BAC6-3B6E5B0FBF12}"/>
              </a:ext>
            </a:extLst>
          </p:cNvPr>
          <p:cNvPicPr>
            <a:picLocks noChangeAspect="1"/>
          </p:cNvPicPr>
          <p:nvPr/>
        </p:nvPicPr>
        <p:blipFill>
          <a:blip r:embed="rId4"/>
          <a:stretch>
            <a:fillRect/>
          </a:stretch>
        </p:blipFill>
        <p:spPr>
          <a:xfrm>
            <a:off x="16141412" y="9327020"/>
            <a:ext cx="7082006" cy="3500302"/>
          </a:xfrm>
          <a:prstGeom prst="rect">
            <a:avLst/>
          </a:prstGeom>
        </p:spPr>
      </p:pic>
      <p:sp>
        <p:nvSpPr>
          <p:cNvPr id="3" name="Прямоугольник 2">
            <a:extLst>
              <a:ext uri="{FF2B5EF4-FFF2-40B4-BE49-F238E27FC236}">
                <a16:creationId xmlns:a16="http://schemas.microsoft.com/office/drawing/2014/main" id="{E2DC61B4-26FC-4203-A34A-E2A53C5632B3}"/>
              </a:ext>
            </a:extLst>
          </p:cNvPr>
          <p:cNvSpPr/>
          <p:nvPr/>
        </p:nvSpPr>
        <p:spPr>
          <a:xfrm>
            <a:off x="1233636" y="10214362"/>
            <a:ext cx="14133746" cy="2554545"/>
          </a:xfrm>
          <a:prstGeom prst="rect">
            <a:avLst/>
          </a:prstGeom>
        </p:spPr>
        <p:txBody>
          <a:bodyPr wrap="square">
            <a:spAutoFit/>
          </a:bodyPr>
          <a:lstStyle/>
          <a:p>
            <a:pPr algn="just"/>
            <a:r>
              <a:rPr lang="ru-RU" sz="4000" dirty="0">
                <a:solidFill>
                  <a:srgbClr val="002060"/>
                </a:solidFill>
                <a:latin typeface="+mn-lt"/>
              </a:rPr>
              <a:t>В 2019 году сформирована группа из более 20 человек для обучения на программе (основные участники – школьники Лицея НИУ ВШЭ, базовой школы Покровский квартал и школ Распределенного Лицея НИУ ВШЭ).</a:t>
            </a:r>
          </a:p>
        </p:txBody>
      </p:sp>
    </p:spTree>
    <p:extLst>
      <p:ext uri="{BB962C8B-B14F-4D97-AF65-F5344CB8AC3E}">
        <p14:creationId xmlns:p14="http://schemas.microsoft.com/office/powerpoint/2010/main" val="133692304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37065" y="505622"/>
            <a:ext cx="20522280" cy="130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Программы МАГИСТРАТУРЫ В 2020 ГОДУ</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9" name="Таблица 8">
            <a:extLst>
              <a:ext uri="{FF2B5EF4-FFF2-40B4-BE49-F238E27FC236}">
                <a16:creationId xmlns:a16="http://schemas.microsoft.com/office/drawing/2014/main" id="{718A3529-EA2F-4C56-B391-1DF9848A9FF2}"/>
              </a:ext>
            </a:extLst>
          </p:cNvPr>
          <p:cNvGraphicFramePr>
            <a:graphicFrameLocks noGrp="1"/>
          </p:cNvGraphicFramePr>
          <p:nvPr>
            <p:extLst>
              <p:ext uri="{D42A27DB-BD31-4B8C-83A1-F6EECF244321}">
                <p14:modId xmlns:p14="http://schemas.microsoft.com/office/powerpoint/2010/main" val="3178164666"/>
              </p:ext>
            </p:extLst>
          </p:nvPr>
        </p:nvGraphicFramePr>
        <p:xfrm>
          <a:off x="1187609" y="2244330"/>
          <a:ext cx="21506373" cy="9355939"/>
        </p:xfrm>
        <a:graphic>
          <a:graphicData uri="http://schemas.openxmlformats.org/drawingml/2006/table">
            <a:tbl>
              <a:tblPr firstRow="1" bandRow="1">
                <a:tableStyleId>{5C22544A-7EE6-4342-B048-85BDC9FD1C3A}</a:tableStyleId>
              </a:tblPr>
              <a:tblGrid>
                <a:gridCol w="9028011">
                  <a:extLst>
                    <a:ext uri="{9D8B030D-6E8A-4147-A177-3AD203B41FA5}">
                      <a16:colId xmlns:a16="http://schemas.microsoft.com/office/drawing/2014/main" val="20000"/>
                    </a:ext>
                  </a:extLst>
                </a:gridCol>
                <a:gridCol w="4392005">
                  <a:extLst>
                    <a:ext uri="{9D8B030D-6E8A-4147-A177-3AD203B41FA5}">
                      <a16:colId xmlns:a16="http://schemas.microsoft.com/office/drawing/2014/main" val="20001"/>
                    </a:ext>
                  </a:extLst>
                </a:gridCol>
                <a:gridCol w="4548351">
                  <a:extLst>
                    <a:ext uri="{9D8B030D-6E8A-4147-A177-3AD203B41FA5}">
                      <a16:colId xmlns:a16="http://schemas.microsoft.com/office/drawing/2014/main" val="20002"/>
                    </a:ext>
                  </a:extLst>
                </a:gridCol>
                <a:gridCol w="3538006">
                  <a:extLst>
                    <a:ext uri="{9D8B030D-6E8A-4147-A177-3AD203B41FA5}">
                      <a16:colId xmlns:a16="http://schemas.microsoft.com/office/drawing/2014/main" val="20004"/>
                    </a:ext>
                  </a:extLst>
                </a:gridCol>
              </a:tblGrid>
              <a:tr h="1859927">
                <a:tc>
                  <a:txBody>
                    <a:bodyPr/>
                    <a:lstStyle/>
                    <a:p>
                      <a:r>
                        <a:rPr lang="ru-RU" sz="3600" dirty="0"/>
                        <a:t>Образовательная программа</a:t>
                      </a:r>
                    </a:p>
                  </a:txBody>
                  <a:tcPr marL="34293" marR="34293" marT="22860" marB="22860"/>
                </a:tc>
                <a:tc>
                  <a:txBody>
                    <a:bodyPr/>
                    <a:lstStyle/>
                    <a:p>
                      <a:r>
                        <a:rPr lang="ru-RU" sz="3600" b="1" i="0" kern="1200" dirty="0">
                          <a:solidFill>
                            <a:schemeClr val="lt1"/>
                          </a:solidFill>
                          <a:effectLst/>
                          <a:latin typeface="+mn-lt"/>
                          <a:ea typeface="+mn-ea"/>
                          <a:cs typeface="+mn-cs"/>
                        </a:rPr>
                        <a:t>Распределение КЦП в 2020</a:t>
                      </a:r>
                      <a:r>
                        <a:rPr lang="ru-RU" sz="3600" b="1" i="0" kern="1200" baseline="0" dirty="0">
                          <a:solidFill>
                            <a:schemeClr val="lt1"/>
                          </a:solidFill>
                          <a:effectLst/>
                          <a:latin typeface="+mn-lt"/>
                          <a:ea typeface="+mn-ea"/>
                          <a:cs typeface="+mn-cs"/>
                        </a:rPr>
                        <a:t> </a:t>
                      </a:r>
                      <a:r>
                        <a:rPr lang="ru-RU" sz="3600" b="1" i="0" kern="1200" dirty="0">
                          <a:solidFill>
                            <a:schemeClr val="lt1"/>
                          </a:solidFill>
                          <a:effectLst/>
                          <a:latin typeface="+mn-lt"/>
                          <a:ea typeface="+mn-ea"/>
                          <a:cs typeface="+mn-cs"/>
                        </a:rPr>
                        <a:t>году</a:t>
                      </a:r>
                      <a:endParaRPr lang="ru-RU" sz="3600" dirty="0"/>
                    </a:p>
                  </a:txBody>
                  <a:tcPr marL="34293" marR="34293" marT="22860" marB="22860"/>
                </a:tc>
                <a:tc>
                  <a:txBody>
                    <a:bodyPr/>
                    <a:lstStyle/>
                    <a:p>
                      <a:r>
                        <a:rPr lang="ru-RU" sz="3600" b="1" i="0" kern="1200" dirty="0">
                          <a:solidFill>
                            <a:schemeClr val="lt1"/>
                          </a:solidFill>
                          <a:effectLst/>
                          <a:latin typeface="+mn-lt"/>
                          <a:ea typeface="+mn-ea"/>
                          <a:cs typeface="+mn-cs"/>
                        </a:rPr>
                        <a:t>Количество мест по договорам об оказании платных образовательных услуг</a:t>
                      </a:r>
                      <a:endParaRPr lang="ru-RU" sz="3600" dirty="0"/>
                    </a:p>
                  </a:txBody>
                  <a:tcPr marL="91448" marR="91448" marT="45719" marB="45719"/>
                </a:tc>
                <a:tc>
                  <a:txBody>
                    <a:bodyPr/>
                    <a:lstStyle/>
                    <a:p>
                      <a:r>
                        <a:rPr lang="ru-RU" sz="3600" dirty="0"/>
                        <a:t>Стоимость оказания платных образовательных услуг, тыс. руб.</a:t>
                      </a:r>
                    </a:p>
                  </a:txBody>
                  <a:tcPr marL="91448" marR="91448" marT="45719" marB="45719"/>
                </a:tc>
                <a:extLst>
                  <a:ext uri="{0D108BD9-81ED-4DB2-BD59-A6C34878D82A}">
                    <a16:rowId xmlns:a16="http://schemas.microsoft.com/office/drawing/2014/main" val="10000"/>
                  </a:ext>
                </a:extLst>
              </a:tr>
              <a:tr h="952713">
                <a:tc>
                  <a:txBody>
                    <a:bodyPr/>
                    <a:lstStyle/>
                    <a:p>
                      <a:pPr algn="l"/>
                      <a:r>
                        <a:rPr lang="ru-RU" sz="3600" b="1" i="0" u="none" strike="noStrike" cap="none" spc="0" baseline="0" dirty="0">
                          <a:ln>
                            <a:noFill/>
                          </a:ln>
                          <a:solidFill>
                            <a:schemeClr val="dk1"/>
                          </a:solidFill>
                          <a:effectLst/>
                          <a:uFillTx/>
                          <a:latin typeface="+mn-lt"/>
                          <a:ea typeface="+mn-ea"/>
                          <a:cs typeface="+mn-cs"/>
                          <a:sym typeface="Helvetica Light"/>
                        </a:rPr>
                        <a:t>Системы управления и обработки информации в инженерии</a:t>
                      </a:r>
                      <a:endParaRPr lang="ru-RU" sz="3600" b="1" dirty="0">
                        <a:latin typeface="+mn-lt"/>
                      </a:endParaRPr>
                    </a:p>
                  </a:txBody>
                  <a:tcPr marL="34293" marR="34293" marT="22860" marB="22860"/>
                </a:tc>
                <a:tc>
                  <a:txBody>
                    <a:bodyPr/>
                    <a:lstStyle/>
                    <a:p>
                      <a:pPr algn="ctr"/>
                      <a:r>
                        <a:rPr lang="ru-RU" sz="3600" b="1" dirty="0">
                          <a:latin typeface="+mn-lt"/>
                        </a:rPr>
                        <a:t>25</a:t>
                      </a:r>
                    </a:p>
                  </a:txBody>
                  <a:tcPr marL="34293" marR="34293" marT="22860" marB="22860"/>
                </a:tc>
                <a:tc>
                  <a:txBody>
                    <a:bodyPr/>
                    <a:lstStyle/>
                    <a:p>
                      <a:pPr algn="ctr"/>
                      <a:r>
                        <a:rPr lang="ru-RU" sz="3600" b="1" dirty="0">
                          <a:latin typeface="+mn-lt"/>
                        </a:rPr>
                        <a:t>5</a:t>
                      </a:r>
                    </a:p>
                  </a:txBody>
                  <a:tcPr marL="34293" marR="34293" marT="22860" marB="22860"/>
                </a:tc>
                <a:tc rowSpan="7">
                  <a:txBody>
                    <a:bodyPr/>
                    <a:lstStyle/>
                    <a:p>
                      <a:pPr algn="ctr"/>
                      <a:r>
                        <a:rPr lang="ru-RU" sz="3600" b="1" dirty="0">
                          <a:latin typeface="+mn-lt"/>
                        </a:rPr>
                        <a:t>370</a:t>
                      </a:r>
                    </a:p>
                  </a:txBody>
                  <a:tcPr marL="34293" marR="34293" marT="22860" marB="22860" anchor="ctr"/>
                </a:tc>
                <a:extLst>
                  <a:ext uri="{0D108BD9-81ED-4DB2-BD59-A6C34878D82A}">
                    <a16:rowId xmlns:a16="http://schemas.microsoft.com/office/drawing/2014/main" val="10001"/>
                  </a:ext>
                </a:extLst>
              </a:tr>
              <a:tr h="1012187">
                <a:tc>
                  <a:txBody>
                    <a:bodyPr/>
                    <a:lstStyle/>
                    <a:p>
                      <a:pPr algn="l"/>
                      <a:r>
                        <a:rPr lang="ru-RU" sz="3600" b="1" i="0" u="none" strike="noStrike" cap="none" spc="0" baseline="0" dirty="0">
                          <a:ln>
                            <a:noFill/>
                          </a:ln>
                          <a:solidFill>
                            <a:schemeClr val="dk1"/>
                          </a:solidFill>
                          <a:effectLst/>
                          <a:uFillTx/>
                          <a:latin typeface="+mn-lt"/>
                          <a:ea typeface="+mn-ea"/>
                          <a:cs typeface="+mn-cs"/>
                          <a:sym typeface="Helvetica Light"/>
                        </a:rPr>
                        <a:t>Суперкомпьютерное моделирование в науке и инженерии</a:t>
                      </a:r>
                      <a:endParaRPr lang="ru-RU" sz="3600" b="1" dirty="0">
                        <a:latin typeface="+mn-lt"/>
                      </a:endParaRPr>
                    </a:p>
                  </a:txBody>
                  <a:tcPr marL="34293" marR="34293" marT="22860" marB="22860"/>
                </a:tc>
                <a:tc>
                  <a:txBody>
                    <a:bodyPr/>
                    <a:lstStyle/>
                    <a:p>
                      <a:pPr algn="ctr"/>
                      <a:r>
                        <a:rPr lang="ru-RU" sz="3600" b="1" dirty="0">
                          <a:latin typeface="+mn-lt"/>
                        </a:rPr>
                        <a:t>20</a:t>
                      </a:r>
                    </a:p>
                  </a:txBody>
                  <a:tcPr marL="34293" marR="34293" marT="22860" marB="22860"/>
                </a:tc>
                <a:tc>
                  <a:txBody>
                    <a:bodyPr/>
                    <a:lstStyle/>
                    <a:p>
                      <a:pPr algn="ctr"/>
                      <a:r>
                        <a:rPr lang="ru-RU" sz="3600" b="1" dirty="0">
                          <a:latin typeface="+mn-lt"/>
                        </a:rPr>
                        <a:t>4</a:t>
                      </a:r>
                    </a:p>
                  </a:txBody>
                  <a:tcPr marL="34293" marR="34293" marT="22860" marB="22860"/>
                </a:tc>
                <a:tc vMerge="1">
                  <a:txBody>
                    <a:bodyPr/>
                    <a:lstStyle/>
                    <a:p>
                      <a:pPr algn="ctr"/>
                      <a:endParaRPr lang="ru-RU" sz="3200" dirty="0"/>
                    </a:p>
                  </a:txBody>
                  <a:tcPr marL="34293" marR="34293" marT="22860" marB="22860"/>
                </a:tc>
                <a:extLst>
                  <a:ext uri="{0D108BD9-81ED-4DB2-BD59-A6C34878D82A}">
                    <a16:rowId xmlns:a16="http://schemas.microsoft.com/office/drawing/2014/main" val="10002"/>
                  </a:ext>
                </a:extLst>
              </a:tr>
              <a:tr h="1012187">
                <a:tc>
                  <a:txBody>
                    <a:bodyPr/>
                    <a:lstStyle/>
                    <a:p>
                      <a:pPr algn="l"/>
                      <a:r>
                        <a:rPr lang="ru-RU" sz="3600" b="1" i="0" u="none" strike="noStrike" cap="none" spc="0" baseline="0" dirty="0">
                          <a:ln>
                            <a:noFill/>
                          </a:ln>
                          <a:solidFill>
                            <a:schemeClr val="dk1"/>
                          </a:solidFill>
                          <a:effectLst/>
                          <a:uFillTx/>
                          <a:latin typeface="+mn-lt"/>
                          <a:ea typeface="+mn-ea"/>
                          <a:cs typeface="+mn-cs"/>
                          <a:sym typeface="Helvetica Light"/>
                        </a:rPr>
                        <a:t>Математические методы моделирования и компьютерные технологии</a:t>
                      </a:r>
                      <a:endParaRPr lang="ru-RU" sz="3600" b="1" dirty="0">
                        <a:latin typeface="+mn-lt"/>
                      </a:endParaRPr>
                    </a:p>
                  </a:txBody>
                  <a:tcPr marL="34293" marR="34293" marT="22860" marB="22860"/>
                </a:tc>
                <a:tc>
                  <a:txBody>
                    <a:bodyPr/>
                    <a:lstStyle/>
                    <a:p>
                      <a:pPr algn="ctr"/>
                      <a:r>
                        <a:rPr lang="ru-RU" sz="3600" b="1" dirty="0">
                          <a:latin typeface="+mn-lt"/>
                        </a:rPr>
                        <a:t>20</a:t>
                      </a:r>
                    </a:p>
                  </a:txBody>
                  <a:tcPr marL="34293" marR="34293" marT="22860" marB="22860"/>
                </a:tc>
                <a:tc>
                  <a:txBody>
                    <a:bodyPr/>
                    <a:lstStyle/>
                    <a:p>
                      <a:pPr algn="ctr"/>
                      <a:r>
                        <a:rPr lang="ru-RU" sz="3600" b="1" dirty="0">
                          <a:latin typeface="+mn-lt"/>
                        </a:rPr>
                        <a:t>5</a:t>
                      </a:r>
                    </a:p>
                  </a:txBody>
                  <a:tcPr marL="34293" marR="34293" marT="22860" marB="22860"/>
                </a:tc>
                <a:tc vMerge="1">
                  <a:txBody>
                    <a:bodyPr/>
                    <a:lstStyle/>
                    <a:p>
                      <a:pPr algn="ctr"/>
                      <a:endParaRPr lang="ru-RU" sz="3200" dirty="0"/>
                    </a:p>
                  </a:txBody>
                  <a:tcPr marL="34293" marR="34293" marT="22860" marB="22860"/>
                </a:tc>
                <a:extLst>
                  <a:ext uri="{0D108BD9-81ED-4DB2-BD59-A6C34878D82A}">
                    <a16:rowId xmlns:a16="http://schemas.microsoft.com/office/drawing/2014/main" val="10003"/>
                  </a:ext>
                </a:extLst>
              </a:tr>
              <a:tr h="779630">
                <a:tc>
                  <a:txBody>
                    <a:bodyPr/>
                    <a:lstStyle/>
                    <a:p>
                      <a:pPr algn="l"/>
                      <a:r>
                        <a:rPr lang="ru-RU" sz="3600" b="1" i="0" u="none" strike="noStrike" cap="none" spc="0" baseline="0" dirty="0">
                          <a:ln>
                            <a:noFill/>
                          </a:ln>
                          <a:solidFill>
                            <a:schemeClr val="dk1"/>
                          </a:solidFill>
                          <a:effectLst/>
                          <a:uFillTx/>
                          <a:latin typeface="+mn-lt"/>
                          <a:ea typeface="+mn-ea"/>
                          <a:cs typeface="+mn-cs"/>
                          <a:sym typeface="Helvetica Light"/>
                        </a:rPr>
                        <a:t>Материалы. Приборы. </a:t>
                      </a:r>
                      <a:r>
                        <a:rPr lang="ru-RU" sz="3600" b="1" i="0" u="none" strike="noStrike" cap="none" spc="0" baseline="0" dirty="0" err="1">
                          <a:ln>
                            <a:noFill/>
                          </a:ln>
                          <a:solidFill>
                            <a:schemeClr val="dk1"/>
                          </a:solidFill>
                          <a:effectLst/>
                          <a:uFillTx/>
                          <a:latin typeface="+mn-lt"/>
                          <a:ea typeface="+mn-ea"/>
                          <a:cs typeface="+mn-cs"/>
                          <a:sym typeface="Helvetica Light"/>
                        </a:rPr>
                        <a:t>Нанотехнологии</a:t>
                      </a:r>
                      <a:endParaRPr lang="ru-RU" sz="3600" b="1" dirty="0">
                        <a:latin typeface="+mn-lt"/>
                      </a:endParaRPr>
                    </a:p>
                  </a:txBody>
                  <a:tcPr marL="34293" marR="34293" marT="22860" marB="22860"/>
                </a:tc>
                <a:tc>
                  <a:txBody>
                    <a:bodyPr/>
                    <a:lstStyle/>
                    <a:p>
                      <a:pPr algn="ctr"/>
                      <a:r>
                        <a:rPr lang="ru-RU" sz="3600" b="1" dirty="0">
                          <a:latin typeface="+mn-lt"/>
                        </a:rPr>
                        <a:t>20</a:t>
                      </a:r>
                    </a:p>
                  </a:txBody>
                  <a:tcPr marL="34293" marR="34293" marT="22860" marB="22860"/>
                </a:tc>
                <a:tc>
                  <a:txBody>
                    <a:bodyPr/>
                    <a:lstStyle/>
                    <a:p>
                      <a:pPr algn="ctr"/>
                      <a:r>
                        <a:rPr lang="ru-RU" sz="3600" b="1" dirty="0">
                          <a:latin typeface="+mn-lt"/>
                        </a:rPr>
                        <a:t>4</a:t>
                      </a:r>
                    </a:p>
                  </a:txBody>
                  <a:tcPr marL="34293" marR="34293" marT="22860" marB="22860"/>
                </a:tc>
                <a:tc vMerge="1">
                  <a:txBody>
                    <a:bodyPr/>
                    <a:lstStyle/>
                    <a:p>
                      <a:pPr algn="ctr"/>
                      <a:endParaRPr lang="ru-RU" sz="3200" dirty="0"/>
                    </a:p>
                  </a:txBody>
                  <a:tcPr marL="34293" marR="34293" marT="22860" marB="22860"/>
                </a:tc>
                <a:extLst>
                  <a:ext uri="{0D108BD9-81ED-4DB2-BD59-A6C34878D82A}">
                    <a16:rowId xmlns:a16="http://schemas.microsoft.com/office/drawing/2014/main" val="10004"/>
                  </a:ext>
                </a:extLst>
              </a:tr>
              <a:tr h="904374">
                <a:tc>
                  <a:txBody>
                    <a:bodyPr/>
                    <a:lstStyle/>
                    <a:p>
                      <a:pPr algn="l"/>
                      <a:r>
                        <a:rPr lang="ru-RU" sz="3600" b="1" i="0" u="none" strike="noStrike" cap="none" spc="0" baseline="0" dirty="0">
                          <a:ln>
                            <a:noFill/>
                          </a:ln>
                          <a:solidFill>
                            <a:schemeClr val="dk1"/>
                          </a:solidFill>
                          <a:effectLst/>
                          <a:uFillTx/>
                          <a:latin typeface="+mn-lt"/>
                          <a:ea typeface="+mn-ea"/>
                          <a:cs typeface="+mn-cs"/>
                          <a:sym typeface="Helvetica Light"/>
                        </a:rPr>
                        <a:t>Компьютерные системы и сети </a:t>
                      </a:r>
                      <a:endParaRPr lang="ru-RU" sz="3600" b="1" dirty="0">
                        <a:latin typeface="+mn-lt"/>
                      </a:endParaRPr>
                    </a:p>
                  </a:txBody>
                  <a:tcPr marL="34293" marR="34293" marT="22860" marB="22860"/>
                </a:tc>
                <a:tc>
                  <a:txBody>
                    <a:bodyPr/>
                    <a:lstStyle/>
                    <a:p>
                      <a:pPr algn="ctr"/>
                      <a:r>
                        <a:rPr lang="ru-RU" sz="3600" b="1" dirty="0">
                          <a:latin typeface="+mn-lt"/>
                        </a:rPr>
                        <a:t>50</a:t>
                      </a:r>
                    </a:p>
                  </a:txBody>
                  <a:tcPr marL="34293" marR="34293" marT="22860" marB="22860"/>
                </a:tc>
                <a:tc>
                  <a:txBody>
                    <a:bodyPr/>
                    <a:lstStyle/>
                    <a:p>
                      <a:pPr algn="ctr"/>
                      <a:r>
                        <a:rPr lang="ru-RU" sz="3600" b="1" dirty="0">
                          <a:latin typeface="+mn-lt"/>
                        </a:rPr>
                        <a:t>10</a:t>
                      </a:r>
                    </a:p>
                  </a:txBody>
                  <a:tcPr marL="34293" marR="34293" marT="22860" marB="22860"/>
                </a:tc>
                <a:tc vMerge="1">
                  <a:txBody>
                    <a:bodyPr/>
                    <a:lstStyle/>
                    <a:p>
                      <a:pPr algn="ctr"/>
                      <a:endParaRPr lang="ru-RU" sz="3200" dirty="0"/>
                    </a:p>
                  </a:txBody>
                  <a:tcPr marL="34293" marR="34293" marT="22860" marB="22860"/>
                </a:tc>
                <a:extLst>
                  <a:ext uri="{0D108BD9-81ED-4DB2-BD59-A6C34878D82A}">
                    <a16:rowId xmlns:a16="http://schemas.microsoft.com/office/drawing/2014/main" val="10005"/>
                  </a:ext>
                </a:extLst>
              </a:tr>
              <a:tr h="813937">
                <a:tc>
                  <a:txBody>
                    <a:bodyPr/>
                    <a:lstStyle/>
                    <a:p>
                      <a:pPr algn="l"/>
                      <a:r>
                        <a:rPr lang="ru-RU" sz="3600" b="1" i="0" u="none" strike="noStrike" cap="none" spc="0" baseline="0" dirty="0">
                          <a:ln>
                            <a:noFill/>
                          </a:ln>
                          <a:solidFill>
                            <a:schemeClr val="dk1"/>
                          </a:solidFill>
                          <a:effectLst/>
                          <a:uFillTx/>
                          <a:latin typeface="+mn-lt"/>
                          <a:ea typeface="+mn-ea"/>
                          <a:cs typeface="+mn-cs"/>
                          <a:sym typeface="Helvetica Light"/>
                        </a:rPr>
                        <a:t>Инжиниринг в электронике</a:t>
                      </a:r>
                      <a:endParaRPr lang="ru-RU" sz="3600" b="1" dirty="0">
                        <a:latin typeface="+mn-lt"/>
                      </a:endParaRPr>
                    </a:p>
                  </a:txBody>
                  <a:tcPr marL="34293" marR="34293" marT="22860" marB="22860"/>
                </a:tc>
                <a:tc>
                  <a:txBody>
                    <a:bodyPr/>
                    <a:lstStyle/>
                    <a:p>
                      <a:pPr algn="ctr"/>
                      <a:r>
                        <a:rPr lang="ru-RU" sz="3600" b="1" dirty="0">
                          <a:latin typeface="+mn-lt"/>
                        </a:rPr>
                        <a:t>20</a:t>
                      </a:r>
                    </a:p>
                  </a:txBody>
                  <a:tcPr marL="34293" marR="34293" marT="22860" marB="22860"/>
                </a:tc>
                <a:tc>
                  <a:txBody>
                    <a:bodyPr/>
                    <a:lstStyle/>
                    <a:p>
                      <a:pPr algn="ctr"/>
                      <a:r>
                        <a:rPr lang="ru-RU" sz="3600" b="1" dirty="0">
                          <a:latin typeface="+mn-lt"/>
                        </a:rPr>
                        <a:t>4</a:t>
                      </a:r>
                    </a:p>
                  </a:txBody>
                  <a:tcPr marL="34293" marR="34293" marT="22860" marB="22860"/>
                </a:tc>
                <a:tc vMerge="1">
                  <a:txBody>
                    <a:bodyPr/>
                    <a:lstStyle/>
                    <a:p>
                      <a:pPr algn="ctr"/>
                      <a:endParaRPr lang="ru-RU" sz="3200" dirty="0"/>
                    </a:p>
                  </a:txBody>
                  <a:tcPr marL="34293" marR="34293" marT="22860" marB="22860"/>
                </a:tc>
                <a:extLst>
                  <a:ext uri="{0D108BD9-81ED-4DB2-BD59-A6C34878D82A}">
                    <a16:rowId xmlns:a16="http://schemas.microsoft.com/office/drawing/2014/main" val="10006"/>
                  </a:ext>
                </a:extLst>
              </a:tr>
              <a:tr h="549493">
                <a:tc>
                  <a:txBody>
                    <a:bodyPr/>
                    <a:lstStyle/>
                    <a:p>
                      <a:pPr algn="l"/>
                      <a:r>
                        <a:rPr lang="ru-RU" sz="3600" b="1" i="0" u="none" strike="noStrike" cap="none" spc="0" baseline="0" dirty="0">
                          <a:ln>
                            <a:noFill/>
                          </a:ln>
                          <a:solidFill>
                            <a:schemeClr val="dk1"/>
                          </a:solidFill>
                          <a:effectLst/>
                          <a:uFillTx/>
                          <a:latin typeface="+mn-lt"/>
                          <a:ea typeface="+mn-ea"/>
                          <a:cs typeface="+mn-cs"/>
                          <a:sym typeface="Helvetica Light"/>
                        </a:rPr>
                        <a:t>Интернет вещей и </a:t>
                      </a:r>
                      <a:r>
                        <a:rPr lang="ru-RU" sz="3600" b="1" i="0" u="none" strike="noStrike" cap="none" spc="0" baseline="0" dirty="0" err="1">
                          <a:ln>
                            <a:noFill/>
                          </a:ln>
                          <a:solidFill>
                            <a:schemeClr val="dk1"/>
                          </a:solidFill>
                          <a:effectLst/>
                          <a:uFillTx/>
                          <a:latin typeface="+mn-lt"/>
                          <a:ea typeface="+mn-ea"/>
                          <a:cs typeface="+mn-cs"/>
                          <a:sym typeface="Helvetica Light"/>
                        </a:rPr>
                        <a:t>киберфизические</a:t>
                      </a:r>
                      <a:r>
                        <a:rPr lang="ru-RU" sz="3600" b="1" i="0" u="none" strike="noStrike" cap="none" spc="0" baseline="0" dirty="0">
                          <a:ln>
                            <a:noFill/>
                          </a:ln>
                          <a:solidFill>
                            <a:schemeClr val="dk1"/>
                          </a:solidFill>
                          <a:effectLst/>
                          <a:uFillTx/>
                          <a:latin typeface="+mn-lt"/>
                          <a:ea typeface="+mn-ea"/>
                          <a:cs typeface="+mn-cs"/>
                          <a:sym typeface="Helvetica Light"/>
                        </a:rPr>
                        <a:t> системы</a:t>
                      </a:r>
                      <a:endParaRPr lang="ru-RU" sz="3600" b="1" dirty="0"/>
                    </a:p>
                  </a:txBody>
                  <a:tcPr marL="34293" marR="34293" marT="22860" marB="22860"/>
                </a:tc>
                <a:tc>
                  <a:txBody>
                    <a:bodyPr/>
                    <a:lstStyle/>
                    <a:p>
                      <a:pPr algn="ctr"/>
                      <a:r>
                        <a:rPr lang="ru-RU" sz="3600" b="1" dirty="0"/>
                        <a:t>20</a:t>
                      </a:r>
                    </a:p>
                  </a:txBody>
                  <a:tcPr marL="34293" marR="34293" marT="22860" marB="22860"/>
                </a:tc>
                <a:tc>
                  <a:txBody>
                    <a:bodyPr/>
                    <a:lstStyle/>
                    <a:p>
                      <a:pPr algn="ctr"/>
                      <a:r>
                        <a:rPr lang="ru-RU" sz="3600" b="1" dirty="0"/>
                        <a:t>4</a:t>
                      </a:r>
                    </a:p>
                  </a:txBody>
                  <a:tcPr marL="34293" marR="34293" marT="22860" marB="22860"/>
                </a:tc>
                <a:tc vMerge="1">
                  <a:txBody>
                    <a:bodyPr/>
                    <a:lstStyle/>
                    <a:p>
                      <a:pPr algn="ctr"/>
                      <a:endParaRPr lang="ru-RU" sz="3200" dirty="0"/>
                    </a:p>
                  </a:txBody>
                  <a:tcPr marL="34293" marR="34293" marT="22860" marB="22860"/>
                </a:tc>
                <a:extLst>
                  <a:ext uri="{0D108BD9-81ED-4DB2-BD59-A6C34878D82A}">
                    <a16:rowId xmlns:a16="http://schemas.microsoft.com/office/drawing/2014/main" val="10007"/>
                  </a:ext>
                </a:extLst>
              </a:tr>
            </a:tbl>
          </a:graphicData>
        </a:graphic>
      </p:graphicFrame>
      <p:sp>
        <p:nvSpPr>
          <p:cNvPr id="2" name="Прямоугольник 1">
            <a:extLst>
              <a:ext uri="{FF2B5EF4-FFF2-40B4-BE49-F238E27FC236}">
                <a16:creationId xmlns:a16="http://schemas.microsoft.com/office/drawing/2014/main" id="{8D59CA45-1627-4B15-B335-DB561DB11273}"/>
              </a:ext>
            </a:extLst>
          </p:cNvPr>
          <p:cNvSpPr/>
          <p:nvPr/>
        </p:nvSpPr>
        <p:spPr>
          <a:xfrm>
            <a:off x="1226606" y="11553578"/>
            <a:ext cx="20825487" cy="1754326"/>
          </a:xfrm>
          <a:prstGeom prst="rect">
            <a:avLst/>
          </a:prstGeom>
        </p:spPr>
        <p:txBody>
          <a:bodyPr wrap="square">
            <a:spAutoFit/>
          </a:bodyPr>
          <a:lstStyle/>
          <a:p>
            <a:pPr marL="685800" indent="-685800" algn="just">
              <a:buFont typeface="Arial" panose="020B0604020202020204" pitchFamily="34" charset="0"/>
              <a:buChar char="•"/>
            </a:pPr>
            <a:r>
              <a:rPr lang="ru-RU" sz="5400" dirty="0">
                <a:latin typeface="+mn-lt"/>
              </a:rPr>
              <a:t>В 2020 году станет возможна подача заявления абитуриентом сразу на 2 программы магистратуры.</a:t>
            </a:r>
          </a:p>
        </p:txBody>
      </p:sp>
    </p:spTree>
    <p:extLst>
      <p:ext uri="{BB962C8B-B14F-4D97-AF65-F5344CB8AC3E}">
        <p14:creationId xmlns:p14="http://schemas.microsoft.com/office/powerpoint/2010/main" val="2761870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stretch>
            <a:fillRect/>
          </a:stretch>
        </p:blipFill>
        <p:spPr>
          <a:xfrm>
            <a:off x="10594075" y="4920064"/>
            <a:ext cx="3195850" cy="309005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58952" y="285438"/>
            <a:ext cx="2052228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количества заявлений</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9" name="Диаграмма 8">
            <a:extLst>
              <a:ext uri="{FF2B5EF4-FFF2-40B4-BE49-F238E27FC236}">
                <a16:creationId xmlns:a16="http://schemas.microsoft.com/office/drawing/2014/main" id="{35631862-D962-40AD-BF1A-B18038A14BEB}"/>
              </a:ext>
            </a:extLst>
          </p:cNvPr>
          <p:cNvGraphicFramePr>
            <a:graphicFrameLocks/>
          </p:cNvGraphicFramePr>
          <p:nvPr>
            <p:extLst>
              <p:ext uri="{D42A27DB-BD31-4B8C-83A1-F6EECF244321}">
                <p14:modId xmlns:p14="http://schemas.microsoft.com/office/powerpoint/2010/main" val="2757101428"/>
              </p:ext>
            </p:extLst>
          </p:nvPr>
        </p:nvGraphicFramePr>
        <p:xfrm>
          <a:off x="828109" y="2321496"/>
          <a:ext cx="22597139" cy="10945216"/>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2254896" y="5129808"/>
            <a:ext cx="1904689" cy="923330"/>
          </a:xfrm>
          <a:prstGeom prst="rect">
            <a:avLst/>
          </a:prstGeom>
        </p:spPr>
        <p:txBody>
          <a:bodyPr wrap="none">
            <a:spAutoFit/>
          </a:bodyPr>
          <a:lstStyle/>
          <a:p>
            <a:r>
              <a:rPr lang="ru-RU" sz="5400" dirty="0">
                <a:latin typeface="Calibri" panose="020F0502020204030204" pitchFamily="34" charset="0"/>
              </a:rPr>
              <a:t>+33%</a:t>
            </a:r>
            <a:r>
              <a:rPr lang="ru-RU" dirty="0"/>
              <a:t> </a:t>
            </a:r>
          </a:p>
        </p:txBody>
      </p:sp>
      <p:sp>
        <p:nvSpPr>
          <p:cNvPr id="4" name="Прямоугольник 3"/>
          <p:cNvSpPr/>
          <p:nvPr/>
        </p:nvSpPr>
        <p:spPr>
          <a:xfrm>
            <a:off x="7987575" y="3788658"/>
            <a:ext cx="1553630" cy="923330"/>
          </a:xfrm>
          <a:prstGeom prst="rect">
            <a:avLst/>
          </a:prstGeom>
        </p:spPr>
        <p:txBody>
          <a:bodyPr wrap="none">
            <a:spAutoFit/>
          </a:bodyPr>
          <a:lstStyle/>
          <a:p>
            <a:r>
              <a:rPr lang="ru-RU" sz="5400" dirty="0">
                <a:latin typeface="Calibri" panose="020F0502020204030204" pitchFamily="34" charset="0"/>
              </a:rPr>
              <a:t>+3%</a:t>
            </a:r>
            <a:r>
              <a:rPr lang="ru-RU" dirty="0"/>
              <a:t> </a:t>
            </a:r>
          </a:p>
        </p:txBody>
      </p:sp>
      <p:sp>
        <p:nvSpPr>
          <p:cNvPr id="5" name="Прямоугольник 4"/>
          <p:cNvSpPr/>
          <p:nvPr/>
        </p:nvSpPr>
        <p:spPr>
          <a:xfrm>
            <a:off x="12235142" y="3244914"/>
            <a:ext cx="1904689" cy="923330"/>
          </a:xfrm>
          <a:prstGeom prst="rect">
            <a:avLst/>
          </a:prstGeom>
        </p:spPr>
        <p:txBody>
          <a:bodyPr wrap="none">
            <a:spAutoFit/>
          </a:bodyPr>
          <a:lstStyle/>
          <a:p>
            <a:r>
              <a:rPr lang="ru-RU" sz="5400" dirty="0">
                <a:latin typeface="Calibri" panose="020F0502020204030204" pitchFamily="34" charset="0"/>
              </a:rPr>
              <a:t>+14%</a:t>
            </a:r>
            <a:r>
              <a:rPr lang="ru-RU" dirty="0"/>
              <a:t> </a:t>
            </a:r>
          </a:p>
        </p:txBody>
      </p:sp>
      <p:sp>
        <p:nvSpPr>
          <p:cNvPr id="6" name="Прямоугольник 5"/>
          <p:cNvSpPr/>
          <p:nvPr/>
        </p:nvSpPr>
        <p:spPr>
          <a:xfrm>
            <a:off x="15991058" y="4711988"/>
            <a:ext cx="1419225" cy="923925"/>
          </a:xfrm>
          <a:prstGeom prst="rect">
            <a:avLst/>
          </a:prstGeom>
        </p:spPr>
        <p:txBody>
          <a:bodyPr wrap="none">
            <a:spAutoFit/>
          </a:bodyPr>
          <a:lstStyle/>
          <a:p>
            <a:r>
              <a:rPr lang="ru-RU" sz="5400" dirty="0">
                <a:latin typeface="Calibri" panose="020F0502020204030204" pitchFamily="34" charset="0"/>
              </a:rPr>
              <a:t>-7%</a:t>
            </a:r>
            <a:r>
              <a:rPr lang="ru-RU" dirty="0"/>
              <a:t> </a:t>
            </a:r>
          </a:p>
        </p:txBody>
      </p:sp>
      <p:sp>
        <p:nvSpPr>
          <p:cNvPr id="2" name="Номер слайда 1">
            <a:extLst>
              <a:ext uri="{FF2B5EF4-FFF2-40B4-BE49-F238E27FC236}">
                <a16:creationId xmlns:a16="http://schemas.microsoft.com/office/drawing/2014/main" id="{CDA938D4-D6A4-4307-BFE4-505FF1096C3A}"/>
              </a:ext>
            </a:extLst>
          </p:cNvPr>
          <p:cNvSpPr>
            <a:spLocks noGrp="1"/>
          </p:cNvSpPr>
          <p:nvPr>
            <p:ph type="sldNum" sz="quarter" idx="2"/>
          </p:nvPr>
        </p:nvSpPr>
        <p:spPr>
          <a:xfrm>
            <a:off x="23618095" y="13011124"/>
            <a:ext cx="494513" cy="511176"/>
          </a:xfrm>
        </p:spPr>
        <p:txBody>
          <a:bodyPr/>
          <a:lstStyle/>
          <a:p>
            <a:fld id="{86CB4B4D-7CA3-9044-876B-883B54F8677D}" type="slidenum">
              <a:rPr lang="ru-RU" smtClean="0"/>
              <a:t>3</a:t>
            </a:fld>
            <a:endParaRPr lang="ru-RU" dirty="0"/>
          </a:p>
        </p:txBody>
      </p:sp>
    </p:spTree>
    <p:extLst>
      <p:ext uri="{BB962C8B-B14F-4D97-AF65-F5344CB8AC3E}">
        <p14:creationId xmlns:p14="http://schemas.microsoft.com/office/powerpoint/2010/main" val="3166143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9355"/>
            <a:ext cx="20666296"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КОЛИЧЕСТВА </a:t>
            </a:r>
            <a:endParaRPr lang="en-US" dirty="0"/>
          </a:p>
          <a:p>
            <a:pPr algn="l">
              <a:defRPr sz="7000" b="1" cap="all">
                <a:solidFill>
                  <a:srgbClr val="253957"/>
                </a:solidFill>
                <a:latin typeface="+mn-lt"/>
                <a:ea typeface="+mn-ea"/>
                <a:cs typeface="+mn-cs"/>
                <a:sym typeface="Arial Narrow"/>
              </a:defRPr>
            </a:pPr>
            <a:r>
              <a:rPr lang="ru-RU" dirty="0"/>
              <a:t>ПОБЕДИТЕЛЕЙ И ПРИЗЕРОВ ОЛИМПИАД</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6" name="Диаграмма 5">
            <a:extLst>
              <a:ext uri="{FF2B5EF4-FFF2-40B4-BE49-F238E27FC236}">
                <a16:creationId xmlns:a16="http://schemas.microsoft.com/office/drawing/2014/main" id="{C9E5154F-6F90-4E43-AEDA-E0BB6ED65EDD}"/>
              </a:ext>
            </a:extLst>
          </p:cNvPr>
          <p:cNvGraphicFramePr>
            <a:graphicFrameLocks/>
          </p:cNvGraphicFramePr>
          <p:nvPr>
            <p:extLst>
              <p:ext uri="{D42A27DB-BD31-4B8C-83A1-F6EECF244321}">
                <p14:modId xmlns:p14="http://schemas.microsoft.com/office/powerpoint/2010/main" val="4048234782"/>
              </p:ext>
            </p:extLst>
          </p:nvPr>
        </p:nvGraphicFramePr>
        <p:xfrm>
          <a:off x="742728" y="2465512"/>
          <a:ext cx="23258583" cy="10945216"/>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a:extLst>
              <a:ext uri="{FF2B5EF4-FFF2-40B4-BE49-F238E27FC236}">
                <a16:creationId xmlns:a16="http://schemas.microsoft.com/office/drawing/2014/main" id="{B1DAB8A1-76CD-464A-AD1B-85838D3CC6F7}"/>
              </a:ext>
            </a:extLst>
          </p:cNvPr>
          <p:cNvSpPr>
            <a:spLocks noGrp="1"/>
          </p:cNvSpPr>
          <p:nvPr>
            <p:ph type="sldNum" sz="quarter" idx="2"/>
          </p:nvPr>
        </p:nvSpPr>
        <p:spPr/>
        <p:txBody>
          <a:bodyPr/>
          <a:lstStyle/>
          <a:p>
            <a:fld id="{86CB4B4D-7CA3-9044-876B-883B54F8677D}" type="slidenum">
              <a:rPr lang="ru-RU" smtClean="0"/>
              <a:t>4</a:t>
            </a:fld>
            <a:endParaRPr lang="ru-RU"/>
          </a:p>
        </p:txBody>
      </p:sp>
    </p:spTree>
    <p:extLst>
      <p:ext uri="{BB962C8B-B14F-4D97-AF65-F5344CB8AC3E}">
        <p14:creationId xmlns:p14="http://schemas.microsoft.com/office/powerpoint/2010/main" val="221868170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586180"/>
            <a:ext cx="20666296" cy="1756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проходного балла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7" name="Таблица 6"/>
          <p:cNvGraphicFramePr>
            <a:graphicFrameLocks noGrp="1"/>
          </p:cNvGraphicFramePr>
          <p:nvPr>
            <p:extLst>
              <p:ext uri="{D42A27DB-BD31-4B8C-83A1-F6EECF244321}">
                <p14:modId xmlns:p14="http://schemas.microsoft.com/office/powerpoint/2010/main" val="2854867173"/>
              </p:ext>
            </p:extLst>
          </p:nvPr>
        </p:nvGraphicFramePr>
        <p:xfrm>
          <a:off x="670720" y="2665398"/>
          <a:ext cx="23258584" cy="10529305"/>
        </p:xfrm>
        <a:graphic>
          <a:graphicData uri="http://schemas.openxmlformats.org/drawingml/2006/table">
            <a:tbl>
              <a:tblPr firstRow="1" firstCol="1">
                <a:tableStyleId>{5C22544A-7EE6-4342-B048-85BDC9FD1C3A}</a:tableStyleId>
              </a:tblPr>
              <a:tblGrid>
                <a:gridCol w="2590553">
                  <a:extLst>
                    <a:ext uri="{9D8B030D-6E8A-4147-A177-3AD203B41FA5}">
                      <a16:colId xmlns:a16="http://schemas.microsoft.com/office/drawing/2014/main" val="20000"/>
                    </a:ext>
                  </a:extLst>
                </a:gridCol>
                <a:gridCol w="1675817">
                  <a:extLst>
                    <a:ext uri="{9D8B030D-6E8A-4147-A177-3AD203B41FA5}">
                      <a16:colId xmlns:a16="http://schemas.microsoft.com/office/drawing/2014/main" val="20001"/>
                    </a:ext>
                  </a:extLst>
                </a:gridCol>
                <a:gridCol w="2651448">
                  <a:extLst>
                    <a:ext uri="{9D8B030D-6E8A-4147-A177-3AD203B41FA5}">
                      <a16:colId xmlns:a16="http://schemas.microsoft.com/office/drawing/2014/main" val="20002"/>
                    </a:ext>
                  </a:extLst>
                </a:gridCol>
                <a:gridCol w="1565757">
                  <a:extLst>
                    <a:ext uri="{9D8B030D-6E8A-4147-A177-3AD203B41FA5}">
                      <a16:colId xmlns:a16="http://schemas.microsoft.com/office/drawing/2014/main" val="20003"/>
                    </a:ext>
                  </a:extLst>
                </a:gridCol>
                <a:gridCol w="1975909">
                  <a:extLst>
                    <a:ext uri="{9D8B030D-6E8A-4147-A177-3AD203B41FA5}">
                      <a16:colId xmlns:a16="http://schemas.microsoft.com/office/drawing/2014/main" val="20004"/>
                    </a:ext>
                  </a:extLst>
                </a:gridCol>
                <a:gridCol w="1789122">
                  <a:extLst>
                    <a:ext uri="{9D8B030D-6E8A-4147-A177-3AD203B41FA5}">
                      <a16:colId xmlns:a16="http://schemas.microsoft.com/office/drawing/2014/main" val="20005"/>
                    </a:ext>
                  </a:extLst>
                </a:gridCol>
                <a:gridCol w="1651497">
                  <a:extLst>
                    <a:ext uri="{9D8B030D-6E8A-4147-A177-3AD203B41FA5}">
                      <a16:colId xmlns:a16="http://schemas.microsoft.com/office/drawing/2014/main" val="20006"/>
                    </a:ext>
                  </a:extLst>
                </a:gridCol>
                <a:gridCol w="1513872">
                  <a:extLst>
                    <a:ext uri="{9D8B030D-6E8A-4147-A177-3AD203B41FA5}">
                      <a16:colId xmlns:a16="http://schemas.microsoft.com/office/drawing/2014/main" val="20007"/>
                    </a:ext>
                  </a:extLst>
                </a:gridCol>
                <a:gridCol w="1513872">
                  <a:extLst>
                    <a:ext uri="{9D8B030D-6E8A-4147-A177-3AD203B41FA5}">
                      <a16:colId xmlns:a16="http://schemas.microsoft.com/office/drawing/2014/main" val="4214430906"/>
                    </a:ext>
                  </a:extLst>
                </a:gridCol>
                <a:gridCol w="2614871">
                  <a:extLst>
                    <a:ext uri="{9D8B030D-6E8A-4147-A177-3AD203B41FA5}">
                      <a16:colId xmlns:a16="http://schemas.microsoft.com/office/drawing/2014/main" val="20008"/>
                    </a:ext>
                  </a:extLst>
                </a:gridCol>
                <a:gridCol w="3715866">
                  <a:extLst>
                    <a:ext uri="{9D8B030D-6E8A-4147-A177-3AD203B41FA5}">
                      <a16:colId xmlns:a16="http://schemas.microsoft.com/office/drawing/2014/main" val="20009"/>
                    </a:ext>
                  </a:extLst>
                </a:gridCol>
              </a:tblGrid>
              <a:tr h="3050255">
                <a:tc>
                  <a:txBody>
                    <a:bodyPr/>
                    <a:lstStyle/>
                    <a:p>
                      <a:pPr algn="ctr" fontAlgn="t"/>
                      <a:r>
                        <a:rPr lang="ru-RU" sz="3800" u="none" strike="noStrike" dirty="0">
                          <a:effectLst/>
                        </a:rPr>
                        <a:t> </a:t>
                      </a:r>
                      <a:endParaRPr lang="ru-RU" sz="3800" b="0" i="0" u="none" strike="noStrike" dirty="0">
                        <a:solidFill>
                          <a:srgbClr val="000000"/>
                        </a:solidFill>
                        <a:effectLst/>
                        <a:latin typeface="+mn-lt"/>
                      </a:endParaRPr>
                    </a:p>
                  </a:txBody>
                  <a:tcPr marL="7815" marR="7815" marT="7815" marB="0" anchor="ctr"/>
                </a:tc>
                <a:tc>
                  <a:txBody>
                    <a:bodyPr/>
                    <a:lstStyle/>
                    <a:p>
                      <a:pPr algn="ctr" fontAlgn="b"/>
                      <a:r>
                        <a:rPr lang="ru-RU" sz="3800" u="none" strike="noStrike" dirty="0">
                          <a:effectLst/>
                        </a:rPr>
                        <a:t>2012</a:t>
                      </a:r>
                      <a:endParaRPr lang="ru-RU" sz="3800" b="0" i="0" u="none" strike="noStrike" dirty="0">
                        <a:solidFill>
                          <a:srgbClr val="000000"/>
                        </a:solidFill>
                        <a:effectLst/>
                        <a:latin typeface="+mn-lt"/>
                      </a:endParaRPr>
                    </a:p>
                  </a:txBody>
                  <a:tcPr marL="7815" marR="7815" marT="7815" marB="0" anchor="ctr"/>
                </a:tc>
                <a:tc>
                  <a:txBody>
                    <a:bodyPr/>
                    <a:lstStyle/>
                    <a:p>
                      <a:pPr algn="ctr" fontAlgn="b"/>
                      <a:r>
                        <a:rPr lang="ru-RU" sz="3800" u="none" strike="noStrike" dirty="0">
                          <a:effectLst/>
                        </a:rPr>
                        <a:t>2013</a:t>
                      </a:r>
                      <a:endParaRPr lang="ru-RU" sz="3800" b="0" i="0" u="none" strike="noStrike" dirty="0">
                        <a:solidFill>
                          <a:srgbClr val="000000"/>
                        </a:solidFill>
                        <a:effectLst/>
                        <a:latin typeface="+mn-lt"/>
                      </a:endParaRPr>
                    </a:p>
                  </a:txBody>
                  <a:tcPr marL="7815" marR="7815" marT="7815" marB="0" anchor="ctr"/>
                </a:tc>
                <a:tc>
                  <a:txBody>
                    <a:bodyPr/>
                    <a:lstStyle/>
                    <a:p>
                      <a:pPr algn="ctr" fontAlgn="b"/>
                      <a:r>
                        <a:rPr lang="ru-RU" sz="3800" u="none" strike="noStrike">
                          <a:effectLst/>
                        </a:rPr>
                        <a:t>2014</a:t>
                      </a:r>
                      <a:endParaRPr lang="ru-RU" sz="3800" b="0"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2015</a:t>
                      </a:r>
                      <a:endParaRPr lang="ru-RU" sz="3800" b="1" i="0" u="none" strike="noStrike" dirty="0">
                        <a:solidFill>
                          <a:srgbClr val="FFFFFF"/>
                        </a:solidFill>
                        <a:effectLst/>
                        <a:latin typeface="+mn-lt"/>
                      </a:endParaRPr>
                    </a:p>
                  </a:txBody>
                  <a:tcPr marL="7815" marR="7815" marT="7815" marB="0" anchor="ctr"/>
                </a:tc>
                <a:tc>
                  <a:txBody>
                    <a:bodyPr/>
                    <a:lstStyle/>
                    <a:p>
                      <a:pPr algn="ctr" rtl="0" fontAlgn="ctr"/>
                      <a:r>
                        <a:rPr lang="ru-RU" sz="3800" u="none" strike="noStrike" dirty="0">
                          <a:effectLst/>
                        </a:rPr>
                        <a:t>2016</a:t>
                      </a:r>
                      <a:endParaRPr lang="ru-RU" sz="3800" b="1" i="0" u="none" strike="noStrike" dirty="0">
                        <a:solidFill>
                          <a:srgbClr val="FFFFFF"/>
                        </a:solidFill>
                        <a:effectLst/>
                        <a:latin typeface="+mn-lt"/>
                      </a:endParaRPr>
                    </a:p>
                  </a:txBody>
                  <a:tcPr marL="7815" marR="7815" marT="7815" marB="0" anchor="ctr"/>
                </a:tc>
                <a:tc>
                  <a:txBody>
                    <a:bodyPr/>
                    <a:lstStyle/>
                    <a:p>
                      <a:pPr algn="ctr" rtl="0" fontAlgn="ctr"/>
                      <a:r>
                        <a:rPr lang="ru-RU" sz="3800" u="none" strike="noStrike">
                          <a:effectLst/>
                        </a:rPr>
                        <a:t>2017</a:t>
                      </a:r>
                      <a:endParaRPr lang="ru-RU" sz="3800" b="1" i="0" u="none" strike="noStrike">
                        <a:solidFill>
                          <a:srgbClr val="FFFFFF"/>
                        </a:solidFill>
                        <a:effectLst/>
                        <a:latin typeface="+mn-lt"/>
                      </a:endParaRPr>
                    </a:p>
                  </a:txBody>
                  <a:tcPr marL="7815" marR="7815" marT="7815" marB="0" anchor="ctr"/>
                </a:tc>
                <a:tc>
                  <a:txBody>
                    <a:bodyPr/>
                    <a:lstStyle/>
                    <a:p>
                      <a:pPr algn="ctr" rtl="0" fontAlgn="ctr"/>
                      <a:r>
                        <a:rPr lang="ru-RU" sz="3800" u="none" strike="noStrike" dirty="0">
                          <a:effectLst/>
                        </a:rPr>
                        <a:t>2018</a:t>
                      </a:r>
                      <a:endParaRPr lang="ru-RU" sz="3800" b="1" i="0" u="none" strike="noStrike" dirty="0">
                        <a:solidFill>
                          <a:srgbClr val="FFFFFF"/>
                        </a:solidFill>
                        <a:effectLst/>
                        <a:latin typeface="+mn-lt"/>
                      </a:endParaRPr>
                    </a:p>
                  </a:txBody>
                  <a:tcPr marL="7815" marR="7815" marT="7815" marB="0" anchor="ctr"/>
                </a:tc>
                <a:tc>
                  <a:txBody>
                    <a:bodyPr/>
                    <a:lstStyle/>
                    <a:p>
                      <a:pPr algn="ctr" rtl="0" fontAlgn="ctr"/>
                      <a:r>
                        <a:rPr lang="ru-RU" sz="3800" u="none" strike="noStrike" dirty="0">
                          <a:effectLst/>
                        </a:rPr>
                        <a:t>2019</a:t>
                      </a:r>
                      <a:endParaRPr lang="ru-RU" sz="3800" b="1" i="0" u="none" strike="noStrike" dirty="0">
                        <a:solidFill>
                          <a:srgbClr val="FFFFFF"/>
                        </a:solidFill>
                        <a:effectLst/>
                        <a:latin typeface="+mn-lt"/>
                      </a:endParaRPr>
                    </a:p>
                  </a:txBody>
                  <a:tcPr marL="7815" marR="7815" marT="7815" marB="0" anchor="ctr"/>
                </a:tc>
                <a:tc>
                  <a:txBody>
                    <a:bodyPr/>
                    <a:lstStyle/>
                    <a:p>
                      <a:pPr algn="ctr" rtl="0" fontAlgn="ctr"/>
                      <a:r>
                        <a:rPr lang="ru-RU" sz="3800" u="none" strike="noStrike" dirty="0">
                          <a:effectLst/>
                        </a:rPr>
                        <a:t>Прирост 2018/2019</a:t>
                      </a:r>
                      <a:endParaRPr lang="ru-RU" sz="3800" b="1" i="0" u="none" strike="noStrike" dirty="0">
                        <a:solidFill>
                          <a:srgbClr val="FFFFFF"/>
                        </a:solidFill>
                        <a:effectLst/>
                        <a:latin typeface="+mn-lt"/>
                      </a:endParaRPr>
                    </a:p>
                  </a:txBody>
                  <a:tcPr marL="7815" marR="7815" marT="7815" marB="0" anchor="ctr"/>
                </a:tc>
                <a:tc>
                  <a:txBody>
                    <a:bodyPr/>
                    <a:lstStyle/>
                    <a:p>
                      <a:pPr algn="ctr" rtl="0" fontAlgn="ctr"/>
                      <a:r>
                        <a:rPr lang="ru-RU" sz="3800" u="none" strike="noStrike" dirty="0">
                          <a:effectLst/>
                        </a:rPr>
                        <a:t>Прирост в 2012/2019 году</a:t>
                      </a:r>
                      <a:endParaRPr lang="ru-RU" sz="3800" b="1" i="0" u="none" strike="noStrike" dirty="0">
                        <a:solidFill>
                          <a:srgbClr val="FFFFFF"/>
                        </a:solidFill>
                        <a:effectLst/>
                        <a:latin typeface="+mn-lt"/>
                      </a:endParaRPr>
                    </a:p>
                  </a:txBody>
                  <a:tcPr marL="7815" marR="7815" marT="7815" marB="0" anchor="ctr"/>
                </a:tc>
                <a:extLst>
                  <a:ext uri="{0D108BD9-81ED-4DB2-BD59-A6C34878D82A}">
                    <a16:rowId xmlns:a16="http://schemas.microsoft.com/office/drawing/2014/main" val="10000"/>
                  </a:ext>
                </a:extLst>
              </a:tr>
              <a:tr h="1495810">
                <a:tc>
                  <a:txBody>
                    <a:bodyPr/>
                    <a:lstStyle/>
                    <a:p>
                      <a:pPr algn="ctr" rtl="0" fontAlgn="ctr"/>
                      <a:r>
                        <a:rPr lang="ru-RU" sz="3800" u="none" strike="noStrike">
                          <a:effectLst/>
                        </a:rPr>
                        <a:t>КБ</a:t>
                      </a:r>
                      <a:endParaRPr lang="ru-RU" sz="3800" b="1" i="0" u="none" strike="noStrike">
                        <a:solidFill>
                          <a:srgbClr val="FFFFFF"/>
                        </a:solidFill>
                        <a:effectLst/>
                        <a:latin typeface="+mn-lt"/>
                      </a:endParaRPr>
                    </a:p>
                  </a:txBody>
                  <a:tcPr marL="7815" marR="7815" marT="7815" marB="0" anchor="ctr"/>
                </a:tc>
                <a:tc>
                  <a:txBody>
                    <a:bodyPr/>
                    <a:lstStyle/>
                    <a:p>
                      <a:pPr algn="ctr" fontAlgn="b"/>
                      <a:r>
                        <a:rPr lang="ru-RU" sz="3800" u="none" strike="noStrike">
                          <a:effectLst/>
                        </a:rPr>
                        <a:t>223</a:t>
                      </a:r>
                      <a:endParaRPr lang="ru-RU" sz="3800" b="0" i="0" u="none" strike="noStrike">
                        <a:solidFill>
                          <a:srgbClr val="000000"/>
                        </a:solidFill>
                        <a:effectLst/>
                        <a:latin typeface="+mn-lt"/>
                      </a:endParaRPr>
                    </a:p>
                  </a:txBody>
                  <a:tcPr marL="7815" marR="7815" marT="7815" marB="0" anchor="ctr"/>
                </a:tc>
                <a:tc>
                  <a:txBody>
                    <a:bodyPr/>
                    <a:lstStyle/>
                    <a:p>
                      <a:pPr algn="ctr" fontAlgn="b"/>
                      <a:r>
                        <a:rPr lang="ru-RU" sz="3800" u="none" strike="noStrike" dirty="0">
                          <a:effectLst/>
                        </a:rPr>
                        <a:t>260</a:t>
                      </a:r>
                      <a:endParaRPr lang="ru-RU" sz="3800" b="0" i="0" u="none" strike="noStrike" dirty="0">
                        <a:solidFill>
                          <a:srgbClr val="000000"/>
                        </a:solidFill>
                        <a:effectLst/>
                        <a:latin typeface="+mn-lt"/>
                      </a:endParaRPr>
                    </a:p>
                  </a:txBody>
                  <a:tcPr marL="7815" marR="7815" marT="7815" marB="0" anchor="ctr"/>
                </a:tc>
                <a:tc>
                  <a:txBody>
                    <a:bodyPr/>
                    <a:lstStyle/>
                    <a:p>
                      <a:pPr algn="ctr" fontAlgn="b"/>
                      <a:r>
                        <a:rPr lang="ru-RU" sz="3800" u="none" strike="noStrike" dirty="0">
                          <a:effectLst/>
                        </a:rPr>
                        <a:t>260</a:t>
                      </a:r>
                      <a:endParaRPr lang="ru-RU" sz="3800" b="0"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264</a:t>
                      </a:r>
                      <a:endParaRPr lang="ru-RU" sz="3800" b="1"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281</a:t>
                      </a:r>
                      <a:endParaRPr lang="ru-RU" sz="3800" b="1"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a:effectLst/>
                        </a:rPr>
                        <a:t>293</a:t>
                      </a:r>
                      <a:endParaRPr lang="ru-RU" sz="3800" b="1" i="0" u="none" strike="noStrike">
                        <a:solidFill>
                          <a:srgbClr val="000000"/>
                        </a:solidFill>
                        <a:effectLst/>
                        <a:latin typeface="+mn-lt"/>
                      </a:endParaRPr>
                    </a:p>
                  </a:txBody>
                  <a:tcPr marL="7815" marR="7815" marT="7815" marB="0" anchor="ctr"/>
                </a:tc>
                <a:tc>
                  <a:txBody>
                    <a:bodyPr/>
                    <a:lstStyle/>
                    <a:p>
                      <a:pPr algn="ctr" rtl="0" fontAlgn="ctr"/>
                      <a:r>
                        <a:rPr lang="en-US" sz="3800" u="none" strike="noStrike" dirty="0">
                          <a:effectLst/>
                        </a:rPr>
                        <a:t> 280</a:t>
                      </a:r>
                      <a:endParaRPr lang="ru-RU" sz="3800" b="1"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292</a:t>
                      </a:r>
                      <a:endParaRPr lang="ru-RU" sz="3800" b="0" i="0" u="none" strike="noStrike" dirty="0">
                        <a:solidFill>
                          <a:srgbClr val="000000"/>
                        </a:solidFill>
                        <a:effectLst/>
                        <a:latin typeface="+mn-lt"/>
                      </a:endParaRPr>
                    </a:p>
                  </a:txBody>
                  <a:tcPr marL="7815" marR="7815" marT="7815" marB="0" anchor="ctr"/>
                </a:tc>
                <a:tc>
                  <a:txBody>
                    <a:bodyPr/>
                    <a:lstStyle/>
                    <a:p>
                      <a:pPr algn="ctr" rtl="0" fontAlgn="b"/>
                      <a:r>
                        <a:rPr lang="ru-RU" sz="3800" u="none" strike="noStrike" dirty="0">
                          <a:effectLst/>
                        </a:rPr>
                        <a:t>4%</a:t>
                      </a:r>
                      <a:endParaRPr lang="ru-RU" sz="3800" b="1" i="0" u="none" strike="noStrike" dirty="0">
                        <a:solidFill>
                          <a:srgbClr val="000000"/>
                        </a:solidFill>
                        <a:effectLst/>
                        <a:latin typeface="+mn-lt"/>
                      </a:endParaRPr>
                    </a:p>
                  </a:txBody>
                  <a:tcPr marL="7815" marR="7815" marT="7815" marB="0" anchor="ctr"/>
                </a:tc>
                <a:tc>
                  <a:txBody>
                    <a:bodyPr/>
                    <a:lstStyle/>
                    <a:p>
                      <a:pPr algn="ctr" rtl="0" fontAlgn="b"/>
                      <a:r>
                        <a:rPr lang="ru-RU" sz="3800" u="none" strike="noStrike" dirty="0">
                          <a:effectLst/>
                        </a:rPr>
                        <a:t>30%</a:t>
                      </a:r>
                      <a:endParaRPr lang="ru-RU" sz="3800" b="1" i="0" u="none" strike="noStrike" dirty="0">
                        <a:solidFill>
                          <a:srgbClr val="000000"/>
                        </a:solidFill>
                        <a:effectLst/>
                        <a:latin typeface="+mn-lt"/>
                      </a:endParaRPr>
                    </a:p>
                  </a:txBody>
                  <a:tcPr marL="7815" marR="7815" marT="7815" marB="0" anchor="ctr"/>
                </a:tc>
                <a:extLst>
                  <a:ext uri="{0D108BD9-81ED-4DB2-BD59-A6C34878D82A}">
                    <a16:rowId xmlns:a16="http://schemas.microsoft.com/office/drawing/2014/main" val="10001"/>
                  </a:ext>
                </a:extLst>
              </a:tr>
              <a:tr h="1495810">
                <a:tc>
                  <a:txBody>
                    <a:bodyPr/>
                    <a:lstStyle/>
                    <a:p>
                      <a:pPr algn="ctr" rtl="0" fontAlgn="ctr"/>
                      <a:r>
                        <a:rPr lang="ru-RU" sz="3800" u="none" strike="noStrike">
                          <a:effectLst/>
                        </a:rPr>
                        <a:t>ПМ</a:t>
                      </a:r>
                      <a:endParaRPr lang="ru-RU" sz="3800" b="1" i="0" u="none" strike="noStrike">
                        <a:solidFill>
                          <a:srgbClr val="FFFFFF"/>
                        </a:solidFill>
                        <a:effectLst/>
                        <a:latin typeface="+mn-lt"/>
                      </a:endParaRPr>
                    </a:p>
                  </a:txBody>
                  <a:tcPr marL="7815" marR="7815" marT="7815" marB="0" anchor="ctr"/>
                </a:tc>
                <a:tc>
                  <a:txBody>
                    <a:bodyPr/>
                    <a:lstStyle/>
                    <a:p>
                      <a:pPr algn="ctr" fontAlgn="b"/>
                      <a:r>
                        <a:rPr lang="ru-RU" sz="3800" u="none" strike="noStrike">
                          <a:effectLst/>
                        </a:rPr>
                        <a:t>208</a:t>
                      </a:r>
                      <a:endParaRPr lang="ru-RU" sz="3800" b="0" i="0" u="none" strike="noStrike">
                        <a:solidFill>
                          <a:srgbClr val="000000"/>
                        </a:solidFill>
                        <a:effectLst/>
                        <a:latin typeface="+mn-lt"/>
                      </a:endParaRPr>
                    </a:p>
                  </a:txBody>
                  <a:tcPr marL="7815" marR="7815" marT="7815" marB="0" anchor="ctr"/>
                </a:tc>
                <a:tc>
                  <a:txBody>
                    <a:bodyPr/>
                    <a:lstStyle/>
                    <a:p>
                      <a:pPr algn="ctr" fontAlgn="b"/>
                      <a:r>
                        <a:rPr lang="ru-RU" sz="3800" u="none" strike="noStrike">
                          <a:effectLst/>
                        </a:rPr>
                        <a:t>246</a:t>
                      </a:r>
                      <a:endParaRPr lang="ru-RU" sz="3800" b="0" i="0" u="none" strike="noStrike">
                        <a:solidFill>
                          <a:srgbClr val="000000"/>
                        </a:solidFill>
                        <a:effectLst/>
                        <a:latin typeface="+mn-lt"/>
                      </a:endParaRPr>
                    </a:p>
                  </a:txBody>
                  <a:tcPr marL="7815" marR="7815" marT="7815" marB="0" anchor="ctr"/>
                </a:tc>
                <a:tc>
                  <a:txBody>
                    <a:bodyPr/>
                    <a:lstStyle/>
                    <a:p>
                      <a:pPr algn="ctr" fontAlgn="b"/>
                      <a:r>
                        <a:rPr lang="ru-RU" sz="3800" u="none" strike="noStrike">
                          <a:effectLst/>
                        </a:rPr>
                        <a:t>215</a:t>
                      </a:r>
                      <a:endParaRPr lang="ru-RU" sz="3800" b="0"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a:effectLst/>
                        </a:rPr>
                        <a:t>230</a:t>
                      </a:r>
                      <a:endParaRPr lang="ru-RU" sz="3800" b="1"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239</a:t>
                      </a:r>
                      <a:endParaRPr lang="ru-RU" sz="3800" b="1"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263</a:t>
                      </a:r>
                      <a:endParaRPr lang="ru-RU" sz="3800" b="1"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269</a:t>
                      </a:r>
                      <a:endParaRPr lang="ru-RU" sz="3800" b="1"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280</a:t>
                      </a:r>
                      <a:endParaRPr lang="ru-RU" sz="3800" b="0" i="0" u="none" strike="noStrike" dirty="0">
                        <a:solidFill>
                          <a:srgbClr val="000000"/>
                        </a:solidFill>
                        <a:effectLst/>
                        <a:latin typeface="+mn-lt"/>
                      </a:endParaRPr>
                    </a:p>
                  </a:txBody>
                  <a:tcPr marL="7815" marR="7815" marT="7815" marB="0" anchor="ctr"/>
                </a:tc>
                <a:tc>
                  <a:txBody>
                    <a:bodyPr/>
                    <a:lstStyle/>
                    <a:p>
                      <a:pPr algn="ctr" rtl="0" fontAlgn="b"/>
                      <a:r>
                        <a:rPr lang="ru-RU" sz="3800" u="none" strike="noStrike" dirty="0">
                          <a:effectLst/>
                        </a:rPr>
                        <a:t>4%</a:t>
                      </a:r>
                      <a:endParaRPr lang="ru-RU" sz="3800" b="1" i="0" u="none" strike="noStrike" dirty="0">
                        <a:solidFill>
                          <a:srgbClr val="000000"/>
                        </a:solidFill>
                        <a:effectLst/>
                        <a:latin typeface="+mn-lt"/>
                      </a:endParaRPr>
                    </a:p>
                  </a:txBody>
                  <a:tcPr marL="7815" marR="7815" marT="7815" marB="0" anchor="ctr"/>
                </a:tc>
                <a:tc>
                  <a:txBody>
                    <a:bodyPr/>
                    <a:lstStyle/>
                    <a:p>
                      <a:pPr algn="ctr" rtl="0" fontAlgn="b"/>
                      <a:r>
                        <a:rPr lang="ru-RU" sz="3800" u="none" strike="noStrike" dirty="0">
                          <a:effectLst/>
                        </a:rPr>
                        <a:t>34%</a:t>
                      </a:r>
                      <a:endParaRPr lang="ru-RU" sz="3800" b="1" i="0" u="none" strike="noStrike" dirty="0">
                        <a:solidFill>
                          <a:srgbClr val="000000"/>
                        </a:solidFill>
                        <a:effectLst/>
                        <a:latin typeface="+mn-lt"/>
                      </a:endParaRPr>
                    </a:p>
                  </a:txBody>
                  <a:tcPr marL="7815" marR="7815" marT="7815" marB="0" anchor="ctr"/>
                </a:tc>
                <a:extLst>
                  <a:ext uri="{0D108BD9-81ED-4DB2-BD59-A6C34878D82A}">
                    <a16:rowId xmlns:a16="http://schemas.microsoft.com/office/drawing/2014/main" val="10002"/>
                  </a:ext>
                </a:extLst>
              </a:tr>
              <a:tr h="1495810">
                <a:tc>
                  <a:txBody>
                    <a:bodyPr/>
                    <a:lstStyle/>
                    <a:p>
                      <a:pPr algn="ctr" rtl="0" fontAlgn="ctr"/>
                      <a:r>
                        <a:rPr lang="ru-RU" sz="3800" u="none" strike="noStrike">
                          <a:effectLst/>
                        </a:rPr>
                        <a:t>ИВТ</a:t>
                      </a:r>
                      <a:endParaRPr lang="ru-RU" sz="3800" b="1" i="0" u="none" strike="noStrike">
                        <a:solidFill>
                          <a:srgbClr val="FFFFFF"/>
                        </a:solidFill>
                        <a:effectLst/>
                        <a:latin typeface="+mn-lt"/>
                      </a:endParaRPr>
                    </a:p>
                  </a:txBody>
                  <a:tcPr marL="7815" marR="7815" marT="7815" marB="0" anchor="ctr"/>
                </a:tc>
                <a:tc>
                  <a:txBody>
                    <a:bodyPr/>
                    <a:lstStyle/>
                    <a:p>
                      <a:pPr algn="ctr" fontAlgn="b"/>
                      <a:r>
                        <a:rPr lang="ru-RU" sz="3800" u="none" strike="noStrike">
                          <a:effectLst/>
                        </a:rPr>
                        <a:t>190</a:t>
                      </a:r>
                      <a:endParaRPr lang="ru-RU" sz="3800" b="0" i="0" u="none" strike="noStrike">
                        <a:solidFill>
                          <a:srgbClr val="000000"/>
                        </a:solidFill>
                        <a:effectLst/>
                        <a:latin typeface="+mn-lt"/>
                      </a:endParaRPr>
                    </a:p>
                  </a:txBody>
                  <a:tcPr marL="7815" marR="7815" marT="7815" marB="0" anchor="ctr"/>
                </a:tc>
                <a:tc>
                  <a:txBody>
                    <a:bodyPr/>
                    <a:lstStyle/>
                    <a:p>
                      <a:pPr algn="ctr" fontAlgn="b"/>
                      <a:r>
                        <a:rPr lang="ru-RU" sz="3800" u="none" strike="noStrike">
                          <a:effectLst/>
                        </a:rPr>
                        <a:t>210</a:t>
                      </a:r>
                      <a:endParaRPr lang="ru-RU" sz="3800" b="0" i="0" u="none" strike="noStrike">
                        <a:solidFill>
                          <a:srgbClr val="000000"/>
                        </a:solidFill>
                        <a:effectLst/>
                        <a:latin typeface="+mn-lt"/>
                      </a:endParaRPr>
                    </a:p>
                  </a:txBody>
                  <a:tcPr marL="7815" marR="7815" marT="7815" marB="0" anchor="ctr"/>
                </a:tc>
                <a:tc>
                  <a:txBody>
                    <a:bodyPr/>
                    <a:lstStyle/>
                    <a:p>
                      <a:pPr algn="ctr" fontAlgn="b"/>
                      <a:r>
                        <a:rPr lang="ru-RU" sz="3800" u="none" strike="noStrike">
                          <a:effectLst/>
                        </a:rPr>
                        <a:t>225</a:t>
                      </a:r>
                      <a:endParaRPr lang="ru-RU" sz="3800" b="0"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225</a:t>
                      </a:r>
                      <a:endParaRPr lang="ru-RU" sz="3800" b="1"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a:effectLst/>
                        </a:rPr>
                        <a:t>250</a:t>
                      </a:r>
                      <a:endParaRPr lang="ru-RU" sz="3800" b="1"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a:effectLst/>
                        </a:rPr>
                        <a:t>257</a:t>
                      </a:r>
                      <a:endParaRPr lang="ru-RU" sz="3800" b="1"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263</a:t>
                      </a:r>
                      <a:endParaRPr lang="ru-RU" sz="3800" b="1"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275</a:t>
                      </a:r>
                      <a:endParaRPr lang="ru-RU" sz="3800" b="0" i="0" u="none" strike="noStrike" dirty="0">
                        <a:solidFill>
                          <a:srgbClr val="000000"/>
                        </a:solidFill>
                        <a:effectLst/>
                        <a:latin typeface="+mn-lt"/>
                      </a:endParaRPr>
                    </a:p>
                  </a:txBody>
                  <a:tcPr marL="7815" marR="7815" marT="7815" marB="0" anchor="ctr"/>
                </a:tc>
                <a:tc>
                  <a:txBody>
                    <a:bodyPr/>
                    <a:lstStyle/>
                    <a:p>
                      <a:pPr algn="ctr" rtl="0" fontAlgn="b"/>
                      <a:r>
                        <a:rPr lang="ru-RU" sz="3800" u="none" strike="noStrike" dirty="0">
                          <a:effectLst/>
                        </a:rPr>
                        <a:t>4%</a:t>
                      </a:r>
                      <a:endParaRPr lang="ru-RU" sz="3800" b="1" i="0" u="none" strike="noStrike" dirty="0">
                        <a:solidFill>
                          <a:srgbClr val="000000"/>
                        </a:solidFill>
                        <a:effectLst/>
                        <a:latin typeface="+mn-lt"/>
                      </a:endParaRPr>
                    </a:p>
                  </a:txBody>
                  <a:tcPr marL="7815" marR="7815" marT="7815" marB="0" anchor="ctr"/>
                </a:tc>
                <a:tc>
                  <a:txBody>
                    <a:bodyPr/>
                    <a:lstStyle/>
                    <a:p>
                      <a:pPr algn="ctr" rtl="0" fontAlgn="b"/>
                      <a:r>
                        <a:rPr lang="ru-RU" sz="3800" u="none" strike="noStrike" dirty="0">
                          <a:effectLst/>
                        </a:rPr>
                        <a:t>44%</a:t>
                      </a:r>
                      <a:endParaRPr lang="ru-RU" sz="3800" b="1" i="0" u="none" strike="noStrike" dirty="0">
                        <a:solidFill>
                          <a:srgbClr val="000000"/>
                        </a:solidFill>
                        <a:effectLst/>
                        <a:latin typeface="+mn-lt"/>
                      </a:endParaRPr>
                    </a:p>
                  </a:txBody>
                  <a:tcPr marL="7815" marR="7815" marT="7815" marB="0" anchor="ctr"/>
                </a:tc>
                <a:extLst>
                  <a:ext uri="{0D108BD9-81ED-4DB2-BD59-A6C34878D82A}">
                    <a16:rowId xmlns:a16="http://schemas.microsoft.com/office/drawing/2014/main" val="10003"/>
                  </a:ext>
                </a:extLst>
              </a:tr>
              <a:tr h="1495810">
                <a:tc>
                  <a:txBody>
                    <a:bodyPr/>
                    <a:lstStyle/>
                    <a:p>
                      <a:pPr algn="ctr" rtl="0" fontAlgn="ctr"/>
                      <a:r>
                        <a:rPr lang="ru-RU" sz="3800" u="none" strike="noStrike" dirty="0">
                          <a:effectLst/>
                        </a:rPr>
                        <a:t>ИТСС</a:t>
                      </a:r>
                      <a:endParaRPr lang="ru-RU" sz="3800" b="1" i="0" u="none" strike="noStrike" dirty="0">
                        <a:solidFill>
                          <a:srgbClr val="FFFFFF"/>
                        </a:solidFill>
                        <a:effectLst/>
                        <a:latin typeface="+mn-lt"/>
                      </a:endParaRPr>
                    </a:p>
                  </a:txBody>
                  <a:tcPr marL="7815" marR="7815" marT="7815" marB="0" anchor="ctr"/>
                </a:tc>
                <a:tc>
                  <a:txBody>
                    <a:bodyPr/>
                    <a:lstStyle/>
                    <a:p>
                      <a:pPr algn="ctr" fontAlgn="b"/>
                      <a:r>
                        <a:rPr lang="ru-RU" sz="3800" u="none" strike="noStrike">
                          <a:effectLst/>
                        </a:rPr>
                        <a:t>200</a:t>
                      </a:r>
                      <a:endParaRPr lang="ru-RU" sz="3800" b="0" i="0" u="none" strike="noStrike">
                        <a:solidFill>
                          <a:srgbClr val="000000"/>
                        </a:solidFill>
                        <a:effectLst/>
                        <a:latin typeface="+mn-lt"/>
                      </a:endParaRPr>
                    </a:p>
                  </a:txBody>
                  <a:tcPr marL="7815" marR="7815" marT="7815" marB="0" anchor="ctr"/>
                </a:tc>
                <a:tc>
                  <a:txBody>
                    <a:bodyPr/>
                    <a:lstStyle/>
                    <a:p>
                      <a:pPr algn="ctr" fontAlgn="b"/>
                      <a:r>
                        <a:rPr lang="ru-RU" sz="3800" u="none" strike="noStrike">
                          <a:effectLst/>
                        </a:rPr>
                        <a:t>210</a:t>
                      </a:r>
                      <a:endParaRPr lang="ru-RU" sz="3800" b="0" i="0" u="none" strike="noStrike">
                        <a:solidFill>
                          <a:srgbClr val="000000"/>
                        </a:solidFill>
                        <a:effectLst/>
                        <a:latin typeface="+mn-lt"/>
                      </a:endParaRPr>
                    </a:p>
                  </a:txBody>
                  <a:tcPr marL="7815" marR="7815" marT="7815" marB="0" anchor="ctr"/>
                </a:tc>
                <a:tc>
                  <a:txBody>
                    <a:bodyPr/>
                    <a:lstStyle/>
                    <a:p>
                      <a:pPr algn="ctr" fontAlgn="b"/>
                      <a:r>
                        <a:rPr lang="ru-RU" sz="3800" u="none" strike="noStrike">
                          <a:effectLst/>
                        </a:rPr>
                        <a:t>214</a:t>
                      </a:r>
                      <a:endParaRPr lang="ru-RU" sz="3800" b="0"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a:effectLst/>
                        </a:rPr>
                        <a:t>216</a:t>
                      </a:r>
                      <a:endParaRPr lang="ru-RU" sz="3800" b="1"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a:effectLst/>
                        </a:rPr>
                        <a:t>241</a:t>
                      </a:r>
                      <a:endParaRPr lang="ru-RU" sz="3800" b="1"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a:effectLst/>
                        </a:rPr>
                        <a:t>251</a:t>
                      </a:r>
                      <a:endParaRPr lang="ru-RU" sz="3800" b="1"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a:effectLst/>
                        </a:rPr>
                        <a:t>256</a:t>
                      </a:r>
                      <a:endParaRPr lang="ru-RU" sz="3800" b="1" i="0" u="none" strike="noStrike">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267</a:t>
                      </a:r>
                      <a:endParaRPr lang="ru-RU" sz="3800" b="0" i="0" u="none" strike="noStrike" dirty="0">
                        <a:solidFill>
                          <a:srgbClr val="000000"/>
                        </a:solidFill>
                        <a:effectLst/>
                        <a:latin typeface="+mn-lt"/>
                      </a:endParaRPr>
                    </a:p>
                  </a:txBody>
                  <a:tcPr marL="7815" marR="7815" marT="7815" marB="0" anchor="ctr"/>
                </a:tc>
                <a:tc>
                  <a:txBody>
                    <a:bodyPr/>
                    <a:lstStyle/>
                    <a:p>
                      <a:pPr algn="ctr" rtl="0" fontAlgn="b"/>
                      <a:r>
                        <a:rPr lang="ru-RU" sz="3800" u="none" strike="noStrike" dirty="0">
                          <a:effectLst/>
                        </a:rPr>
                        <a:t>4%</a:t>
                      </a:r>
                      <a:endParaRPr lang="ru-RU" sz="3800" b="1" i="0" u="none" strike="noStrike" dirty="0">
                        <a:solidFill>
                          <a:srgbClr val="000000"/>
                        </a:solidFill>
                        <a:effectLst/>
                        <a:latin typeface="+mn-lt"/>
                      </a:endParaRPr>
                    </a:p>
                  </a:txBody>
                  <a:tcPr marL="7815" marR="7815" marT="7815" marB="0" anchor="ctr"/>
                </a:tc>
                <a:tc>
                  <a:txBody>
                    <a:bodyPr/>
                    <a:lstStyle/>
                    <a:p>
                      <a:pPr algn="ctr" rtl="0" fontAlgn="b"/>
                      <a:r>
                        <a:rPr lang="ru-RU" sz="3800" u="none" strike="noStrike" dirty="0">
                          <a:effectLst/>
                        </a:rPr>
                        <a:t>33%</a:t>
                      </a:r>
                      <a:endParaRPr lang="ru-RU" sz="3800" b="1" i="0" u="none" strike="noStrike" dirty="0">
                        <a:solidFill>
                          <a:srgbClr val="000000"/>
                        </a:solidFill>
                        <a:effectLst/>
                        <a:latin typeface="+mn-lt"/>
                      </a:endParaRPr>
                    </a:p>
                  </a:txBody>
                  <a:tcPr marL="7815" marR="7815" marT="7815" marB="0" anchor="ctr"/>
                </a:tc>
                <a:extLst>
                  <a:ext uri="{0D108BD9-81ED-4DB2-BD59-A6C34878D82A}">
                    <a16:rowId xmlns:a16="http://schemas.microsoft.com/office/drawing/2014/main" val="10004"/>
                  </a:ext>
                </a:extLst>
              </a:tr>
              <a:tr h="1495810">
                <a:tc>
                  <a:txBody>
                    <a:bodyPr/>
                    <a:lstStyle/>
                    <a:p>
                      <a:pPr algn="ctr" rtl="0" fontAlgn="ctr"/>
                      <a:r>
                        <a:rPr lang="ru-RU" sz="3800" u="none" strike="noStrike" dirty="0">
                          <a:effectLst/>
                        </a:rPr>
                        <a:t>ИБ</a:t>
                      </a:r>
                      <a:endParaRPr lang="ru-RU" sz="3800" b="1" i="0" u="none" strike="noStrike" dirty="0">
                        <a:solidFill>
                          <a:schemeClr val="tx1"/>
                        </a:solidFill>
                        <a:effectLst/>
                        <a:latin typeface="+mn-lt"/>
                      </a:endParaRPr>
                    </a:p>
                  </a:txBody>
                  <a:tcPr marL="7815" marR="7815" marT="7815" marB="0" anchor="ctr"/>
                </a:tc>
                <a:tc>
                  <a:txBody>
                    <a:bodyPr/>
                    <a:lstStyle/>
                    <a:p>
                      <a:pPr algn="ctr" fontAlgn="b"/>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tc>
                  <a:txBody>
                    <a:bodyPr/>
                    <a:lstStyle/>
                    <a:p>
                      <a:pPr algn="ctr" fontAlgn="b"/>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tc>
                  <a:txBody>
                    <a:bodyPr/>
                    <a:lstStyle/>
                    <a:p>
                      <a:pPr algn="ctr" fontAlgn="b"/>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tc>
                  <a:txBody>
                    <a:bodyPr/>
                    <a:lstStyle/>
                    <a:p>
                      <a:pPr algn="ctr" rtl="0" fontAlgn="ctr"/>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tc>
                  <a:txBody>
                    <a:bodyPr/>
                    <a:lstStyle/>
                    <a:p>
                      <a:pPr algn="ctr" rtl="0" fontAlgn="ctr"/>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tc>
                  <a:txBody>
                    <a:bodyPr/>
                    <a:lstStyle/>
                    <a:p>
                      <a:pPr algn="ctr" rtl="0" fontAlgn="ctr"/>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tc>
                  <a:txBody>
                    <a:bodyPr/>
                    <a:lstStyle/>
                    <a:p>
                      <a:pPr algn="ctr" rtl="0" fontAlgn="ctr"/>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tc>
                  <a:txBody>
                    <a:bodyPr/>
                    <a:lstStyle/>
                    <a:p>
                      <a:pPr algn="ctr" rtl="0" fontAlgn="ctr"/>
                      <a:r>
                        <a:rPr lang="ru-RU" sz="3800" u="none" strike="noStrike" dirty="0">
                          <a:effectLst/>
                        </a:rPr>
                        <a:t>288</a:t>
                      </a:r>
                      <a:endParaRPr lang="ru-RU" sz="3800" b="0" i="0" u="none" strike="noStrike" dirty="0">
                        <a:solidFill>
                          <a:srgbClr val="000000"/>
                        </a:solidFill>
                        <a:effectLst/>
                        <a:latin typeface="+mn-lt"/>
                      </a:endParaRPr>
                    </a:p>
                  </a:txBody>
                  <a:tcPr marL="7815" marR="7815" marT="7815" marB="0" anchor="ctr"/>
                </a:tc>
                <a:tc>
                  <a:txBody>
                    <a:bodyPr/>
                    <a:lstStyle/>
                    <a:p>
                      <a:pPr algn="ctr" rtl="0" fontAlgn="b"/>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tc>
                  <a:txBody>
                    <a:bodyPr/>
                    <a:lstStyle/>
                    <a:p>
                      <a:pPr algn="ctr" rtl="0" fontAlgn="b"/>
                      <a:r>
                        <a:rPr lang="en-US" sz="3800" b="0" i="0" u="none" strike="noStrike" dirty="0">
                          <a:solidFill>
                            <a:srgbClr val="000000"/>
                          </a:solidFill>
                          <a:effectLst/>
                          <a:latin typeface="+mn-lt"/>
                        </a:rPr>
                        <a:t>-</a:t>
                      </a:r>
                      <a:endParaRPr lang="ru-RU" sz="3800" b="0" i="0" u="none" strike="noStrike" dirty="0">
                        <a:solidFill>
                          <a:srgbClr val="000000"/>
                        </a:solidFill>
                        <a:effectLst/>
                        <a:latin typeface="+mn-lt"/>
                      </a:endParaRPr>
                    </a:p>
                  </a:txBody>
                  <a:tcPr marL="7815" marR="7815" marT="7815" marB="0" anchor="ctr"/>
                </a:tc>
                <a:extLst>
                  <a:ext uri="{0D108BD9-81ED-4DB2-BD59-A6C34878D82A}">
                    <a16:rowId xmlns:a16="http://schemas.microsoft.com/office/drawing/2014/main" val="3276593344"/>
                  </a:ext>
                </a:extLst>
              </a:tr>
            </a:tbl>
          </a:graphicData>
        </a:graphic>
      </p:graphicFrame>
      <p:sp>
        <p:nvSpPr>
          <p:cNvPr id="2" name="Номер слайда 1">
            <a:extLst>
              <a:ext uri="{FF2B5EF4-FFF2-40B4-BE49-F238E27FC236}">
                <a16:creationId xmlns:a16="http://schemas.microsoft.com/office/drawing/2014/main" id="{A6FACD81-279C-454B-B94A-45D096886256}"/>
              </a:ext>
            </a:extLst>
          </p:cNvPr>
          <p:cNvSpPr>
            <a:spLocks noGrp="1"/>
          </p:cNvSpPr>
          <p:nvPr>
            <p:ph type="sldNum" sz="quarter" idx="2"/>
          </p:nvPr>
        </p:nvSpPr>
        <p:spPr/>
        <p:txBody>
          <a:bodyPr/>
          <a:lstStyle/>
          <a:p>
            <a:fld id="{86CB4B4D-7CA3-9044-876B-883B54F8677D}" type="slidenum">
              <a:rPr lang="ru-RU" smtClean="0"/>
              <a:t>5</a:t>
            </a:fld>
            <a:endParaRPr lang="ru-RU"/>
          </a:p>
        </p:txBody>
      </p:sp>
    </p:spTree>
    <p:extLst>
      <p:ext uri="{BB962C8B-B14F-4D97-AF65-F5344CB8AC3E}">
        <p14:creationId xmlns:p14="http://schemas.microsoft.com/office/powerpoint/2010/main" val="339807399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14680"/>
            <a:ext cx="20666296" cy="1756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КОЛИЧЕСТВА СТУДЕНТОВ КОММЕРЧЕСКОЙ ФОРМЫ ОБУЧЕНИЯ</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7" name="Диаграмма 6">
            <a:extLst>
              <a:ext uri="{FF2B5EF4-FFF2-40B4-BE49-F238E27FC236}">
                <a16:creationId xmlns:a16="http://schemas.microsoft.com/office/drawing/2014/main" id="{C389244F-8C2D-4B3D-9137-659261BD6874}"/>
              </a:ext>
            </a:extLst>
          </p:cNvPr>
          <p:cNvGraphicFramePr>
            <a:graphicFrameLocks/>
          </p:cNvGraphicFramePr>
          <p:nvPr>
            <p:extLst>
              <p:ext uri="{D42A27DB-BD31-4B8C-83A1-F6EECF244321}">
                <p14:modId xmlns:p14="http://schemas.microsoft.com/office/powerpoint/2010/main" val="3378226469"/>
              </p:ext>
            </p:extLst>
          </p:nvPr>
        </p:nvGraphicFramePr>
        <p:xfrm>
          <a:off x="526704" y="2663028"/>
          <a:ext cx="23546616" cy="10819707"/>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2413337" y="2677705"/>
            <a:ext cx="1771640" cy="923330"/>
          </a:xfrm>
          <a:prstGeom prst="rect">
            <a:avLst/>
          </a:prstGeom>
        </p:spPr>
        <p:txBody>
          <a:bodyPr wrap="none">
            <a:spAutoFit/>
          </a:bodyPr>
          <a:lstStyle/>
          <a:p>
            <a:r>
              <a:rPr lang="ru-RU" sz="5400" dirty="0">
                <a:latin typeface="Calibri" panose="020F0502020204030204" pitchFamily="34" charset="0"/>
              </a:rPr>
              <a:t>-</a:t>
            </a:r>
            <a:r>
              <a:rPr lang="en-US" sz="5400" dirty="0">
                <a:latin typeface="Calibri" panose="020F0502020204030204" pitchFamily="34" charset="0"/>
              </a:rPr>
              <a:t>25%</a:t>
            </a:r>
            <a:r>
              <a:rPr lang="ru-RU" dirty="0"/>
              <a:t> </a:t>
            </a:r>
          </a:p>
        </p:txBody>
      </p:sp>
      <p:sp>
        <p:nvSpPr>
          <p:cNvPr id="3" name="Прямоугольник 2"/>
          <p:cNvSpPr/>
          <p:nvPr/>
        </p:nvSpPr>
        <p:spPr>
          <a:xfrm>
            <a:off x="7195487" y="3329608"/>
            <a:ext cx="1553630" cy="923330"/>
          </a:xfrm>
          <a:prstGeom prst="rect">
            <a:avLst/>
          </a:prstGeom>
        </p:spPr>
        <p:txBody>
          <a:bodyPr wrap="none">
            <a:spAutoFit/>
          </a:bodyPr>
          <a:lstStyle/>
          <a:p>
            <a:r>
              <a:rPr lang="en-US" sz="5400" dirty="0">
                <a:latin typeface="Calibri" panose="020F0502020204030204" pitchFamily="34" charset="0"/>
              </a:rPr>
              <a:t>+</a:t>
            </a:r>
            <a:r>
              <a:rPr lang="ru-RU" sz="5400" dirty="0">
                <a:latin typeface="Calibri" panose="020F0502020204030204" pitchFamily="34" charset="0"/>
              </a:rPr>
              <a:t>7%</a:t>
            </a:r>
            <a:r>
              <a:rPr lang="ru-RU" dirty="0"/>
              <a:t> </a:t>
            </a:r>
          </a:p>
        </p:txBody>
      </p:sp>
      <p:sp>
        <p:nvSpPr>
          <p:cNvPr id="4" name="Прямоугольник 3"/>
          <p:cNvSpPr/>
          <p:nvPr/>
        </p:nvSpPr>
        <p:spPr>
          <a:xfrm>
            <a:off x="11606745" y="4049688"/>
            <a:ext cx="1904689" cy="923330"/>
          </a:xfrm>
          <a:prstGeom prst="rect">
            <a:avLst/>
          </a:prstGeom>
        </p:spPr>
        <p:txBody>
          <a:bodyPr wrap="none">
            <a:spAutoFit/>
          </a:bodyPr>
          <a:lstStyle/>
          <a:p>
            <a:r>
              <a:rPr lang="en-US" sz="5400" dirty="0">
                <a:latin typeface="Calibri" panose="020F0502020204030204" pitchFamily="34" charset="0"/>
              </a:rPr>
              <a:t>+12</a:t>
            </a:r>
            <a:r>
              <a:rPr lang="ru-RU" sz="5400" dirty="0">
                <a:latin typeface="Calibri" panose="020F0502020204030204" pitchFamily="34" charset="0"/>
              </a:rPr>
              <a:t>%</a:t>
            </a:r>
            <a:r>
              <a:rPr lang="ru-RU" dirty="0"/>
              <a:t> </a:t>
            </a:r>
          </a:p>
        </p:txBody>
      </p:sp>
      <p:sp>
        <p:nvSpPr>
          <p:cNvPr id="5" name="Прямоугольник 4"/>
          <p:cNvSpPr/>
          <p:nvPr/>
        </p:nvSpPr>
        <p:spPr>
          <a:xfrm>
            <a:off x="16584833" y="4049093"/>
            <a:ext cx="1208985" cy="923330"/>
          </a:xfrm>
          <a:prstGeom prst="rect">
            <a:avLst/>
          </a:prstGeom>
        </p:spPr>
        <p:txBody>
          <a:bodyPr wrap="none">
            <a:spAutoFit/>
          </a:bodyPr>
          <a:lstStyle/>
          <a:p>
            <a:r>
              <a:rPr lang="en-US" sz="5400" dirty="0">
                <a:latin typeface="Calibri" panose="020F0502020204030204" pitchFamily="34" charset="0"/>
              </a:rPr>
              <a:t>0</a:t>
            </a:r>
            <a:r>
              <a:rPr lang="ru-RU" sz="5400" dirty="0">
                <a:latin typeface="Calibri" panose="020F0502020204030204" pitchFamily="34" charset="0"/>
              </a:rPr>
              <a:t>%</a:t>
            </a:r>
            <a:r>
              <a:rPr lang="ru-RU" dirty="0"/>
              <a:t> </a:t>
            </a:r>
          </a:p>
        </p:txBody>
      </p:sp>
      <p:sp>
        <p:nvSpPr>
          <p:cNvPr id="6" name="Номер слайда 5">
            <a:extLst>
              <a:ext uri="{FF2B5EF4-FFF2-40B4-BE49-F238E27FC236}">
                <a16:creationId xmlns:a16="http://schemas.microsoft.com/office/drawing/2014/main" id="{EB7C3FA0-3C90-4534-BA13-2DE1273F6356}"/>
              </a:ext>
            </a:extLst>
          </p:cNvPr>
          <p:cNvSpPr>
            <a:spLocks noGrp="1"/>
          </p:cNvSpPr>
          <p:nvPr>
            <p:ph type="sldNum" sz="quarter" idx="2"/>
          </p:nvPr>
        </p:nvSpPr>
        <p:spPr/>
        <p:txBody>
          <a:bodyPr/>
          <a:lstStyle/>
          <a:p>
            <a:fld id="{86CB4B4D-7CA3-9044-876B-883B54F8677D}" type="slidenum">
              <a:rPr lang="ru-RU" smtClean="0"/>
              <a:t>6</a:t>
            </a:fld>
            <a:endParaRPr lang="ru-RU"/>
          </a:p>
        </p:txBody>
      </p:sp>
    </p:spTree>
    <p:extLst>
      <p:ext uri="{BB962C8B-B14F-4D97-AF65-F5344CB8AC3E}">
        <p14:creationId xmlns:p14="http://schemas.microsoft.com/office/powerpoint/2010/main" val="106765326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36221"/>
            <a:ext cx="20666296" cy="2167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Высшая проба, профиль </a:t>
            </a:r>
            <a:endParaRPr lang="en-US" dirty="0"/>
          </a:p>
          <a:p>
            <a:pPr algn="l">
              <a:defRPr sz="7000" b="1" cap="all">
                <a:solidFill>
                  <a:srgbClr val="253957"/>
                </a:solidFill>
                <a:latin typeface="+mn-lt"/>
                <a:ea typeface="+mn-ea"/>
                <a:cs typeface="+mn-cs"/>
                <a:sym typeface="Arial Narrow"/>
              </a:defRPr>
            </a:pPr>
            <a:r>
              <a:rPr lang="en-US" dirty="0"/>
              <a:t>“</a:t>
            </a:r>
            <a:r>
              <a:rPr lang="ru-RU" dirty="0"/>
              <a:t>Электроника и Вычислительная Техника</a:t>
            </a:r>
            <a:r>
              <a:rPr lang="en-US" dirty="0"/>
              <a:t>”</a:t>
            </a:r>
            <a:r>
              <a:rPr lang="ru-RU" dirty="0"/>
              <a:t> </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9B14206-A390-47B7-BE4D-F034FEB39EE2}"/>
              </a:ext>
            </a:extLst>
          </p:cNvPr>
          <p:cNvSpPr>
            <a:spLocks noGrp="1"/>
          </p:cNvSpPr>
          <p:nvPr>
            <p:ph type="sldNum" sz="quarter" idx="2"/>
          </p:nvPr>
        </p:nvSpPr>
        <p:spPr/>
        <p:txBody>
          <a:bodyPr/>
          <a:lstStyle/>
          <a:p>
            <a:fld id="{86CB4B4D-7CA3-9044-876B-883B54F8677D}" type="slidenum">
              <a:rPr lang="ru-RU" smtClean="0"/>
              <a:t>7</a:t>
            </a:fld>
            <a:endParaRPr lang="ru-RU"/>
          </a:p>
        </p:txBody>
      </p:sp>
      <p:sp>
        <p:nvSpPr>
          <p:cNvPr id="8" name="Заголовок основного текста">
            <a:extLst>
              <a:ext uri="{FF2B5EF4-FFF2-40B4-BE49-F238E27FC236}">
                <a16:creationId xmlns:a16="http://schemas.microsoft.com/office/drawing/2014/main" id="{E7153CD8-9B58-4E44-A3BE-837BEBB11EB4}"/>
              </a:ext>
            </a:extLst>
          </p:cNvPr>
          <p:cNvSpPr txBox="1"/>
          <p:nvPr/>
        </p:nvSpPr>
        <p:spPr>
          <a:xfrm>
            <a:off x="908691" y="2894509"/>
            <a:ext cx="21798747" cy="3826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571500" indent="-571500">
              <a:buFont typeface="Arial" panose="020B0604020202020204" pitchFamily="34" charset="0"/>
              <a:buChar char="•"/>
            </a:pPr>
            <a:r>
              <a:rPr lang="ru-RU" b="0" dirty="0"/>
              <a:t>В </a:t>
            </a:r>
            <a:r>
              <a:rPr lang="ru-RU" dirty="0"/>
              <a:t>2 раза </a:t>
            </a:r>
            <a:r>
              <a:rPr lang="ru-RU" b="0" dirty="0"/>
              <a:t>выросло количество заявлений от участников олимпиады Высшая проба по профилю </a:t>
            </a:r>
            <a:r>
              <a:rPr lang="en-US" b="0" dirty="0"/>
              <a:t>“</a:t>
            </a:r>
            <a:r>
              <a:rPr lang="ru-RU" b="0" dirty="0"/>
              <a:t>Электроника и вычислительная техника</a:t>
            </a:r>
            <a:r>
              <a:rPr lang="en-US" b="0" dirty="0"/>
              <a:t>” </a:t>
            </a:r>
            <a:r>
              <a:rPr lang="ru-RU" b="0" dirty="0"/>
              <a:t>и количество поступивших по БВИ по данной олимпиаде.</a:t>
            </a:r>
            <a:endParaRPr lang="en-US" b="0" dirty="0"/>
          </a:p>
          <a:p>
            <a:pPr marL="571500" indent="-571500">
              <a:buFont typeface="Arial" panose="020B0604020202020204" pitchFamily="34" charset="0"/>
              <a:buChar char="•"/>
            </a:pPr>
            <a:r>
              <a:rPr lang="ru-RU" b="0" dirty="0"/>
              <a:t>В 2019</a:t>
            </a:r>
            <a:r>
              <a:rPr lang="en-US" b="0" dirty="0"/>
              <a:t>/</a:t>
            </a:r>
            <a:r>
              <a:rPr lang="ru-RU" b="0" dirty="0"/>
              <a:t>2020 учебном году статус олимпиады </a:t>
            </a:r>
            <a:r>
              <a:rPr lang="en-US" b="0" dirty="0"/>
              <a:t>“</a:t>
            </a:r>
            <a:r>
              <a:rPr lang="ru-RU" b="0" dirty="0"/>
              <a:t>Высшая проба</a:t>
            </a:r>
            <a:r>
              <a:rPr lang="en-US" b="0" dirty="0"/>
              <a:t>” </a:t>
            </a:r>
            <a:r>
              <a:rPr lang="ru-RU" b="0" dirty="0"/>
              <a:t>по профилю “Электроника и Вычислительная Техника” </a:t>
            </a:r>
            <a:r>
              <a:rPr lang="ru-RU" dirty="0"/>
              <a:t>был повышен с 3 до 2 уровня </a:t>
            </a:r>
            <a:r>
              <a:rPr lang="ru-RU" b="0" dirty="0"/>
              <a:t>в перечне РСОШ.</a:t>
            </a:r>
          </a:p>
          <a:p>
            <a:pPr marL="571500" indent="-571500">
              <a:buFont typeface="Arial" panose="020B0604020202020204" pitchFamily="34" charset="0"/>
              <a:buChar char="•"/>
            </a:pPr>
            <a:r>
              <a:rPr lang="ru-RU" b="0" dirty="0"/>
              <a:t>Возникает необходимость в открытии еще одного профиля </a:t>
            </a:r>
            <a:r>
              <a:rPr lang="en-US" b="0" dirty="0"/>
              <a:t>“</a:t>
            </a:r>
            <a:r>
              <a:rPr lang="ru-RU" b="0" dirty="0"/>
              <a:t>Интернет вещей и </a:t>
            </a:r>
            <a:r>
              <a:rPr lang="ru-RU" b="0" dirty="0" err="1" smtClean="0"/>
              <a:t>кибербезопасность</a:t>
            </a:r>
            <a:r>
              <a:rPr lang="en-US" b="0" dirty="0"/>
              <a:t>”</a:t>
            </a:r>
            <a:endParaRPr lang="ru-RU" b="0" dirty="0"/>
          </a:p>
          <a:p>
            <a:endParaRPr lang="ru-RU" b="0" dirty="0"/>
          </a:p>
          <a:p>
            <a:pPr marL="571500" indent="-571500">
              <a:buFont typeface="Arial" panose="020B0604020202020204" pitchFamily="34" charset="0"/>
              <a:buChar char="•"/>
            </a:pPr>
            <a:endParaRPr b="0" dirty="0"/>
          </a:p>
        </p:txBody>
      </p:sp>
      <p:graphicFrame>
        <p:nvGraphicFramePr>
          <p:cNvPr id="3" name="Таблица 2">
            <a:extLst>
              <a:ext uri="{FF2B5EF4-FFF2-40B4-BE49-F238E27FC236}">
                <a16:creationId xmlns:a16="http://schemas.microsoft.com/office/drawing/2014/main" id="{657CAA34-A94E-43C4-A905-3388707A08AB}"/>
              </a:ext>
            </a:extLst>
          </p:cNvPr>
          <p:cNvGraphicFramePr>
            <a:graphicFrameLocks noGrp="1"/>
          </p:cNvGraphicFramePr>
          <p:nvPr>
            <p:extLst>
              <p:ext uri="{D42A27DB-BD31-4B8C-83A1-F6EECF244321}">
                <p14:modId xmlns:p14="http://schemas.microsoft.com/office/powerpoint/2010/main" val="811086621"/>
              </p:ext>
            </p:extLst>
          </p:nvPr>
        </p:nvGraphicFramePr>
        <p:xfrm>
          <a:off x="3118992" y="7146032"/>
          <a:ext cx="17065893" cy="4108917"/>
        </p:xfrm>
        <a:graphic>
          <a:graphicData uri="http://schemas.openxmlformats.org/drawingml/2006/table">
            <a:tbl>
              <a:tblPr firstRow="1" firstCol="1">
                <a:tableStyleId>{4C3C2611-4C71-4FC5-86AE-919BDF0F9419}</a:tableStyleId>
              </a:tblPr>
              <a:tblGrid>
                <a:gridCol w="7052847">
                  <a:extLst>
                    <a:ext uri="{9D8B030D-6E8A-4147-A177-3AD203B41FA5}">
                      <a16:colId xmlns:a16="http://schemas.microsoft.com/office/drawing/2014/main" val="260712602"/>
                    </a:ext>
                  </a:extLst>
                </a:gridCol>
                <a:gridCol w="1668841">
                  <a:extLst>
                    <a:ext uri="{9D8B030D-6E8A-4147-A177-3AD203B41FA5}">
                      <a16:colId xmlns:a16="http://schemas.microsoft.com/office/drawing/2014/main" val="4161974835"/>
                    </a:ext>
                  </a:extLst>
                </a:gridCol>
                <a:gridCol w="1668841">
                  <a:extLst>
                    <a:ext uri="{9D8B030D-6E8A-4147-A177-3AD203B41FA5}">
                      <a16:colId xmlns:a16="http://schemas.microsoft.com/office/drawing/2014/main" val="1944888092"/>
                    </a:ext>
                  </a:extLst>
                </a:gridCol>
                <a:gridCol w="1668841">
                  <a:extLst>
                    <a:ext uri="{9D8B030D-6E8A-4147-A177-3AD203B41FA5}">
                      <a16:colId xmlns:a16="http://schemas.microsoft.com/office/drawing/2014/main" val="3973652416"/>
                    </a:ext>
                  </a:extLst>
                </a:gridCol>
                <a:gridCol w="1668841">
                  <a:extLst>
                    <a:ext uri="{9D8B030D-6E8A-4147-A177-3AD203B41FA5}">
                      <a16:colId xmlns:a16="http://schemas.microsoft.com/office/drawing/2014/main" val="159210516"/>
                    </a:ext>
                  </a:extLst>
                </a:gridCol>
                <a:gridCol w="1668841">
                  <a:extLst>
                    <a:ext uri="{9D8B030D-6E8A-4147-A177-3AD203B41FA5}">
                      <a16:colId xmlns:a16="http://schemas.microsoft.com/office/drawing/2014/main" val="921677515"/>
                    </a:ext>
                  </a:extLst>
                </a:gridCol>
                <a:gridCol w="1668841">
                  <a:extLst>
                    <a:ext uri="{9D8B030D-6E8A-4147-A177-3AD203B41FA5}">
                      <a16:colId xmlns:a16="http://schemas.microsoft.com/office/drawing/2014/main" val="550914827"/>
                    </a:ext>
                  </a:extLst>
                </a:gridCol>
              </a:tblGrid>
              <a:tr h="825861">
                <a:tc rowSpan="2">
                  <a:txBody>
                    <a:bodyPr/>
                    <a:lstStyle/>
                    <a:p>
                      <a:pPr algn="l" fontAlgn="b"/>
                      <a:endParaRPr lang="ru-RU" sz="40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4000" u="none" strike="noStrike" dirty="0">
                          <a:effectLst/>
                          <a:latin typeface="+mn-lt"/>
                        </a:rPr>
                        <a:t>Кол-во заявлений</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ru-RU" sz="4000" u="none" strike="noStrike" dirty="0">
                          <a:effectLst/>
                          <a:latin typeface="+mn-lt"/>
                        </a:rPr>
                        <a:t>Зачислено</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6157188"/>
                  </a:ext>
                </a:extLst>
              </a:tr>
              <a:tr h="825861">
                <a:tc vMerge="1">
                  <a:txBody>
                    <a:bodyPr/>
                    <a:lstStyle/>
                    <a:p>
                      <a:pPr algn="l" fontAlgn="b"/>
                      <a:endParaRPr lang="ru-RU" sz="40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2017</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2018</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2019</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2017</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a:solidFill>
                            <a:schemeClr val="bg1"/>
                          </a:solidFill>
                          <a:effectLst/>
                          <a:latin typeface="+mn-lt"/>
                        </a:rPr>
                        <a:t>2018</a:t>
                      </a:r>
                      <a:endParaRPr lang="ru-RU" sz="4000" b="1" i="0" u="none" strike="noStrike">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2019</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91912949"/>
                  </a:ext>
                </a:extLst>
              </a:tr>
              <a:tr h="2457195">
                <a:tc>
                  <a:txBody>
                    <a:bodyPr/>
                    <a:lstStyle/>
                    <a:p>
                      <a:pPr lvl="0" algn="ctr" fontAlgn="b"/>
                      <a:r>
                        <a:rPr lang="ru-RU" sz="4000" u="none" strike="noStrike" dirty="0">
                          <a:effectLst/>
                          <a:latin typeface="+mn-lt"/>
                        </a:rPr>
                        <a:t>Олимпиада «Высшая проба» по электронике и вычислительной технике</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10</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a:effectLst/>
                          <a:latin typeface="+mn-lt"/>
                        </a:rPr>
                        <a:t>16</a:t>
                      </a:r>
                      <a:endParaRPr lang="ru-RU" sz="40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32</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2</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7</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14</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402715"/>
                  </a:ext>
                </a:extLst>
              </a:tr>
            </a:tbl>
          </a:graphicData>
        </a:graphic>
      </p:graphicFrame>
    </p:spTree>
    <p:extLst>
      <p:ext uri="{BB962C8B-B14F-4D97-AF65-F5344CB8AC3E}">
        <p14:creationId xmlns:p14="http://schemas.microsoft.com/office/powerpoint/2010/main" val="21388637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7253"/>
            <a:ext cx="20666296" cy="1199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Взаимодействие с лицеем </a:t>
            </a:r>
            <a:r>
              <a:rPr lang="ru-RU" dirty="0" err="1"/>
              <a:t>ниу</a:t>
            </a:r>
            <a:r>
              <a:rPr lang="ru-RU" dirty="0"/>
              <a:t> </a:t>
            </a:r>
            <a:r>
              <a:rPr lang="ru-RU" dirty="0" err="1"/>
              <a:t>вшэ</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C9B14206-A390-47B7-BE4D-F034FEB39EE2}"/>
              </a:ext>
            </a:extLst>
          </p:cNvPr>
          <p:cNvSpPr>
            <a:spLocks noGrp="1"/>
          </p:cNvSpPr>
          <p:nvPr>
            <p:ph type="sldNum" sz="quarter" idx="2"/>
          </p:nvPr>
        </p:nvSpPr>
        <p:spPr/>
        <p:txBody>
          <a:bodyPr/>
          <a:lstStyle/>
          <a:p>
            <a:fld id="{86CB4B4D-7CA3-9044-876B-883B54F8677D}" type="slidenum">
              <a:rPr lang="ru-RU" smtClean="0"/>
              <a:t>8</a:t>
            </a:fld>
            <a:endParaRPr lang="ru-RU"/>
          </a:p>
        </p:txBody>
      </p:sp>
      <p:sp>
        <p:nvSpPr>
          <p:cNvPr id="8" name="Заголовок основного текста">
            <a:extLst>
              <a:ext uri="{FF2B5EF4-FFF2-40B4-BE49-F238E27FC236}">
                <a16:creationId xmlns:a16="http://schemas.microsoft.com/office/drawing/2014/main" id="{E7153CD8-9B58-4E44-A3BE-837BEBB11EB4}"/>
              </a:ext>
            </a:extLst>
          </p:cNvPr>
          <p:cNvSpPr txBox="1"/>
          <p:nvPr/>
        </p:nvSpPr>
        <p:spPr>
          <a:xfrm>
            <a:off x="908691" y="4283360"/>
            <a:ext cx="21798747" cy="2592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571500" indent="-571500">
              <a:buFont typeface="Arial" panose="020B0604020202020204" pitchFamily="34" charset="0"/>
              <a:buChar char="•"/>
            </a:pPr>
            <a:endParaRPr lang="ru-RU" b="0" dirty="0"/>
          </a:p>
          <a:p>
            <a:pPr marL="571500" indent="-571500">
              <a:buFont typeface="Arial" panose="020B0604020202020204" pitchFamily="34" charset="0"/>
              <a:buChar char="•"/>
            </a:pPr>
            <a:r>
              <a:rPr lang="ru-RU" b="0" dirty="0"/>
              <a:t>В 2019 году произошло переформатирование образовательной программы реализуемой МИЭМ НИУ ВШЭ для учащихся Лицея НИУ ВШЭ (упор на подготовку к олимпиадам, большее разнообразие курсов по выбору.)</a:t>
            </a:r>
          </a:p>
          <a:p>
            <a:pPr marL="571500" indent="-571500">
              <a:buFont typeface="Arial" panose="020B0604020202020204" pitchFamily="34" charset="0"/>
              <a:buChar char="•"/>
            </a:pPr>
            <a:r>
              <a:rPr lang="ru-RU" b="0" dirty="0"/>
              <a:t>Наблюдается положительная динамика как по количеству поданных заявлений, так и по количеству поступивших выпускников Лицея НИУ ВШЭ на образовательные программы </a:t>
            </a:r>
            <a:r>
              <a:rPr lang="ru-RU" b="0" dirty="0" smtClean="0"/>
              <a:t>МИЭМ.</a:t>
            </a:r>
            <a:endParaRPr lang="ru-RU" b="0" dirty="0"/>
          </a:p>
          <a:p>
            <a:pPr marL="571500" indent="-571500">
              <a:buFont typeface="Arial" panose="020B0604020202020204" pitchFamily="34" charset="0"/>
              <a:buChar char="•"/>
            </a:pPr>
            <a:endParaRPr b="0" dirty="0"/>
          </a:p>
        </p:txBody>
      </p:sp>
      <p:graphicFrame>
        <p:nvGraphicFramePr>
          <p:cNvPr id="3" name="Таблица 2">
            <a:extLst>
              <a:ext uri="{FF2B5EF4-FFF2-40B4-BE49-F238E27FC236}">
                <a16:creationId xmlns:a16="http://schemas.microsoft.com/office/drawing/2014/main" id="{657CAA34-A94E-43C4-A905-3388707A08AB}"/>
              </a:ext>
            </a:extLst>
          </p:cNvPr>
          <p:cNvGraphicFramePr>
            <a:graphicFrameLocks noGrp="1"/>
          </p:cNvGraphicFramePr>
          <p:nvPr>
            <p:extLst>
              <p:ext uri="{D42A27DB-BD31-4B8C-83A1-F6EECF244321}">
                <p14:modId xmlns:p14="http://schemas.microsoft.com/office/powerpoint/2010/main" val="2714568924"/>
              </p:ext>
            </p:extLst>
          </p:nvPr>
        </p:nvGraphicFramePr>
        <p:xfrm>
          <a:off x="1402908" y="7290048"/>
          <a:ext cx="20810312" cy="3303444"/>
        </p:xfrm>
        <a:graphic>
          <a:graphicData uri="http://schemas.openxmlformats.org/drawingml/2006/table">
            <a:tbl>
              <a:tblPr firstRow="1" firstCol="1">
                <a:tableStyleId>{4C3C2611-4C71-4FC5-86AE-919BDF0F9419}</a:tableStyleId>
              </a:tblPr>
              <a:tblGrid>
                <a:gridCol w="8600306">
                  <a:extLst>
                    <a:ext uri="{9D8B030D-6E8A-4147-A177-3AD203B41FA5}">
                      <a16:colId xmlns:a16="http://schemas.microsoft.com/office/drawing/2014/main" val="260712602"/>
                    </a:ext>
                  </a:extLst>
                </a:gridCol>
                <a:gridCol w="2035001">
                  <a:extLst>
                    <a:ext uri="{9D8B030D-6E8A-4147-A177-3AD203B41FA5}">
                      <a16:colId xmlns:a16="http://schemas.microsoft.com/office/drawing/2014/main" val="4161974835"/>
                    </a:ext>
                  </a:extLst>
                </a:gridCol>
                <a:gridCol w="2035001">
                  <a:extLst>
                    <a:ext uri="{9D8B030D-6E8A-4147-A177-3AD203B41FA5}">
                      <a16:colId xmlns:a16="http://schemas.microsoft.com/office/drawing/2014/main" val="1944888092"/>
                    </a:ext>
                  </a:extLst>
                </a:gridCol>
                <a:gridCol w="2035001">
                  <a:extLst>
                    <a:ext uri="{9D8B030D-6E8A-4147-A177-3AD203B41FA5}">
                      <a16:colId xmlns:a16="http://schemas.microsoft.com/office/drawing/2014/main" val="3973652416"/>
                    </a:ext>
                  </a:extLst>
                </a:gridCol>
                <a:gridCol w="2035001">
                  <a:extLst>
                    <a:ext uri="{9D8B030D-6E8A-4147-A177-3AD203B41FA5}">
                      <a16:colId xmlns:a16="http://schemas.microsoft.com/office/drawing/2014/main" val="159210516"/>
                    </a:ext>
                  </a:extLst>
                </a:gridCol>
                <a:gridCol w="2035001">
                  <a:extLst>
                    <a:ext uri="{9D8B030D-6E8A-4147-A177-3AD203B41FA5}">
                      <a16:colId xmlns:a16="http://schemas.microsoft.com/office/drawing/2014/main" val="921677515"/>
                    </a:ext>
                  </a:extLst>
                </a:gridCol>
                <a:gridCol w="2035001">
                  <a:extLst>
                    <a:ext uri="{9D8B030D-6E8A-4147-A177-3AD203B41FA5}">
                      <a16:colId xmlns:a16="http://schemas.microsoft.com/office/drawing/2014/main" val="550914827"/>
                    </a:ext>
                  </a:extLst>
                </a:gridCol>
              </a:tblGrid>
              <a:tr h="825861">
                <a:tc rowSpan="2">
                  <a:txBody>
                    <a:bodyPr/>
                    <a:lstStyle/>
                    <a:p>
                      <a:pPr algn="l" fontAlgn="b"/>
                      <a:endParaRPr lang="ru-RU" sz="40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4000" u="none" strike="noStrike" dirty="0">
                          <a:effectLst/>
                          <a:latin typeface="+mn-lt"/>
                        </a:rPr>
                        <a:t>Кол-во заявлений</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ru-RU" sz="4000" u="none" strike="noStrike" dirty="0">
                          <a:effectLst/>
                          <a:latin typeface="+mn-lt"/>
                        </a:rPr>
                        <a:t>Зачислено</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6157188"/>
                  </a:ext>
                </a:extLst>
              </a:tr>
              <a:tr h="825861">
                <a:tc vMerge="1">
                  <a:txBody>
                    <a:bodyPr/>
                    <a:lstStyle/>
                    <a:p>
                      <a:pPr algn="l" fontAlgn="b"/>
                      <a:endParaRPr lang="ru-RU" sz="40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2017</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2018</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2019</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2017</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a:solidFill>
                            <a:schemeClr val="bg1"/>
                          </a:solidFill>
                          <a:effectLst/>
                          <a:latin typeface="+mn-lt"/>
                        </a:rPr>
                        <a:t>2018</a:t>
                      </a:r>
                      <a:endParaRPr lang="ru-RU" sz="4000" b="1" i="0" u="none" strike="noStrike">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ru-RU" sz="4000" b="1" u="none" strike="noStrike" dirty="0">
                          <a:solidFill>
                            <a:schemeClr val="bg1"/>
                          </a:solidFill>
                          <a:effectLst/>
                          <a:latin typeface="+mn-lt"/>
                        </a:rPr>
                        <a:t>2019</a:t>
                      </a:r>
                      <a:endParaRPr lang="ru-RU" sz="4000" b="1" i="0" u="none" strike="noStrike" dirty="0">
                        <a:solidFill>
                          <a:schemeClr val="bg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91912949"/>
                  </a:ext>
                </a:extLst>
              </a:tr>
              <a:tr h="825861">
                <a:tc>
                  <a:txBody>
                    <a:bodyPr/>
                    <a:lstStyle/>
                    <a:p>
                      <a:pPr lvl="0" algn="ctr" fontAlgn="b"/>
                      <a:r>
                        <a:rPr lang="ru-RU" sz="4000" u="none" strike="noStrike" dirty="0">
                          <a:effectLst/>
                          <a:latin typeface="+mn-lt"/>
                        </a:rPr>
                        <a:t>Лицей НИУ ВШЭ</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a:effectLst/>
                          <a:latin typeface="+mn-lt"/>
                        </a:rPr>
                        <a:t>10</a:t>
                      </a:r>
                      <a:endParaRPr lang="ru-RU" sz="40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15</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28</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3</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a:effectLst/>
                          <a:latin typeface="+mn-lt"/>
                        </a:rPr>
                        <a:t>6</a:t>
                      </a:r>
                      <a:endParaRPr lang="ru-RU" sz="40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a:effectLst/>
                          <a:latin typeface="+mn-lt"/>
                        </a:rPr>
                        <a:t>8</a:t>
                      </a:r>
                      <a:endParaRPr lang="ru-RU" sz="40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3463033"/>
                  </a:ext>
                </a:extLst>
              </a:tr>
              <a:tr h="825861">
                <a:tc>
                  <a:txBody>
                    <a:bodyPr/>
                    <a:lstStyle/>
                    <a:p>
                      <a:pPr lvl="0" algn="ctr" fontAlgn="b"/>
                      <a:r>
                        <a:rPr lang="ru-RU" sz="4000" u="none" strike="noStrike">
                          <a:effectLst/>
                          <a:latin typeface="+mn-lt"/>
                        </a:rPr>
                        <a:t>Факультетский день</a:t>
                      </a:r>
                      <a:endParaRPr lang="ru-RU" sz="40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a:effectLst/>
                          <a:latin typeface="+mn-lt"/>
                        </a:rPr>
                        <a:t>30</a:t>
                      </a:r>
                      <a:endParaRPr lang="ru-RU" sz="40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a:effectLst/>
                          <a:latin typeface="+mn-lt"/>
                        </a:rPr>
                        <a:t>66</a:t>
                      </a:r>
                      <a:endParaRPr lang="ru-RU" sz="4000" b="1"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98</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3</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6</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4000" b="1" u="none" strike="noStrike" dirty="0">
                          <a:effectLst/>
                          <a:latin typeface="+mn-lt"/>
                        </a:rPr>
                        <a:t>8</a:t>
                      </a:r>
                      <a:endParaRPr lang="ru-RU" sz="40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3928610"/>
                  </a:ext>
                </a:extLst>
              </a:tr>
            </a:tbl>
          </a:graphicData>
        </a:graphic>
      </p:graphicFrame>
    </p:spTree>
    <p:extLst>
      <p:ext uri="{BB962C8B-B14F-4D97-AF65-F5344CB8AC3E}">
        <p14:creationId xmlns:p14="http://schemas.microsoft.com/office/powerpoint/2010/main" val="39618058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14680"/>
            <a:ext cx="20666296" cy="1756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Специалитет МИЭМ</a:t>
            </a: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6" name="Прямоугольник 5"/>
          <p:cNvSpPr/>
          <p:nvPr/>
        </p:nvSpPr>
        <p:spPr>
          <a:xfrm>
            <a:off x="1195397" y="2692525"/>
            <a:ext cx="21480833" cy="11618565"/>
          </a:xfrm>
          <a:prstGeom prst="rect">
            <a:avLst/>
          </a:prstGeom>
        </p:spPr>
        <p:txBody>
          <a:bodyPr wrap="square">
            <a:spAutoFit/>
          </a:bodyPr>
          <a:lstStyle/>
          <a:p>
            <a:pPr marL="571500" indent="-571500" algn="just">
              <a:spcBef>
                <a:spcPts val="600"/>
              </a:spcBef>
              <a:buFont typeface="Arial" panose="020B0604020202020204" pitchFamily="34" charset="0"/>
              <a:buChar char="•"/>
            </a:pPr>
            <a:r>
              <a:rPr lang="ru-RU" sz="4400" b="1" dirty="0">
                <a:solidFill>
                  <a:srgbClr val="002060"/>
                </a:solidFill>
                <a:latin typeface="+mn-lt"/>
              </a:rPr>
              <a:t>Открыта новая образовательная программа бакалавриата «Информационная безопасность». </a:t>
            </a:r>
            <a:r>
              <a:rPr lang="ru-RU" sz="4400" dirty="0">
                <a:solidFill>
                  <a:srgbClr val="002060"/>
                </a:solidFill>
                <a:latin typeface="+mn-lt"/>
              </a:rPr>
              <a:t>Бюджетные места на 77% заняты абитуриентами, поступающими по БВИ.</a:t>
            </a:r>
          </a:p>
          <a:p>
            <a:pPr marL="571500" indent="-571500" algn="just">
              <a:spcBef>
                <a:spcPts val="600"/>
              </a:spcBef>
              <a:buFont typeface="Arial" panose="020B0604020202020204" pitchFamily="34" charset="0"/>
              <a:buChar char="•"/>
            </a:pPr>
            <a:r>
              <a:rPr lang="ru-RU" sz="4400" dirty="0" smtClean="0">
                <a:solidFill>
                  <a:srgbClr val="002060"/>
                </a:solidFill>
                <a:latin typeface="+mn-lt"/>
              </a:rPr>
              <a:t>Работа по </a:t>
            </a:r>
            <a:r>
              <a:rPr lang="ru-RU" sz="4400" dirty="0">
                <a:solidFill>
                  <a:srgbClr val="002060"/>
                </a:solidFill>
                <a:latin typeface="+mn-lt"/>
              </a:rPr>
              <a:t>организации приемной кампании </a:t>
            </a:r>
            <a:r>
              <a:rPr lang="ru-RU" sz="4400" b="1" dirty="0" smtClean="0">
                <a:solidFill>
                  <a:srgbClr val="002060"/>
                </a:solidFill>
                <a:latin typeface="+mn-lt"/>
              </a:rPr>
              <a:t>признана успешной.</a:t>
            </a:r>
            <a:endParaRPr lang="en-US" sz="4400" b="1" dirty="0">
              <a:solidFill>
                <a:srgbClr val="002060"/>
              </a:solidFill>
              <a:latin typeface="+mn-lt"/>
            </a:endParaRPr>
          </a:p>
          <a:p>
            <a:pPr marL="571500" indent="-571500" algn="just">
              <a:spcBef>
                <a:spcPts val="600"/>
              </a:spcBef>
              <a:buFont typeface="Arial" panose="020B0604020202020204" pitchFamily="34" charset="0"/>
              <a:buChar char="•"/>
            </a:pPr>
            <a:r>
              <a:rPr lang="ru-RU" sz="4400" b="1" dirty="0">
                <a:solidFill>
                  <a:srgbClr val="002060"/>
                </a:solidFill>
                <a:latin typeface="+mn-lt"/>
              </a:rPr>
              <a:t>План приема на бюджетные места выполнен </a:t>
            </a:r>
            <a:r>
              <a:rPr lang="ru-RU" sz="4400" dirty="0">
                <a:solidFill>
                  <a:srgbClr val="002060"/>
                </a:solidFill>
                <a:latin typeface="+mn-lt"/>
              </a:rPr>
              <a:t>с превышением по ОП (</a:t>
            </a:r>
            <a:r>
              <a:rPr lang="en-US" sz="4400" dirty="0">
                <a:solidFill>
                  <a:srgbClr val="002060"/>
                </a:solidFill>
                <a:latin typeface="+mn-lt"/>
              </a:rPr>
              <a:t>20</a:t>
            </a:r>
            <a:r>
              <a:rPr lang="ru-RU" sz="4400" dirty="0">
                <a:solidFill>
                  <a:srgbClr val="002060"/>
                </a:solidFill>
                <a:latin typeface="+mn-lt"/>
              </a:rPr>
              <a:t>% в целом).</a:t>
            </a:r>
            <a:endParaRPr lang="en-US" sz="4400" dirty="0">
              <a:solidFill>
                <a:srgbClr val="002060"/>
              </a:solidFill>
              <a:latin typeface="+mn-lt"/>
            </a:endParaRPr>
          </a:p>
          <a:p>
            <a:pPr marL="571500" indent="-571500" algn="just">
              <a:spcBef>
                <a:spcPts val="600"/>
              </a:spcBef>
              <a:buFont typeface="Arial" panose="020B0604020202020204" pitchFamily="34" charset="0"/>
              <a:buChar char="•"/>
            </a:pPr>
            <a:r>
              <a:rPr lang="ru-RU" sz="4400" b="1" dirty="0">
                <a:solidFill>
                  <a:srgbClr val="002060"/>
                </a:solidFill>
                <a:latin typeface="+mn-lt"/>
              </a:rPr>
              <a:t>Проходной балл </a:t>
            </a:r>
            <a:r>
              <a:rPr lang="ru-RU" sz="4400" dirty="0">
                <a:solidFill>
                  <a:srgbClr val="002060"/>
                </a:solidFill>
                <a:latin typeface="+mn-lt"/>
              </a:rPr>
              <a:t>при поступлении на программа бакалавриата МИЭМ в среднем </a:t>
            </a:r>
            <a:r>
              <a:rPr lang="ru-RU" sz="4400" b="1" dirty="0">
                <a:solidFill>
                  <a:srgbClr val="002060"/>
                </a:solidFill>
                <a:latin typeface="+mn-lt"/>
              </a:rPr>
              <a:t>вырос на 1</a:t>
            </a:r>
            <a:r>
              <a:rPr lang="en-US" sz="4400" b="1" dirty="0">
                <a:solidFill>
                  <a:srgbClr val="002060"/>
                </a:solidFill>
                <a:latin typeface="+mn-lt"/>
              </a:rPr>
              <a:t>2</a:t>
            </a:r>
            <a:r>
              <a:rPr lang="ru-RU" sz="4400" b="1" dirty="0">
                <a:solidFill>
                  <a:srgbClr val="002060"/>
                </a:solidFill>
                <a:latin typeface="+mn-lt"/>
              </a:rPr>
              <a:t> баллов</a:t>
            </a:r>
            <a:r>
              <a:rPr lang="ru-RU" sz="4400" dirty="0">
                <a:solidFill>
                  <a:srgbClr val="002060"/>
                </a:solidFill>
                <a:latin typeface="+mn-lt"/>
              </a:rPr>
              <a:t>.</a:t>
            </a:r>
          </a:p>
          <a:p>
            <a:pPr marL="571500" indent="-571500" algn="just">
              <a:spcBef>
                <a:spcPts val="600"/>
              </a:spcBef>
              <a:buFont typeface="Arial" panose="020B0604020202020204" pitchFamily="34" charset="0"/>
              <a:buChar char="•"/>
            </a:pPr>
            <a:r>
              <a:rPr lang="ru-RU" sz="4400" dirty="0">
                <a:solidFill>
                  <a:srgbClr val="002060"/>
                </a:solidFill>
                <a:latin typeface="+mn-lt"/>
              </a:rPr>
              <a:t>По программам </a:t>
            </a:r>
            <a:r>
              <a:rPr lang="ru-RU" sz="4400" dirty="0" err="1">
                <a:solidFill>
                  <a:srgbClr val="002060"/>
                </a:solidFill>
                <a:latin typeface="+mn-lt"/>
              </a:rPr>
              <a:t>бакалавриата</a:t>
            </a:r>
            <a:r>
              <a:rPr lang="ru-RU" sz="4400" dirty="0">
                <a:solidFill>
                  <a:srgbClr val="002060"/>
                </a:solidFill>
                <a:latin typeface="+mn-lt"/>
              </a:rPr>
              <a:t> и </a:t>
            </a:r>
            <a:r>
              <a:rPr lang="ru-RU" sz="4400" dirty="0" err="1">
                <a:solidFill>
                  <a:srgbClr val="002060"/>
                </a:solidFill>
                <a:latin typeface="+mn-lt"/>
              </a:rPr>
              <a:t>специалитета</a:t>
            </a:r>
            <a:r>
              <a:rPr lang="ru-RU" sz="4400" dirty="0">
                <a:solidFill>
                  <a:srgbClr val="002060"/>
                </a:solidFill>
                <a:latin typeface="+mn-lt"/>
              </a:rPr>
              <a:t> </a:t>
            </a:r>
            <a:r>
              <a:rPr lang="ru-RU" sz="4400" b="1" dirty="0">
                <a:solidFill>
                  <a:srgbClr val="002060"/>
                </a:solidFill>
                <a:latin typeface="+mn-lt"/>
              </a:rPr>
              <a:t>на 9 % перевыполнен</a:t>
            </a:r>
            <a:r>
              <a:rPr lang="ru-RU" sz="4400" dirty="0">
                <a:solidFill>
                  <a:srgbClr val="002060"/>
                </a:solidFill>
                <a:latin typeface="+mn-lt"/>
              </a:rPr>
              <a:t> </a:t>
            </a:r>
            <a:r>
              <a:rPr lang="ru-RU" sz="4400" b="1" dirty="0">
                <a:solidFill>
                  <a:srgbClr val="002060"/>
                </a:solidFill>
                <a:latin typeface="+mn-lt"/>
              </a:rPr>
              <a:t>план приема на места с оплатой стоимости обучения</a:t>
            </a:r>
            <a:r>
              <a:rPr lang="en-US" sz="4400" b="1" dirty="0">
                <a:solidFill>
                  <a:srgbClr val="002060"/>
                </a:solidFill>
                <a:latin typeface="+mn-lt"/>
              </a:rPr>
              <a:t> </a:t>
            </a:r>
            <a:r>
              <a:rPr lang="ru-RU" sz="4400" dirty="0">
                <a:solidFill>
                  <a:srgbClr val="002060"/>
                </a:solidFill>
                <a:latin typeface="+mn-lt"/>
              </a:rPr>
              <a:t>в условиях </a:t>
            </a:r>
            <a:r>
              <a:rPr lang="ru-RU" sz="4400" b="1" dirty="0">
                <a:solidFill>
                  <a:srgbClr val="002060"/>
                </a:solidFill>
                <a:latin typeface="+mn-lt"/>
              </a:rPr>
              <a:t>повышения стоимость обучения на </a:t>
            </a:r>
            <a:r>
              <a:rPr lang="en-US" sz="4400" b="1" dirty="0">
                <a:solidFill>
                  <a:srgbClr val="002060"/>
                </a:solidFill>
                <a:latin typeface="+mn-lt"/>
              </a:rPr>
              <a:t>25</a:t>
            </a:r>
            <a:r>
              <a:rPr lang="ru-RU" sz="4400" b="1" dirty="0">
                <a:solidFill>
                  <a:srgbClr val="002060"/>
                </a:solidFill>
                <a:latin typeface="+mn-lt"/>
              </a:rPr>
              <a:t>%.</a:t>
            </a:r>
          </a:p>
          <a:p>
            <a:pPr marL="571500" indent="-571500" algn="just">
              <a:spcBef>
                <a:spcPts val="600"/>
              </a:spcBef>
              <a:buFont typeface="Arial" panose="020B0604020202020204" pitchFamily="34" charset="0"/>
              <a:buChar char="•"/>
            </a:pPr>
            <a:r>
              <a:rPr lang="ru-RU" sz="4400" b="1" dirty="0">
                <a:solidFill>
                  <a:srgbClr val="002060"/>
                </a:solidFill>
                <a:latin typeface="+mn-lt"/>
              </a:rPr>
              <a:t>Зачислено 19 иностранных граждан </a:t>
            </a:r>
            <a:r>
              <a:rPr lang="ru-RU" sz="4400" dirty="0">
                <a:solidFill>
                  <a:srgbClr val="002060"/>
                </a:solidFill>
                <a:latin typeface="+mn-lt"/>
              </a:rPr>
              <a:t>на программы бакалавриата и специалитета.</a:t>
            </a:r>
            <a:endParaRPr lang="en-US" sz="4400" dirty="0">
              <a:solidFill>
                <a:srgbClr val="002060"/>
              </a:solidFill>
              <a:latin typeface="+mn-lt"/>
            </a:endParaRPr>
          </a:p>
          <a:p>
            <a:pPr marL="571500" indent="-571500" algn="just">
              <a:spcBef>
                <a:spcPts val="600"/>
              </a:spcBef>
              <a:buFont typeface="Arial" panose="020B0604020202020204" pitchFamily="34" charset="0"/>
              <a:buChar char="•"/>
            </a:pPr>
            <a:r>
              <a:rPr lang="ru-RU" sz="4400" dirty="0">
                <a:solidFill>
                  <a:srgbClr val="002060"/>
                </a:solidFill>
                <a:latin typeface="+mn-lt"/>
              </a:rPr>
              <a:t>На ОП “Инфокоммуникационные технологии и системы связи” в очередной раз возникает ситуация </a:t>
            </a:r>
            <a:r>
              <a:rPr lang="ru-RU" sz="4400" b="1" dirty="0">
                <a:solidFill>
                  <a:srgbClr val="002060"/>
                </a:solidFill>
                <a:latin typeface="+mn-lt"/>
              </a:rPr>
              <a:t>с недобором на места с оплатой стоимости обучения</a:t>
            </a:r>
            <a:r>
              <a:rPr lang="ru-RU" sz="4400" dirty="0">
                <a:solidFill>
                  <a:srgbClr val="002060"/>
                </a:solidFill>
                <a:latin typeface="+mn-lt"/>
              </a:rPr>
              <a:t>.</a:t>
            </a:r>
          </a:p>
          <a:p>
            <a:pPr marL="571500" indent="-571500" algn="just">
              <a:spcBef>
                <a:spcPts val="600"/>
              </a:spcBef>
              <a:buFont typeface="Arial" panose="020B0604020202020204" pitchFamily="34" charset="0"/>
              <a:buChar char="•"/>
            </a:pPr>
            <a:r>
              <a:rPr lang="ru-RU" sz="4400" dirty="0">
                <a:solidFill>
                  <a:srgbClr val="002060"/>
                </a:solidFill>
                <a:latin typeface="+mn-lt"/>
              </a:rPr>
              <a:t>Большое количество абитуриентов, поступивших на “Инфокоммуникационные технологии и системы связи”  </a:t>
            </a:r>
            <a:r>
              <a:rPr lang="ru-RU" sz="4400" b="1" dirty="0">
                <a:solidFill>
                  <a:srgbClr val="002060"/>
                </a:solidFill>
                <a:latin typeface="+mn-lt"/>
              </a:rPr>
              <a:t>планировали при поступлении перевестись </a:t>
            </a:r>
            <a:r>
              <a:rPr lang="ru-RU" sz="4400" dirty="0">
                <a:solidFill>
                  <a:srgbClr val="002060"/>
                </a:solidFill>
                <a:latin typeface="+mn-lt"/>
              </a:rPr>
              <a:t>на ОП “Информационная безопасность”, т.к. не прошли туда по баллам.</a:t>
            </a:r>
          </a:p>
          <a:p>
            <a:pPr marL="571500" indent="-571500" algn="just">
              <a:spcBef>
                <a:spcPts val="600"/>
              </a:spcBef>
              <a:buFont typeface="Arial" panose="020B0604020202020204" pitchFamily="34" charset="0"/>
              <a:buChar char="•"/>
            </a:pPr>
            <a:endParaRPr lang="ru-RU" sz="4400" dirty="0">
              <a:solidFill>
                <a:srgbClr val="002060"/>
              </a:solidFill>
              <a:latin typeface="+mn-lt"/>
            </a:endParaRPr>
          </a:p>
          <a:p>
            <a:pPr marL="571500" indent="-571500" algn="just">
              <a:spcBef>
                <a:spcPts val="600"/>
              </a:spcBef>
              <a:buFont typeface="Arial" panose="020B0604020202020204" pitchFamily="34" charset="0"/>
              <a:buChar char="•"/>
            </a:pPr>
            <a:endParaRPr lang="ru-RU" sz="4400" dirty="0">
              <a:solidFill>
                <a:srgbClr val="002060"/>
              </a:solidFill>
              <a:latin typeface="+mn-lt"/>
            </a:endParaRPr>
          </a:p>
        </p:txBody>
      </p:sp>
      <p:sp>
        <p:nvSpPr>
          <p:cNvPr id="2" name="Номер слайда 1">
            <a:extLst>
              <a:ext uri="{FF2B5EF4-FFF2-40B4-BE49-F238E27FC236}">
                <a16:creationId xmlns:a16="http://schemas.microsoft.com/office/drawing/2014/main" id="{2FCA82CA-C46C-475A-8911-07D9C428FE6E}"/>
              </a:ext>
            </a:extLst>
          </p:cNvPr>
          <p:cNvSpPr>
            <a:spLocks noGrp="1"/>
          </p:cNvSpPr>
          <p:nvPr>
            <p:ph type="sldNum" sz="quarter" idx="2"/>
          </p:nvPr>
        </p:nvSpPr>
        <p:spPr/>
        <p:txBody>
          <a:bodyPr/>
          <a:lstStyle/>
          <a:p>
            <a:fld id="{86CB4B4D-7CA3-9044-876B-883B54F8677D}" type="slidenum">
              <a:rPr lang="ru-RU" smtClean="0"/>
              <a:t>9</a:t>
            </a:fld>
            <a:endParaRPr lang="ru-RU" dirty="0"/>
          </a:p>
        </p:txBody>
      </p:sp>
    </p:spTree>
    <p:extLst>
      <p:ext uri="{BB962C8B-B14F-4D97-AF65-F5344CB8AC3E}">
        <p14:creationId xmlns:p14="http://schemas.microsoft.com/office/powerpoint/2010/main" val="3790104792"/>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666</TotalTime>
  <Words>1930</Words>
  <Application>Microsoft Office PowerPoint</Application>
  <PresentationFormat>Произвольный</PresentationFormat>
  <Paragraphs>384</Paragraphs>
  <Slides>26</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26</vt:i4>
      </vt:variant>
    </vt:vector>
  </HeadingPairs>
  <TitlesOfParts>
    <vt:vector size="37" baseType="lpstr">
      <vt:lpstr>Arial</vt:lpstr>
      <vt:lpstr>Arial Narrow</vt:lpstr>
      <vt:lpstr>Arial Narrow (Основной текст)</vt:lpstr>
      <vt:lpstr>Calibri</vt:lpstr>
      <vt:lpstr>Chance</vt:lpstr>
      <vt:lpstr>Helvetica</vt:lpstr>
      <vt:lpstr>Helvetica Light</vt:lpstr>
      <vt:lpstr>Helvetica Neue</vt:lpstr>
      <vt:lpstr>Times New Roman</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Ролич Алексей Юрьевич</dc:creator>
  <cp:lastModifiedBy>Данилевская Татьяна Павловна</cp:lastModifiedBy>
  <cp:revision>155</cp:revision>
  <dcterms:modified xsi:type="dcterms:W3CDTF">2021-07-19T15:23:19Z</dcterms:modified>
</cp:coreProperties>
</file>