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</p:sldIdLst>
  <p:sldSz cx="9144000" cy="6858000" type="screen4x3"/>
  <p:notesSz cx="9144000" cy="6858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4A6D4149-A7A6-469F-ABB7-27F5B18A55A3}">
          <p14:sldIdLst>
            <p14:sldId id="256"/>
            <p14:sldId id="266"/>
            <p14:sldId id="267"/>
            <p14:sldId id="268"/>
            <p14:sldId id="269"/>
          </p14:sldIdLst>
        </p14:section>
        <p14:section name="Раздел без заголовка" id="{541B8352-ADCA-487E-804F-95DB9516BD9B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2A55"/>
    <a:srgbClr val="21386F"/>
    <a:srgbClr val="003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625" autoAdjust="0"/>
  </p:normalViewPr>
  <p:slideViewPr>
    <p:cSldViewPr snapToGrid="0" snapToObjects="1">
      <p:cViewPr varScale="1">
        <p:scale>
          <a:sx n="117" d="100"/>
          <a:sy n="11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r>
              <a:rPr lang="ru-RU" dirty="0">
                <a:solidFill>
                  <a:srgbClr val="21386F"/>
                </a:solidFill>
              </a:rPr>
              <a:t>Принципы формирования оценок по дисциплинам </a:t>
            </a:r>
            <a:endParaRPr lang="ru-RU" sz="2800" dirty="0">
              <a:solidFill>
                <a:srgbClr val="21386F"/>
              </a:solidFill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pPr eaLnBrk="1" hangingPunct="1"/>
            <a:r>
              <a:rPr lang="ru-RU" sz="2400" b="1" dirty="0">
                <a:solidFill>
                  <a:srgbClr val="21386F"/>
                </a:solidFill>
              </a:rPr>
              <a:t>З</a:t>
            </a:r>
            <a:r>
              <a:rPr lang="ru-RU" sz="2400" b="1" dirty="0" smtClean="0">
                <a:solidFill>
                  <a:srgbClr val="21386F"/>
                </a:solidFill>
              </a:rPr>
              <a:t>аседание </a:t>
            </a:r>
            <a:r>
              <a:rPr lang="ru-RU" sz="2400" b="1" dirty="0">
                <a:solidFill>
                  <a:srgbClr val="21386F"/>
                </a:solidFill>
              </a:rPr>
              <a:t>Ученого </a:t>
            </a:r>
            <a:r>
              <a:rPr lang="ru-RU" sz="2400" b="1" dirty="0" smtClean="0">
                <a:solidFill>
                  <a:srgbClr val="21386F"/>
                </a:solidFill>
              </a:rPr>
              <a:t>совета МИЭМ </a:t>
            </a:r>
          </a:p>
          <a:p>
            <a:pPr eaLnBrk="1" hangingPunct="1"/>
            <a:r>
              <a:rPr kumimoji="1" lang="ru-RU" sz="1400" b="1" dirty="0" smtClean="0">
                <a:solidFill>
                  <a:srgbClr val="000066"/>
                </a:solidFill>
                <a:latin typeface="Myriad Pro"/>
                <a:ea typeface="ＭＳ Ｐゴシック"/>
                <a:cs typeface="ＭＳ Ｐゴシック"/>
              </a:rPr>
              <a:t>05.03.2019</a:t>
            </a:r>
            <a:endParaRPr kumimoji="1" lang="ru-RU" sz="1400" dirty="0" smtClean="0">
              <a:solidFill>
                <a:srgbClr val="000066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Москва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smtClean="0">
                <a:solidFill>
                  <a:schemeClr val="bg1"/>
                </a:solidFill>
              </a:rPr>
              <a:t>Высшая школа экономики, Москва, 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43024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</a:rPr>
              <a:t>Блокирующие </a:t>
            </a:r>
            <a:r>
              <a:rPr lang="ru-RU" sz="2400" b="1" dirty="0" smtClean="0">
                <a:solidFill>
                  <a:schemeClr val="bg1"/>
                </a:solidFill>
              </a:rPr>
              <a:t>элементы  контроля </a:t>
            </a:r>
            <a:endParaRPr lang="en-US" sz="20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3348843" y="3111335"/>
            <a:ext cx="46267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548682"/>
              </p:ext>
            </p:extLst>
          </p:nvPr>
        </p:nvGraphicFramePr>
        <p:xfrm>
          <a:off x="255589" y="1729740"/>
          <a:ext cx="8118792" cy="4450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8972">
                  <a:extLst>
                    <a:ext uri="{9D8B030D-6E8A-4147-A177-3AD203B41FA5}">
                      <a16:colId xmlns:a16="http://schemas.microsoft.com/office/drawing/2014/main" xmlns="" val="1711660171"/>
                    </a:ext>
                  </a:extLst>
                </a:gridCol>
                <a:gridCol w="4059820">
                  <a:extLst>
                    <a:ext uri="{9D8B030D-6E8A-4147-A177-3AD203B41FA5}">
                      <a16:colId xmlns:a16="http://schemas.microsoft.com/office/drawing/2014/main" xmlns="" val="2609507069"/>
                    </a:ext>
                  </a:extLst>
                </a:gridCol>
              </a:tblGrid>
              <a:tr h="606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u="sng" dirty="0">
                          <a:effectLst/>
                        </a:rPr>
                        <a:t>Текущая редакция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u="sng" dirty="0">
                          <a:effectLst/>
                        </a:rPr>
                        <a:t>Предлагаемые изменения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55947690"/>
                  </a:ext>
                </a:extLst>
              </a:tr>
              <a:tr h="3843534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>
                          <a:effectLst/>
                        </a:rPr>
                        <a:t>Не допускается наличие блокирующих элементов контроля в целом в НИУ ВШЭ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Вопрос о блокирующих элементах контроля должен решаться на уровне программы дисциплины, которую составляет автор (коллектив авторов) и утверждает академический совет ОП, для которой дисциплина предназначена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0939535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smtClean="0">
                <a:solidFill>
                  <a:schemeClr val="bg1"/>
                </a:solidFill>
              </a:rPr>
              <a:t>Высшая школа экономики, Москва, 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43024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</a:rPr>
              <a:t>Формула оценки </a:t>
            </a:r>
            <a:r>
              <a:rPr lang="ru-RU" sz="2400" b="1" dirty="0" smtClean="0">
                <a:solidFill>
                  <a:schemeClr val="bg1"/>
                </a:solidFill>
              </a:rPr>
              <a:t>по промежуточной аттестации </a:t>
            </a:r>
            <a:endParaRPr lang="en-US" sz="20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3348843" y="3111335"/>
            <a:ext cx="46267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553481"/>
              </p:ext>
            </p:extLst>
          </p:nvPr>
        </p:nvGraphicFramePr>
        <p:xfrm>
          <a:off x="129540" y="1356360"/>
          <a:ext cx="8854439" cy="495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7580">
                  <a:extLst>
                    <a:ext uri="{9D8B030D-6E8A-4147-A177-3AD203B41FA5}">
                      <a16:colId xmlns:a16="http://schemas.microsoft.com/office/drawing/2014/main" xmlns="" val="1711660171"/>
                    </a:ext>
                  </a:extLst>
                </a:gridCol>
                <a:gridCol w="5356859">
                  <a:extLst>
                    <a:ext uri="{9D8B030D-6E8A-4147-A177-3AD203B41FA5}">
                      <a16:colId xmlns:a16="http://schemas.microsoft.com/office/drawing/2014/main" xmlns="" val="2609507069"/>
                    </a:ext>
                  </a:extLst>
                </a:gridCol>
              </a:tblGrid>
              <a:tr h="675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u="sng" dirty="0">
                          <a:effectLst/>
                        </a:rPr>
                        <a:t>Текущая редакция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u="sng" dirty="0">
                          <a:effectLst/>
                        </a:rPr>
                        <a:t>Предлагаемые изменения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55947690"/>
                  </a:ext>
                </a:extLst>
              </a:tr>
              <a:tr h="4277906">
                <a:tc>
                  <a:txBody>
                    <a:bodyPr/>
                    <a:lstStyle/>
                    <a:p>
                      <a:pPr algn="just"/>
                      <a:r>
                        <a:rPr lang="ru-RU" sz="2000" dirty="0" smtClean="0">
                          <a:effectLst/>
                        </a:rPr>
                        <a:t>Должно быть две формулы: </a:t>
                      </a:r>
                    </a:p>
                    <a:p>
                      <a:pPr algn="just"/>
                      <a:r>
                        <a:rPr lang="ru-RU" sz="2000" dirty="0" smtClean="0">
                          <a:effectLst/>
                        </a:rPr>
                        <a:t>расчет накопленной по </a:t>
                      </a:r>
                    </a:p>
                    <a:p>
                      <a:pPr algn="just"/>
                      <a:r>
                        <a:rPr lang="ru-RU" sz="2000" dirty="0" smtClean="0">
                          <a:effectLst/>
                        </a:rPr>
                        <a:t>итогам текущего контроля. </a:t>
                      </a:r>
                    </a:p>
                    <a:p>
                      <a:pPr algn="just"/>
                      <a:r>
                        <a:rPr lang="ru-RU" sz="2000" dirty="0" smtClean="0">
                          <a:effectLst/>
                        </a:rPr>
                        <a:t>И расчет результирующей </a:t>
                      </a:r>
                    </a:p>
                    <a:p>
                      <a:pPr algn="just"/>
                      <a:r>
                        <a:rPr lang="ru-RU" sz="2000" dirty="0" smtClean="0">
                          <a:effectLst/>
                        </a:rPr>
                        <a:t>– накопленная и оценка за </a:t>
                      </a:r>
                    </a:p>
                    <a:p>
                      <a:pPr algn="just"/>
                      <a:r>
                        <a:rPr lang="ru-RU" sz="2000" dirty="0" smtClean="0">
                          <a:effectLst/>
                        </a:rPr>
                        <a:t>экзамен. Округляются и </a:t>
                      </a:r>
                    </a:p>
                    <a:p>
                      <a:pPr algn="just"/>
                      <a:r>
                        <a:rPr lang="ru-RU" sz="2000" dirty="0" smtClean="0">
                          <a:effectLst/>
                        </a:rPr>
                        <a:t>масштабируются и </a:t>
                      </a:r>
                      <a:r>
                        <a:rPr lang="ru-RU" sz="2000" dirty="0" err="1" smtClean="0">
                          <a:effectLst/>
                        </a:rPr>
                        <a:t>накоп</a:t>
                      </a:r>
                      <a:r>
                        <a:rPr lang="ru-RU" sz="2000" dirty="0" smtClean="0">
                          <a:effectLst/>
                        </a:rPr>
                        <a:t>-</a:t>
                      </a:r>
                    </a:p>
                    <a:p>
                      <a:pPr algn="just"/>
                      <a:r>
                        <a:rPr lang="ru-RU" sz="2000" dirty="0" smtClean="0">
                          <a:effectLst/>
                        </a:rPr>
                        <a:t>ленная и результирующая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Формула оценки по промежуточной аттестации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(та, которая выставляется во время сессии) не выделяет отдельно накопленную оценку (за текущий контроль) и оценку за экзамен. Не предусмотрено промежуточное округление накопленной оценки. Формула  (или правило получения оценки по промежуточной аттестации) в программе дисциплины указывается единой, включает в себя оценки по элементам текущего контроля и за экзамен (если он предусмотрен). Обязательно округляется оценка, полученная по этой формуле (правилу) и масштабируется до десятибалльной.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09395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21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smtClean="0">
                <a:solidFill>
                  <a:schemeClr val="bg1"/>
                </a:solidFill>
              </a:rPr>
              <a:t>Высшая школа экономики, Москва, 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43024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400" b="1" dirty="0">
                <a:solidFill>
                  <a:schemeClr val="bg1"/>
                </a:solidFill>
              </a:rPr>
              <a:t>Формула оценки </a:t>
            </a:r>
            <a:r>
              <a:rPr lang="ru-RU" sz="2400" b="1" dirty="0" smtClean="0">
                <a:solidFill>
                  <a:schemeClr val="bg1"/>
                </a:solidFill>
              </a:rPr>
              <a:t>по промежуточной аттестации </a:t>
            </a:r>
            <a:endParaRPr lang="en-US" sz="20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3348843" y="3111335"/>
            <a:ext cx="46267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922709"/>
              </p:ext>
            </p:extLst>
          </p:nvPr>
        </p:nvGraphicFramePr>
        <p:xfrm>
          <a:off x="129540" y="1356360"/>
          <a:ext cx="8854439" cy="495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6180">
                  <a:extLst>
                    <a:ext uri="{9D8B030D-6E8A-4147-A177-3AD203B41FA5}">
                      <a16:colId xmlns:a16="http://schemas.microsoft.com/office/drawing/2014/main" xmlns="" val="1711660171"/>
                    </a:ext>
                  </a:extLst>
                </a:gridCol>
                <a:gridCol w="5128259">
                  <a:extLst>
                    <a:ext uri="{9D8B030D-6E8A-4147-A177-3AD203B41FA5}">
                      <a16:colId xmlns:a16="http://schemas.microsoft.com/office/drawing/2014/main" xmlns="" val="2609507069"/>
                    </a:ext>
                  </a:extLst>
                </a:gridCol>
              </a:tblGrid>
              <a:tr h="675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u="sng" dirty="0">
                          <a:effectLst/>
                        </a:rPr>
                        <a:t>Текущая редакция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u="sng" dirty="0">
                          <a:effectLst/>
                        </a:rPr>
                        <a:t>Предлагаемые изменения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55947690"/>
                  </a:ext>
                </a:extLst>
              </a:tr>
              <a:tr h="4277906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effectLst/>
                        </a:rPr>
                        <a:t>В формуле расчета результирующей может применяться только линейная функция с суммой весовых  коэффициентов, равной 1.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Оценка по промежуточной аттестации рассчитывается во время сессии. При ее расчете может применяться нелинейная функция (могут применяться разные условия выбора, </a:t>
                      </a:r>
                      <a:r>
                        <a:rPr lang="ru-RU" sz="24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шкалирования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и прочее). 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09395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859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 smtClean="0">
                <a:solidFill>
                  <a:schemeClr val="bg1"/>
                </a:solidFill>
              </a:rPr>
              <a:t>Высшая школа экономики, Москва, 2016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43024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b="1" dirty="0">
                <a:solidFill>
                  <a:schemeClr val="bg1"/>
                </a:solidFill>
              </a:rPr>
              <a:t>Пересдачи и </a:t>
            </a:r>
            <a:r>
              <a:rPr lang="ru-RU" sz="2800" b="1" dirty="0" smtClean="0">
                <a:solidFill>
                  <a:schemeClr val="bg1"/>
                </a:solidFill>
              </a:rPr>
              <a:t>апелляция 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3348843" y="3111335"/>
            <a:ext cx="46267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FFFF"/>
                </a:solidFill>
                <a:latin typeface="Myriad Pro"/>
              </a:rPr>
              <a:t>фото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4345" name="Rectangle 11"/>
          <p:cNvSpPr>
            <a:spLocks noChangeArrowheads="1"/>
          </p:cNvSpPr>
          <p:nvPr/>
        </p:nvSpPr>
        <p:spPr bwMode="auto">
          <a:xfrm>
            <a:off x="7300913" y="5591175"/>
            <a:ext cx="6746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933121"/>
              </p:ext>
            </p:extLst>
          </p:nvPr>
        </p:nvGraphicFramePr>
        <p:xfrm>
          <a:off x="129540" y="1356360"/>
          <a:ext cx="8854439" cy="4953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6180">
                  <a:extLst>
                    <a:ext uri="{9D8B030D-6E8A-4147-A177-3AD203B41FA5}">
                      <a16:colId xmlns:a16="http://schemas.microsoft.com/office/drawing/2014/main" xmlns="" val="1711660171"/>
                    </a:ext>
                  </a:extLst>
                </a:gridCol>
                <a:gridCol w="5128259">
                  <a:extLst>
                    <a:ext uri="{9D8B030D-6E8A-4147-A177-3AD203B41FA5}">
                      <a16:colId xmlns:a16="http://schemas.microsoft.com/office/drawing/2014/main" xmlns="" val="2609507069"/>
                    </a:ext>
                  </a:extLst>
                </a:gridCol>
              </a:tblGrid>
              <a:tr h="675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u="sng" dirty="0">
                          <a:effectLst/>
                        </a:rPr>
                        <a:t>Текущая редакция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u="sng" dirty="0">
                          <a:effectLst/>
                        </a:rPr>
                        <a:t>Предлагаемые изменения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55947690"/>
                  </a:ext>
                </a:extLst>
              </a:tr>
              <a:tr h="4277906"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effectLst/>
                        </a:rPr>
                        <a:t>Пересдаче и апелляции </a:t>
                      </a:r>
                    </a:p>
                    <a:p>
                      <a:pPr algn="just"/>
                      <a:r>
                        <a:rPr lang="ru-RU" sz="2400" dirty="0" smtClean="0">
                          <a:effectLst/>
                        </a:rPr>
                        <a:t>подлежит только результирующая оценка и процедура ее проведения во время сессии.  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Все блокирующие элементы контроля, предусмотренные утвержденной программой дисциплины, в обязательном порядке 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подлежат пересдаче. По отношению к </a:t>
                      </a:r>
                    </a:p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2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каждому из таких элементов возможна апелляция. 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09395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78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06625"/>
          </a:xfrm>
        </p:spPr>
        <p:txBody>
          <a:bodyPr/>
          <a:lstStyle/>
          <a:p>
            <a:r>
              <a:rPr lang="ru-RU" sz="3600" dirty="0" smtClean="0">
                <a:solidFill>
                  <a:srgbClr val="1C2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Положение </a:t>
            </a:r>
            <a:r>
              <a:rPr lang="ru-RU" sz="3600" dirty="0">
                <a:solidFill>
                  <a:srgbClr val="1C2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организации промежуточной аттестации и текущего контроля успеваемости студентов НИУ ВШЭ</a:t>
            </a:r>
            <a:endParaRPr lang="ru-RU" sz="2000" dirty="0">
              <a:solidFill>
                <a:srgbClr val="1C2A5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1371600" y="4468813"/>
            <a:ext cx="6400800" cy="908050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rgbClr val="1C2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Вводится </a:t>
            </a:r>
            <a:r>
              <a:rPr lang="ru-RU" sz="2400" dirty="0">
                <a:solidFill>
                  <a:srgbClr val="1C2A5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действие с 01.09.2019</a:t>
            </a:r>
            <a:endParaRPr kumimoji="1" lang="ru-RU" sz="1400" dirty="0" smtClean="0">
              <a:solidFill>
                <a:srgbClr val="1C2A5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</a:t>
            </a:r>
            <a:r>
              <a:rPr lang="ru-RU" sz="800" dirty="0" smtClean="0">
                <a:solidFill>
                  <a:schemeClr val="bg1"/>
                </a:solidFill>
              </a:rPr>
              <a:t>Москва</a:t>
            </a:r>
            <a:endParaRPr lang="ru-RU" sz="800" dirty="0">
              <a:solidFill>
                <a:schemeClr val="bg1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  <p:extLst>
      <p:ext uri="{BB962C8B-B14F-4D97-AF65-F5344CB8AC3E}">
        <p14:creationId xmlns:p14="http://schemas.microsoft.com/office/powerpoint/2010/main" val="174640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1503</TotalTime>
  <Words>349</Words>
  <Application>Microsoft Office PowerPoint</Application>
  <PresentationFormat>Экран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Принципы формирования оценок по дисциплинам </vt:lpstr>
      <vt:lpstr>Презентация PowerPoint</vt:lpstr>
      <vt:lpstr>Презентация PowerPoint</vt:lpstr>
      <vt:lpstr>Презентация PowerPoint</vt:lpstr>
      <vt:lpstr>Презентация PowerPoint</vt:lpstr>
      <vt:lpstr>Положение об организации промежуточной аттестации и текущего контроля успеваемости студентов НИУ ВШЭ</vt:lpstr>
    </vt:vector>
  </TitlesOfParts>
  <Company>hse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Пользователь Windows</cp:lastModifiedBy>
  <cp:revision>319</cp:revision>
  <dcterms:created xsi:type="dcterms:W3CDTF">2010-09-30T06:45:29Z</dcterms:created>
  <dcterms:modified xsi:type="dcterms:W3CDTF">2019-03-13T12:17:08Z</dcterms:modified>
</cp:coreProperties>
</file>