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3" r:id="rId4"/>
    <p:sldId id="311" r:id="rId5"/>
    <p:sldId id="312" r:id="rId6"/>
    <p:sldId id="276" r:id="rId7"/>
    <p:sldId id="305" r:id="rId8"/>
    <p:sldId id="284" r:id="rId9"/>
    <p:sldId id="306" r:id="rId10"/>
    <p:sldId id="297" r:id="rId11"/>
    <p:sldId id="298" r:id="rId12"/>
    <p:sldId id="293" r:id="rId13"/>
    <p:sldId id="286" r:id="rId14"/>
    <p:sldId id="309" r:id="rId15"/>
    <p:sldId id="314" r:id="rId16"/>
    <p:sldId id="303" r:id="rId17"/>
    <p:sldId id="287" r:id="rId18"/>
    <p:sldId id="308" r:id="rId19"/>
    <p:sldId id="315" r:id="rId20"/>
    <p:sldId id="313" r:id="rId21"/>
  </p:sldIdLst>
  <p:sldSz cx="12188825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5B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711" autoAdjust="0"/>
  </p:normalViewPr>
  <p:slideViewPr>
    <p:cSldViewPr>
      <p:cViewPr>
        <p:scale>
          <a:sx n="100" d="100"/>
          <a:sy n="100" d="100"/>
        </p:scale>
        <p:origin x="-744" y="-32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rolich\Documents\&#1055;&#1088;&#1080;&#1077;&#1084;&#1085;&#1072;&#1103;%20&#1082;&#1072;&#1084;&#1087;&#1072;&#1085;&#1080;&#1103;\2018\&#1088;&#1072;&#1089;&#1095;&#1077;&#109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lexey\Downloads\mvm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lich\Dropbox\priemka\&#1088;&#1072;&#1089;&#1095;&#1077;&#109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rolich\Documents\&#1055;&#1088;&#1080;&#1077;&#1084;&#1085;&#1072;&#1103;%20&#1082;&#1072;&#1084;&#1087;&#1072;&#1085;&#1080;&#1103;\2018\&#1088;&#1072;&#1089;&#1095;&#1077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lich\Dropbox\priemka\&#1088;&#1072;&#1089;&#1095;&#1077;&#109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lich\Dropbox\priemka\&#1088;&#1072;&#1089;&#1095;&#1077;&#109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lich\Dropbox\priemka\&#1088;&#1072;&#1089;&#1095;&#1077;&#109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lich\Documents\&#1084;&#1074;&#1084;&#108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olich\Dropbox\priemka\&#1088;&#1072;&#1089;&#1095;&#1077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 ИЗМЕНЕНИЯ КОЛИЧЕСТВА ЗАЯВЛЕНИЙ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Лист10!$B$2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Лист10!$A$3:$A$6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Лист10!$B$3:$B$6</c:f>
              <c:numCache>
                <c:formatCode>General</c:formatCode>
                <c:ptCount val="4"/>
                <c:pt idx="0">
                  <c:v>579</c:v>
                </c:pt>
                <c:pt idx="1">
                  <c:v>1017</c:v>
                </c:pt>
                <c:pt idx="2">
                  <c:v>1159</c:v>
                </c:pt>
                <c:pt idx="3">
                  <c:v>689</c:v>
                </c:pt>
              </c:numCache>
            </c:numRef>
          </c:val>
        </c:ser>
        <c:ser>
          <c:idx val="1"/>
          <c:order val="1"/>
          <c:tx>
            <c:strRef>
              <c:f>Лист10!$C$2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Лист10!$A$3:$A$6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Лист10!$C$3:$C$6</c:f>
              <c:numCache>
                <c:formatCode>General</c:formatCode>
                <c:ptCount val="4"/>
                <c:pt idx="0">
                  <c:v>570</c:v>
                </c:pt>
                <c:pt idx="1">
                  <c:v>1165</c:v>
                </c:pt>
                <c:pt idx="2">
                  <c:v>1061</c:v>
                </c:pt>
                <c:pt idx="3">
                  <c:v>802</c:v>
                </c:pt>
              </c:numCache>
            </c:numRef>
          </c:val>
        </c:ser>
        <c:ser>
          <c:idx val="2"/>
          <c:order val="2"/>
          <c:tx>
            <c:strRef>
              <c:f>Лист10!$D$2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Лист10!$A$3:$A$6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Лист10!$D$3:$D$6</c:f>
              <c:numCache>
                <c:formatCode>General</c:formatCode>
                <c:ptCount val="4"/>
                <c:pt idx="0">
                  <c:v>412</c:v>
                </c:pt>
                <c:pt idx="1">
                  <c:v>827</c:v>
                </c:pt>
                <c:pt idx="2">
                  <c:v>901</c:v>
                </c:pt>
                <c:pt idx="3">
                  <c:v>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891136"/>
        <c:axId val="74486272"/>
      </c:barChart>
      <c:catAx>
        <c:axId val="15689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4486272"/>
        <c:crosses val="autoZero"/>
        <c:auto val="1"/>
        <c:lblAlgn val="ctr"/>
        <c:lblOffset val="100"/>
        <c:noMultiLvlLbl val="0"/>
      </c:catAx>
      <c:valAx>
        <c:axId val="74486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Количество заявлений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68911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3200" b="0" cap="none" dirty="0">
                <a:solidFill>
                  <a:schemeClr val="tx1"/>
                </a:solidFill>
              </a:rPr>
              <a:t>КОЛИЧЕСТВО ЗАЧИСЛЕННЫХ НА ОП </a:t>
            </a:r>
            <a:r>
              <a:rPr lang="ru-RU" sz="3200" b="0" cap="none" dirty="0" smtClean="0">
                <a:solidFill>
                  <a:schemeClr val="tx1"/>
                </a:solidFill>
              </a:rPr>
              <a:t>МИЭМ????</a:t>
            </a:r>
            <a:endParaRPr lang="ru-RU" sz="3200" b="0" cap="none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9236095528498399"/>
          <c:y val="0.26948847102381879"/>
          <c:w val="0.57541110562603137"/>
          <c:h val="0.52668369966969508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 smtClean="0"/>
              <a:t>КОЛИЧЕСТВО ЗАЧИСЛЕННЫХ</a:t>
            </a:r>
            <a:r>
              <a:rPr lang="en-US" sz="2800" dirty="0" smtClean="0"/>
              <a:t> </a:t>
            </a:r>
            <a:r>
              <a:rPr lang="ru-RU" sz="2800" dirty="0" smtClean="0"/>
              <a:t>В</a:t>
            </a:r>
            <a:r>
              <a:rPr lang="ru-RU" sz="2800" baseline="0" dirty="0" smtClean="0"/>
              <a:t> БАКАЛАВРИАТ</a:t>
            </a:r>
            <a:endParaRPr lang="ru-RU" sz="2800" dirty="0"/>
          </a:p>
        </c:rich>
      </c:tx>
      <c:layout>
        <c:manualLayout>
          <c:xMode val="edge"/>
          <c:yMode val="edge"/>
          <c:x val="6.8865805034008581E-4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Лист11!$B$1</c:f>
              <c:strCache>
                <c:ptCount val="1"/>
                <c:pt idx="0">
                  <c:v>Количество зачисленных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-7.0859875863466149E-2"/>
                  <c:y val="0.14090326300080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Лист11!$A$2:$A$5</c:f>
              <c:strCache>
                <c:ptCount val="4"/>
                <c:pt idx="0">
                  <c:v>ИТСС</c:v>
                </c:pt>
                <c:pt idx="1">
                  <c:v>ИВТ</c:v>
                </c:pt>
                <c:pt idx="2">
                  <c:v>ПМ</c:v>
                </c:pt>
                <c:pt idx="3">
                  <c:v>КБ</c:v>
                </c:pt>
              </c:strCache>
            </c:strRef>
          </c:cat>
          <c:val>
            <c:numRef>
              <c:f>Лист11!$B$2:$B$5</c:f>
              <c:numCache>
                <c:formatCode>General</c:formatCode>
                <c:ptCount val="4"/>
                <c:pt idx="0">
                  <c:v>63</c:v>
                </c:pt>
                <c:pt idx="1">
                  <c:v>167</c:v>
                </c:pt>
                <c:pt idx="2">
                  <c:v>149</c:v>
                </c:pt>
                <c:pt idx="3">
                  <c:v>91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ru-RU" sz="3200"/>
              <a:t>ДИНАМИКА</a:t>
            </a:r>
            <a:r>
              <a:rPr lang="ru-RU" sz="3200" baseline="0"/>
              <a:t> РОСТА КОЛИЧЕСТВА ПОБЕДИТЕЛЕЙ И ПРИЗЕРОВ ОЛИМПИАД</a:t>
            </a:r>
            <a:endParaRPr lang="ru-RU" sz="32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Лист8!$B$9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Лист8!$A$10:$A$13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Лист8!$B$10:$B$13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Лист8!$C$9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Лист8!$A$10:$A$13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Лист8!$C$10:$C$13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Лист8!$D$9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Лист8!$A$10:$A$13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Лист8!$D$10:$D$13</c:f>
              <c:numCache>
                <c:formatCode>General</c:formatCode>
                <c:ptCount val="4"/>
                <c:pt idx="0">
                  <c:v>26</c:v>
                </c:pt>
                <c:pt idx="1">
                  <c:v>28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Лист8!$E$9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Лист8!$A$10:$A$13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Лист8!$E$10:$E$13</c:f>
              <c:numCache>
                <c:formatCode>General</c:formatCode>
                <c:ptCount val="4"/>
                <c:pt idx="0">
                  <c:v>30</c:v>
                </c:pt>
                <c:pt idx="1">
                  <c:v>37</c:v>
                </c:pt>
                <c:pt idx="2">
                  <c:v>21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7462528"/>
        <c:axId val="151472384"/>
      </c:barChart>
      <c:catAx>
        <c:axId val="15746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472384"/>
        <c:crosses val="autoZero"/>
        <c:auto val="1"/>
        <c:lblAlgn val="ctr"/>
        <c:lblOffset val="100"/>
        <c:noMultiLvlLbl val="0"/>
      </c:catAx>
      <c:valAx>
        <c:axId val="151472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74625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 dirty="0" smtClean="0"/>
              <a:t>ДИНАМИКА</a:t>
            </a:r>
            <a:r>
              <a:rPr lang="ru-RU" sz="2400" baseline="0" dirty="0" smtClean="0"/>
              <a:t> РОСТА ПРОХОДНОГО БАЛЛА НА ОП МИЭМ</a:t>
            </a:r>
            <a:endParaRPr lang="ru-RU" sz="24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КБ</c:v>
                </c:pt>
              </c:strCache>
            </c:strRef>
          </c:tx>
          <c:marker>
            <c:symbol val="none"/>
          </c:marker>
          <c:cat>
            <c:numRef>
              <c:f>Лист2!$B$1:$H$1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Лист2!$B$2:$H$2</c:f>
              <c:numCache>
                <c:formatCode>General</c:formatCode>
                <c:ptCount val="7"/>
                <c:pt idx="0">
                  <c:v>223</c:v>
                </c:pt>
                <c:pt idx="1">
                  <c:v>260</c:v>
                </c:pt>
                <c:pt idx="2">
                  <c:v>260</c:v>
                </c:pt>
                <c:pt idx="3">
                  <c:v>264</c:v>
                </c:pt>
                <c:pt idx="4">
                  <c:v>281</c:v>
                </c:pt>
                <c:pt idx="5">
                  <c:v>293</c:v>
                </c:pt>
                <c:pt idx="6">
                  <c:v>280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ПМ</c:v>
                </c:pt>
              </c:strCache>
            </c:strRef>
          </c:tx>
          <c:marker>
            <c:symbol val="none"/>
          </c:marker>
          <c:cat>
            <c:numRef>
              <c:f>Лист2!$B$1:$H$1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Лист2!$B$3:$H$3</c:f>
              <c:numCache>
                <c:formatCode>General</c:formatCode>
                <c:ptCount val="7"/>
                <c:pt idx="0">
                  <c:v>208</c:v>
                </c:pt>
                <c:pt idx="1">
                  <c:v>246</c:v>
                </c:pt>
                <c:pt idx="2">
                  <c:v>215</c:v>
                </c:pt>
                <c:pt idx="3">
                  <c:v>230</c:v>
                </c:pt>
                <c:pt idx="4">
                  <c:v>239</c:v>
                </c:pt>
                <c:pt idx="5">
                  <c:v>263</c:v>
                </c:pt>
                <c:pt idx="6">
                  <c:v>269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ИВТ</c:v>
                </c:pt>
              </c:strCache>
            </c:strRef>
          </c:tx>
          <c:marker>
            <c:symbol val="none"/>
          </c:marker>
          <c:cat>
            <c:numRef>
              <c:f>Лист2!$B$1:$H$1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Лист2!$B$4:$H$4</c:f>
              <c:numCache>
                <c:formatCode>General</c:formatCode>
                <c:ptCount val="7"/>
                <c:pt idx="0">
                  <c:v>190</c:v>
                </c:pt>
                <c:pt idx="1">
                  <c:v>210</c:v>
                </c:pt>
                <c:pt idx="2">
                  <c:v>225</c:v>
                </c:pt>
                <c:pt idx="3">
                  <c:v>225</c:v>
                </c:pt>
                <c:pt idx="4">
                  <c:v>250</c:v>
                </c:pt>
                <c:pt idx="5">
                  <c:v>257</c:v>
                </c:pt>
                <c:pt idx="6">
                  <c:v>263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Лист2!$A$5</c:f>
              <c:strCache>
                <c:ptCount val="1"/>
                <c:pt idx="0">
                  <c:v>ИТСС</c:v>
                </c:pt>
              </c:strCache>
            </c:strRef>
          </c:tx>
          <c:marker>
            <c:symbol val="none"/>
          </c:marker>
          <c:cat>
            <c:numRef>
              <c:f>Лист2!$B$1:$H$1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Лист2!$B$5:$H$5</c:f>
              <c:numCache>
                <c:formatCode>General</c:formatCode>
                <c:ptCount val="7"/>
                <c:pt idx="0">
                  <c:v>200</c:v>
                </c:pt>
                <c:pt idx="1">
                  <c:v>210</c:v>
                </c:pt>
                <c:pt idx="2">
                  <c:v>214</c:v>
                </c:pt>
                <c:pt idx="3">
                  <c:v>216</c:v>
                </c:pt>
                <c:pt idx="4">
                  <c:v>241</c:v>
                </c:pt>
                <c:pt idx="5">
                  <c:v>251</c:v>
                </c:pt>
                <c:pt idx="6">
                  <c:v>256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48384"/>
        <c:axId val="151474688"/>
      </c:lineChart>
      <c:catAx>
        <c:axId val="1576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1474688"/>
        <c:crosses val="autoZero"/>
        <c:auto val="1"/>
        <c:lblAlgn val="ctr"/>
        <c:lblOffset val="100"/>
        <c:noMultiLvlLbl val="0"/>
      </c:catAx>
      <c:valAx>
        <c:axId val="151474688"/>
        <c:scaling>
          <c:orientation val="minMax"/>
          <c:max val="320"/>
          <c:min val="18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/>
                  <a:t>Проходной</a:t>
                </a:r>
                <a:r>
                  <a:rPr lang="ru-RU" sz="2000" baseline="0"/>
                  <a:t> балл</a:t>
                </a:r>
                <a:endParaRPr lang="ru-RU" sz="20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57648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800" b="0" dirty="0" smtClean="0"/>
              <a:t>ДИНАМИКА</a:t>
            </a:r>
            <a:r>
              <a:rPr lang="ru-RU" sz="2800" b="0" baseline="0" dirty="0" smtClean="0"/>
              <a:t> ИЗМЕНЕНИЯ КОЛИЧЕСТВА СТУДЕНТОВ КОММЕРЧЕСКОЙ ФОРМЫ ОБУЧЕНИЯ</a:t>
            </a:r>
            <a:endParaRPr lang="ru-RU" sz="2800" b="0" dirty="0"/>
          </a:p>
        </c:rich>
      </c:tx>
      <c:layout>
        <c:manualLayout>
          <c:xMode val="edge"/>
          <c:yMode val="edge"/>
          <c:x val="0.14535691504308246"/>
          <c:y val="2.52316740459799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Лист3!$B$2:$E$2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Лист3!$B$3:$E$3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Лист3!$B$2:$E$2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Лист3!$B$4:$E$4</c:f>
              <c:numCache>
                <c:formatCode>General</c:formatCode>
                <c:ptCount val="4"/>
                <c:pt idx="0">
                  <c:v>37</c:v>
                </c:pt>
                <c:pt idx="1">
                  <c:v>27</c:v>
                </c:pt>
                <c:pt idx="2">
                  <c:v>40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Лист3!$A$5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Лист3!$B$2:$E$2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Лист3!$B$5:$E$5</c:f>
              <c:numCache>
                <c:formatCode>General</c:formatCode>
                <c:ptCount val="4"/>
                <c:pt idx="0">
                  <c:v>73</c:v>
                </c:pt>
                <c:pt idx="1">
                  <c:v>62</c:v>
                </c:pt>
                <c:pt idx="2">
                  <c:v>41</c:v>
                </c:pt>
                <c:pt idx="3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Лист3!$A$6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Лист3!$B$2:$E$2</c:f>
              <c:strCache>
                <c:ptCount val="4"/>
                <c:pt idx="0">
                  <c:v>КБ</c:v>
                </c:pt>
                <c:pt idx="1">
                  <c:v>ПМ</c:v>
                </c:pt>
                <c:pt idx="2">
                  <c:v>ИВТ</c:v>
                </c:pt>
                <c:pt idx="3">
                  <c:v>ИТСС</c:v>
                </c:pt>
              </c:strCache>
            </c:strRef>
          </c:cat>
          <c:val>
            <c:numRef>
              <c:f>Лист3!$B$6:$E$6</c:f>
              <c:numCache>
                <c:formatCode>General</c:formatCode>
                <c:ptCount val="4"/>
                <c:pt idx="0">
                  <c:v>60</c:v>
                </c:pt>
                <c:pt idx="1">
                  <c:v>42</c:v>
                </c:pt>
                <c:pt idx="2">
                  <c:v>52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6760064"/>
        <c:axId val="151476992"/>
      </c:barChart>
      <c:catAx>
        <c:axId val="1567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1476992"/>
        <c:crosses val="autoZero"/>
        <c:auto val="1"/>
        <c:lblAlgn val="ctr"/>
        <c:lblOffset val="100"/>
        <c:noMultiLvlLbl val="0"/>
      </c:catAx>
      <c:valAx>
        <c:axId val="151476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676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4703353276464302"/>
          <c:y val="0.16591424767198587"/>
          <c:w val="0.20611519157917194"/>
          <c:h val="7.684553046206645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Лист9!$B$12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Лист9!$A$13:$A$17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Лист9!$B$13:$B$17</c:f>
              <c:numCache>
                <c:formatCode>General</c:formatCode>
                <c:ptCount val="5"/>
                <c:pt idx="0">
                  <c:v>2.5</c:v>
                </c:pt>
                <c:pt idx="1">
                  <c:v>3.3</c:v>
                </c:pt>
                <c:pt idx="2">
                  <c:v>2.2999999999999998</c:v>
                </c:pt>
                <c:pt idx="3">
                  <c:v>1.6</c:v>
                </c:pt>
                <c:pt idx="4">
                  <c:v>1.7</c:v>
                </c:pt>
              </c:numCache>
            </c:numRef>
          </c:val>
        </c:ser>
        <c:ser>
          <c:idx val="1"/>
          <c:order val="1"/>
          <c:tx>
            <c:strRef>
              <c:f>Лист9!$C$12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Лист9!$A$13:$A$17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Лист9!$C$13:$C$17</c:f>
              <c:numCache>
                <c:formatCode>General</c:formatCode>
                <c:ptCount val="5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1.6</c:v>
                </c:pt>
                <c:pt idx="4">
                  <c:v>1.6</c:v>
                </c:pt>
              </c:numCache>
            </c:numRef>
          </c:val>
        </c:ser>
        <c:ser>
          <c:idx val="2"/>
          <c:order val="2"/>
          <c:tx>
            <c:strRef>
              <c:f>Лист9!$D$12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Лист9!$A$13:$A$17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Лист9!$D$13:$D$17</c:f>
              <c:numCache>
                <c:formatCode>General</c:formatCode>
                <c:ptCount val="5"/>
                <c:pt idx="0">
                  <c:v>2.1</c:v>
                </c:pt>
                <c:pt idx="1">
                  <c:v>2.7</c:v>
                </c:pt>
                <c:pt idx="2">
                  <c:v>1.8</c:v>
                </c:pt>
                <c:pt idx="3">
                  <c:v>1.7</c:v>
                </c:pt>
                <c:pt idx="4">
                  <c:v>1.7</c:v>
                </c:pt>
              </c:numCache>
            </c:numRef>
          </c:val>
        </c:ser>
        <c:ser>
          <c:idx val="3"/>
          <c:order val="3"/>
          <c:tx>
            <c:strRef>
              <c:f>Лист9!$E$12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Лист9!$A$13:$A$17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Лист9!$E$13:$E$17</c:f>
              <c:numCache>
                <c:formatCode>General</c:formatCode>
                <c:ptCount val="5"/>
                <c:pt idx="0">
                  <c:v>2</c:v>
                </c:pt>
                <c:pt idx="1">
                  <c:v>1.5</c:v>
                </c:pt>
                <c:pt idx="2">
                  <c:v>2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211584"/>
        <c:axId val="155944064"/>
      </c:barChart>
      <c:catAx>
        <c:axId val="158211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944064"/>
        <c:crosses val="autoZero"/>
        <c:auto val="1"/>
        <c:lblAlgn val="ctr"/>
        <c:lblOffset val="100"/>
        <c:noMultiLvlLbl val="0"/>
      </c:catAx>
      <c:valAx>
        <c:axId val="155944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8211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7223907259249684"/>
          <c:y val="0.12193432554133218"/>
          <c:w val="0.28193360020475933"/>
          <c:h val="5.4161334611654954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800" b="0">
                <a:solidFill>
                  <a:srgbClr val="FF0000"/>
                </a:solidFill>
              </a:defRPr>
            </a:pPr>
            <a:r>
              <a:rPr lang="ru-RU" sz="2800" b="0" dirty="0" smtClean="0">
                <a:solidFill>
                  <a:srgbClr val="C00000"/>
                </a:solidFill>
              </a:rPr>
              <a:t>ДИНАМИКА ПРОХОДНОГО БАЛЛА НА ОП МАГИСТРАТУРЫ</a:t>
            </a:r>
            <a:endParaRPr lang="ru-RU" sz="2800" b="0" dirty="0">
              <a:solidFill>
                <a:srgbClr val="C00000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Лист9!$A$2:$A$6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Лист9!$B$2:$B$6</c:f>
              <c:numCache>
                <c:formatCode>General</c:formatCode>
                <c:ptCount val="5"/>
                <c:pt idx="0">
                  <c:v>70</c:v>
                </c:pt>
                <c:pt idx="1">
                  <c:v>78</c:v>
                </c:pt>
                <c:pt idx="2">
                  <c:v>76</c:v>
                </c:pt>
                <c:pt idx="3">
                  <c:v>36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Лист9!$C$1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Лист9!$A$2:$A$6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Лист9!$C$2:$C$6</c:f>
              <c:numCache>
                <c:formatCode>General</c:formatCode>
                <c:ptCount val="5"/>
                <c:pt idx="0">
                  <c:v>70</c:v>
                </c:pt>
                <c:pt idx="1">
                  <c:v>84</c:v>
                </c:pt>
                <c:pt idx="2">
                  <c:v>70</c:v>
                </c:pt>
                <c:pt idx="3">
                  <c:v>42</c:v>
                </c:pt>
                <c:pt idx="4">
                  <c:v>35</c:v>
                </c:pt>
              </c:numCache>
            </c:numRef>
          </c:val>
        </c:ser>
        <c:ser>
          <c:idx val="2"/>
          <c:order val="2"/>
          <c:tx>
            <c:strRef>
              <c:f>Лист9!$D$1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Лист9!$A$2:$A$6</c:f>
              <c:strCache>
                <c:ptCount val="5"/>
                <c:pt idx="0">
                  <c:v>КСИС</c:v>
                </c:pt>
                <c:pt idx="1">
                  <c:v>СУИОИИ</c:v>
                </c:pt>
                <c:pt idx="2">
                  <c:v>МММКТ</c:v>
                </c:pt>
                <c:pt idx="3">
                  <c:v>ИЭ</c:v>
                </c:pt>
                <c:pt idx="4">
                  <c:v>МПН(быв. ПФ)</c:v>
                </c:pt>
              </c:strCache>
            </c:strRef>
          </c:cat>
          <c:val>
            <c:numRef>
              <c:f>Лист9!$D$2:$D$6</c:f>
              <c:numCache>
                <c:formatCode>General</c:formatCode>
                <c:ptCount val="5"/>
                <c:pt idx="0">
                  <c:v>73</c:v>
                </c:pt>
                <c:pt idx="1">
                  <c:v>60</c:v>
                </c:pt>
                <c:pt idx="2">
                  <c:v>72</c:v>
                </c:pt>
                <c:pt idx="3">
                  <c:v>42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565888"/>
        <c:axId val="155946368"/>
      </c:barChart>
      <c:catAx>
        <c:axId val="1585658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946368"/>
        <c:crosses val="autoZero"/>
        <c:auto val="1"/>
        <c:lblAlgn val="ctr"/>
        <c:lblOffset val="100"/>
        <c:noMultiLvlLbl val="0"/>
      </c:catAx>
      <c:valAx>
        <c:axId val="155946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5856588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ДИНАМИКА</a:t>
            </a:r>
            <a:r>
              <a:rPr lang="ru-RU" sz="2400" baseline="0" dirty="0" smtClean="0"/>
              <a:t> РОСТА ЧИСЛЕННОСТИ ИНОСТРАННЫХ СТУДЕНТОВ И СТУДЕНТОВ ИЗ РЕГИОНОВ РФ</a:t>
            </a:r>
            <a:endParaRPr lang="ru-RU" sz="2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827257754541563E-2"/>
          <c:y val="0.16455555555555557"/>
          <c:w val="0.67011561819945753"/>
          <c:h val="0.78936439195100605"/>
        </c:manualLayout>
      </c:layout>
      <c:areaChart>
        <c:grouping val="stacked"/>
        <c:varyColors val="0"/>
        <c:ser>
          <c:idx val="1"/>
          <c:order val="0"/>
          <c:tx>
            <c:strRef>
              <c:f>Лист6!$A$3</c:f>
              <c:strCache>
                <c:ptCount val="1"/>
                <c:pt idx="0">
                  <c:v>Численность студентов из регионов РФ, зачисленных на 1 курс МИЭМ НИУ ВШЭ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Лист6!$C$1:$I$2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Лист6!$C$3:$I$3</c:f>
              <c:numCache>
                <c:formatCode>0%</c:formatCode>
                <c:ptCount val="7"/>
                <c:pt idx="0">
                  <c:v>0.33000000000000007</c:v>
                </c:pt>
                <c:pt idx="1">
                  <c:v>0.35000000000000003</c:v>
                </c:pt>
                <c:pt idx="2">
                  <c:v>0.38000000000000006</c:v>
                </c:pt>
                <c:pt idx="3">
                  <c:v>0.45</c:v>
                </c:pt>
                <c:pt idx="4">
                  <c:v>0.5</c:v>
                </c:pt>
                <c:pt idx="5">
                  <c:v>0.47000000000000003</c:v>
                </c:pt>
                <c:pt idx="6">
                  <c:v>0.50226244343891391</c:v>
                </c:pt>
              </c:numCache>
            </c:numRef>
          </c:val>
        </c:ser>
        <c:ser>
          <c:idx val="2"/>
          <c:order val="1"/>
          <c:tx>
            <c:strRef>
              <c:f>Лист6!$A$4</c:f>
              <c:strCache>
                <c:ptCount val="1"/>
                <c:pt idx="0">
                  <c:v>Численность иностранных студентов, зачисленных на 1 курс МИЭМ НИУ ВШЭ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Лист6!$C$1:$I$2</c:f>
              <c:strCache>
                <c:ptCount val="7"/>
                <c:pt idx="0">
                  <c:v>2012/2013</c:v>
                </c:pt>
                <c:pt idx="1">
                  <c:v>2013/2014</c:v>
                </c:pt>
                <c:pt idx="2">
                  <c:v>2014/2015</c:v>
                </c:pt>
                <c:pt idx="3">
                  <c:v>2015/2016</c:v>
                </c:pt>
                <c:pt idx="4">
                  <c:v>2016/2017</c:v>
                </c:pt>
                <c:pt idx="5">
                  <c:v>2017/2018</c:v>
                </c:pt>
                <c:pt idx="6">
                  <c:v>2018/2019</c:v>
                </c:pt>
              </c:strCache>
            </c:strRef>
          </c:cat>
          <c:val>
            <c:numRef>
              <c:f>Лист6!$C$4:$I$4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1.0000000000000002E-3</c:v>
                </c:pt>
                <c:pt idx="2">
                  <c:v>1.2999999999999998E-2</c:v>
                </c:pt>
                <c:pt idx="3">
                  <c:v>2.0000000000000004E-2</c:v>
                </c:pt>
                <c:pt idx="4">
                  <c:v>2.5000000000000001E-2</c:v>
                </c:pt>
                <c:pt idx="5">
                  <c:v>4.5000000000000005E-2</c:v>
                </c:pt>
                <c:pt idx="6" formatCode="0%">
                  <c:v>1.508295625942685E-2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705152"/>
        <c:axId val="155948672"/>
      </c:areaChart>
      <c:catAx>
        <c:axId val="1587051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5948672"/>
        <c:crosses val="autoZero"/>
        <c:auto val="1"/>
        <c:lblAlgn val="ctr"/>
        <c:lblOffset val="100"/>
        <c:noMultiLvlLbl val="0"/>
      </c:catAx>
      <c:valAx>
        <c:axId val="15594867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1587051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397331161945477"/>
          <c:y val="0.34257086614173238"/>
          <c:w val="0.26977506035241305"/>
          <c:h val="0.26141382327209106"/>
        </c:manualLayout>
      </c:layout>
      <c:overlay val="0"/>
      <c:txPr>
        <a:bodyPr/>
        <a:lstStyle/>
        <a:p>
          <a:pPr rtl="0">
            <a:defRPr sz="16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0.63035</cdr:x>
      <cdr:y>0.13127</cdr:y>
    </cdr:from>
    <cdr:to>
      <cdr:x>0.68753</cdr:x>
      <cdr:y>0.18867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691239" y="844669"/>
          <a:ext cx="697627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-15%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0.1294</cdr:x>
      <cdr:y>0.29034</cdr:y>
    </cdr:from>
    <cdr:to>
      <cdr:x>0.21815</cdr:x>
      <cdr:y>0.35719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4776" y="1844824"/>
          <a:ext cx="1080105" cy="424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ru-RU" sz="2400" dirty="0" smtClean="0"/>
            <a:t>+15%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0.34832</cdr:x>
      <cdr:y>0.29034</cdr:y>
    </cdr:from>
    <cdr:to>
      <cdr:x>0.43707</cdr:x>
      <cdr:y>0.35719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239072" y="1844824"/>
          <a:ext cx="1080105" cy="424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2400" dirty="0" smtClean="0"/>
            <a:t>+32%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0.61457</cdr:x>
      <cdr:y>0.29034</cdr:y>
    </cdr:from>
    <cdr:to>
      <cdr:x>0.70332</cdr:x>
      <cdr:y>0.35718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479432" y="1844824"/>
          <a:ext cx="1080105" cy="4246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2400" dirty="0" smtClean="0"/>
            <a:t>+40%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0.83941</cdr:x>
      <cdr:y>0.29034</cdr:y>
    </cdr:from>
    <cdr:to>
      <cdr:x>0.92816</cdr:x>
      <cdr:y>0.35719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0215736" y="1844824"/>
          <a:ext cx="1080105" cy="42476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ru-RU" sz="2400" dirty="0" smtClean="0"/>
            <a:t>-60%</a:t>
          </a:r>
          <a:endParaRPr lang="ru-RU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/>
              <a:pPr/>
              <a:t>10.10.2018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/>
              <a:pPr/>
              <a:t>10.10.2018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53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7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4" y="692696"/>
            <a:ext cx="9505056" cy="2592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Итоги нового набора в бакалавриат и магистратуру </a:t>
            </a:r>
            <a:r>
              <a:rPr lang="ru-RU" dirty="0" smtClean="0"/>
              <a:t>201</a:t>
            </a:r>
            <a:r>
              <a:rPr lang="en-US" dirty="0" smtClean="0"/>
              <a:t>8</a:t>
            </a:r>
            <a:r>
              <a:rPr lang="ru-RU" dirty="0" smtClean="0"/>
              <a:t>/1</a:t>
            </a:r>
            <a:r>
              <a:rPr lang="en-US" dirty="0" smtClean="0"/>
              <a:t>9</a:t>
            </a:r>
            <a:r>
              <a:rPr lang="ru-RU" dirty="0" smtClean="0"/>
              <a:t> </a:t>
            </a:r>
            <a:r>
              <a:rPr lang="ru-RU" dirty="0"/>
              <a:t>уч. года </a:t>
            </a:r>
            <a:endParaRPr lang="ru-RU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2EF75BA-C85A-4DC3-941A-FC6B671C05EC}"/>
              </a:ext>
            </a:extLst>
          </p:cNvPr>
          <p:cNvSpPr/>
          <p:nvPr/>
        </p:nvSpPr>
        <p:spPr>
          <a:xfrm>
            <a:off x="1053852" y="4581128"/>
            <a:ext cx="3262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Абрамешин</a:t>
            </a:r>
            <a:r>
              <a:rPr lang="ru-RU" dirty="0"/>
              <a:t> А.Е. заместитель директора </a:t>
            </a:r>
            <a:r>
              <a:rPr lang="ru-RU" dirty="0" smtClean="0"/>
              <a:t>МИЭМ </a:t>
            </a:r>
            <a:r>
              <a:rPr lang="ru-RU" dirty="0"/>
              <a:t>НИУ ВШЭ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36316"/>
              </p:ext>
            </p:extLst>
          </p:nvPr>
        </p:nvGraphicFramePr>
        <p:xfrm>
          <a:off x="2277988" y="1196752"/>
          <a:ext cx="792088" cy="31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6554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effectLst/>
                        </a:rPr>
                        <a:t>-18%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83561"/>
              </p:ext>
            </p:extLst>
          </p:nvPr>
        </p:nvGraphicFramePr>
        <p:xfrm>
          <a:off x="7318548" y="2204864"/>
          <a:ext cx="853183" cy="31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53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effectLst/>
                        </a:rPr>
                        <a:t>+27%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16D29DC-B90C-48A8-A06D-0B114D4E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10</a:t>
            </a:fld>
            <a:endParaRPr lang="ru-RU" noProof="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157362"/>
              </p:ext>
            </p:extLst>
          </p:nvPr>
        </p:nvGraphicFramePr>
        <p:xfrm>
          <a:off x="4654252" y="1412776"/>
          <a:ext cx="853183" cy="31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53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effectLst/>
                        </a:rPr>
                        <a:t>-32%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410144"/>
              </p:ext>
            </p:extLst>
          </p:nvPr>
        </p:nvGraphicFramePr>
        <p:xfrm>
          <a:off x="0" y="19050"/>
          <a:ext cx="12188825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147674"/>
              </p:ext>
            </p:extLst>
          </p:nvPr>
        </p:nvGraphicFramePr>
        <p:xfrm>
          <a:off x="10702924" y="4797152"/>
          <a:ext cx="853183" cy="3143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53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u="none" strike="noStrike" dirty="0" smtClean="0">
                          <a:effectLst/>
                        </a:rPr>
                        <a:t>-10%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6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274638"/>
            <a:ext cx="11089232" cy="13255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Участники Мероприятий, проводимых МИЭМ, в структуре приема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136397"/>
              </p:ext>
            </p:extLst>
          </p:nvPr>
        </p:nvGraphicFramePr>
        <p:xfrm>
          <a:off x="765820" y="1988840"/>
          <a:ext cx="11017225" cy="3868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4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0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7409">
                <a:tc>
                  <a:txBody>
                    <a:bodyPr/>
                    <a:lstStyle/>
                    <a:p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Подано</a:t>
                      </a:r>
                      <a:r>
                        <a:rPr lang="ru-RU" baseline="0" dirty="0"/>
                        <a:t> заявлений участниками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Зачислено в МИЭМ</a:t>
                      </a:r>
                      <a:r>
                        <a:rPr lang="ru-RU" baseline="0" dirty="0"/>
                        <a:t> НИУ ВШЭ участников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4980">
                <a:tc>
                  <a:txBody>
                    <a:bodyPr/>
                    <a:lstStyle/>
                    <a:p>
                      <a:r>
                        <a:rPr lang="ru-RU" baseline="0" dirty="0"/>
                        <a:t>Весенняя техническая школа «Опережая время»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 (31%)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543">
                <a:tc>
                  <a:txBody>
                    <a:bodyPr/>
                    <a:lstStyle/>
                    <a:p>
                      <a:r>
                        <a:rPr lang="ru-RU" dirty="0"/>
                        <a:t>Конкурс исследовательских и проектных работ школьников «Высший пилотаж»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4 (100%)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4980">
                <a:tc>
                  <a:txBody>
                    <a:bodyPr/>
                    <a:lstStyle/>
                    <a:p>
                      <a:r>
                        <a:rPr lang="ru-RU" dirty="0"/>
                        <a:t>Олимпиада «Высшая проба» по физике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82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22 (27%)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9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Олимпиада «Высшая проба» по электронике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effectLst/>
                        </a:rPr>
                        <a:t>7 (44%)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753E74E-50D3-4732-9325-66B268F0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485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3" y="332656"/>
            <a:ext cx="9753600" cy="97239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Выполнение плана приема в Магистратуру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25029"/>
              </p:ext>
            </p:extLst>
          </p:nvPr>
        </p:nvGraphicFramePr>
        <p:xfrm>
          <a:off x="405781" y="1873800"/>
          <a:ext cx="11377263" cy="1637547"/>
        </p:xfrm>
        <a:graphic>
          <a:graphicData uri="http://schemas.openxmlformats.org/drawingml/2006/table">
            <a:tbl>
              <a:tblPr/>
              <a:tblGrid>
                <a:gridCol w="1440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1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4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920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46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966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88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Инжиниринг в электронике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Материалы. Приборы.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Нанотехнологии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Компьютерные системы и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Математические методы моделирования и компьютерные технологии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Системы управления и обработки информации в инженерии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3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20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1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Реализация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24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76107" y="1449068"/>
            <a:ext cx="143661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Бюджет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87209"/>
              </p:ext>
            </p:extLst>
          </p:nvPr>
        </p:nvGraphicFramePr>
        <p:xfrm>
          <a:off x="405782" y="4011068"/>
          <a:ext cx="11377262" cy="2066546"/>
        </p:xfrm>
        <a:graphic>
          <a:graphicData uri="http://schemas.openxmlformats.org/drawingml/2006/table">
            <a:tbl>
              <a:tblPr/>
              <a:tblGrid>
                <a:gridCol w="1094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4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0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25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90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54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5408"/>
                <a:gridCol w="1365408"/>
              </a:tblGrid>
              <a:tr h="1194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Инжиниринг в электронике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Материалы. Приборы. </a:t>
                      </a:r>
                      <a:r>
                        <a:rPr lang="ru-RU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Нанотехнологии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Компьютерные системы и сети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Математические методы моделирования и компьютерные технологии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Системы управления и обработки информации в инженерии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Интернет вещей и </a:t>
                      </a:r>
                      <a:r>
                        <a:rPr lang="ru-RU" sz="14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киберфизические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системы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Суперкомпьютерное моделирование в науке и инженерии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06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</a:t>
                      </a:r>
                      <a:endParaRPr lang="ru-RU" sz="16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20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20(за счет НИУ ВШЭ)</a:t>
                      </a:r>
                      <a:endParaRPr lang="ru-RU" sz="16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Реализация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latin typeface="+mn-lt"/>
                        </a:rPr>
                        <a:t>12</a:t>
                      </a:r>
                      <a:endParaRPr lang="ru-RU" sz="1600" b="1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</a:t>
                      </a:r>
                      <a:endParaRPr lang="ru-RU" sz="1600" b="1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71537" y="3573016"/>
            <a:ext cx="2045753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Коммерция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38A7CAD-0929-4BB9-8443-77DE45DF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739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38A7CAD-0929-4BB9-8443-77DE45DF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13</a:t>
            </a:fld>
            <a:endParaRPr lang="ru-RU" noProof="0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504480"/>
              </p:ext>
            </p:extLst>
          </p:nvPr>
        </p:nvGraphicFramePr>
        <p:xfrm>
          <a:off x="405780" y="728700"/>
          <a:ext cx="1137726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57808" y="-28575"/>
            <a:ext cx="10873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ИЗМЕНЕНИЯ </a:t>
            </a:r>
            <a:r>
              <a:rPr lang="ru-RU" dirty="0" smtClean="0"/>
              <a:t>КОНКУРСА ДЛЯ ПОСТУПЛЕНИЯ НА БЮДЖЕТНЫЕ МЕСТА МАГИСТРАТУРЫ МИЭМ НИУ ВШЭ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8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38A7CAD-0929-4BB9-8443-77DE45DF9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14</a:t>
            </a:fld>
            <a:endParaRPr lang="ru-RU" noProof="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679276"/>
              </p:ext>
            </p:extLst>
          </p:nvPr>
        </p:nvGraphicFramePr>
        <p:xfrm>
          <a:off x="-1" y="5544"/>
          <a:ext cx="12188825" cy="6375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86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B3F2B1F-D923-4738-9B47-B1B4ECAD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15</a:t>
            </a:fld>
            <a:endParaRPr lang="ru-RU" noProof="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736063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3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Результаты приема в бакалавриат и магистратуру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6" y="1828799"/>
            <a:ext cx="10945216" cy="461962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Эксперимент МИЭМ </a:t>
            </a:r>
            <a:r>
              <a:rPr lang="ru-RU" dirty="0"/>
              <a:t>по организации приемной кампании</a:t>
            </a:r>
            <a:r>
              <a:rPr lang="ru-RU" b="1" dirty="0"/>
              <a:t> признан успешным</a:t>
            </a:r>
            <a:r>
              <a:rPr lang="ru-RU" dirty="0"/>
              <a:t>.</a:t>
            </a:r>
          </a:p>
          <a:p>
            <a:pPr algn="just"/>
            <a:r>
              <a:rPr lang="ru-RU" b="1" dirty="0"/>
              <a:t>План приема на бюджетные места выполнен </a:t>
            </a:r>
            <a:r>
              <a:rPr lang="ru-RU" dirty="0"/>
              <a:t>с незначительным превышением по большинству программ МИЭМ (</a:t>
            </a:r>
            <a:r>
              <a:rPr lang="ru-RU" dirty="0" smtClean="0"/>
              <a:t>16% </a:t>
            </a:r>
            <a:r>
              <a:rPr lang="ru-RU" dirty="0"/>
              <a:t>в целом).</a:t>
            </a:r>
            <a:endParaRPr lang="en-US" dirty="0"/>
          </a:p>
          <a:p>
            <a:pPr algn="just"/>
            <a:r>
              <a:rPr lang="ru-RU" b="1" dirty="0" smtClean="0"/>
              <a:t>Проходной </a:t>
            </a:r>
            <a:r>
              <a:rPr lang="ru-RU" b="1" dirty="0"/>
              <a:t>балл </a:t>
            </a:r>
            <a:r>
              <a:rPr lang="ru-RU" dirty="0"/>
              <a:t>при поступлении на программа бакалавриата МИЭМ в среднем </a:t>
            </a:r>
            <a:r>
              <a:rPr lang="ru-RU" b="1" dirty="0"/>
              <a:t>вырос на </a:t>
            </a:r>
            <a:r>
              <a:rPr lang="ru-RU" b="1" dirty="0" smtClean="0"/>
              <a:t>6 баллов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/>
              <a:t>По программам бакалавриата и специалитета выполнен </a:t>
            </a:r>
            <a:r>
              <a:rPr lang="ru-RU" b="1" dirty="0"/>
              <a:t>план приема на места с оплатой стоимости </a:t>
            </a:r>
            <a:r>
              <a:rPr lang="ru-RU" b="1" dirty="0" smtClean="0"/>
              <a:t>обучения.</a:t>
            </a:r>
          </a:p>
          <a:p>
            <a:pPr algn="just"/>
            <a:r>
              <a:rPr lang="ru-RU" b="1" dirty="0" smtClean="0"/>
              <a:t>Открыты две новых образовательных программы магистратуры </a:t>
            </a:r>
            <a:r>
              <a:rPr lang="en-US" b="1" dirty="0" smtClean="0"/>
              <a:t>“</a:t>
            </a:r>
            <a:r>
              <a:rPr lang="ru-RU" dirty="0"/>
              <a:t>Суперкомпьютерное моделирование в науке и </a:t>
            </a:r>
            <a:r>
              <a:rPr lang="ru-RU" dirty="0" smtClean="0"/>
              <a:t>инженерии</a:t>
            </a:r>
            <a:r>
              <a:rPr lang="en-US" dirty="0" smtClean="0"/>
              <a:t>” (</a:t>
            </a:r>
            <a:r>
              <a:rPr lang="ru-RU" dirty="0" smtClean="0"/>
              <a:t>места за счет НИУ ВШЭ) и </a:t>
            </a:r>
            <a:r>
              <a:rPr lang="en-US" dirty="0" smtClean="0"/>
              <a:t>“</a:t>
            </a:r>
            <a:r>
              <a:rPr lang="ru-RU" dirty="0" smtClean="0"/>
              <a:t>Интернет вещей и </a:t>
            </a:r>
            <a:r>
              <a:rPr lang="ru-RU" dirty="0" err="1" smtClean="0"/>
              <a:t>киберфизические</a:t>
            </a:r>
            <a:r>
              <a:rPr lang="ru-RU" dirty="0" smtClean="0"/>
              <a:t> системы</a:t>
            </a:r>
            <a:r>
              <a:rPr lang="en-US" dirty="0" smtClean="0"/>
              <a:t>” (</a:t>
            </a:r>
            <a:r>
              <a:rPr lang="ru-RU" dirty="0" smtClean="0"/>
              <a:t>коммерческие места).</a:t>
            </a:r>
            <a:endParaRPr lang="ru-RU" b="1" dirty="0"/>
          </a:p>
          <a:p>
            <a:pPr marL="45720" indent="0" algn="just">
              <a:buNone/>
            </a:pPr>
            <a:endParaRPr lang="ru-RU" b="1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4C45207-5804-4B6A-96C5-EA8F75D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43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Результаты приема в бакалавриат и магистратуру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828800"/>
            <a:ext cx="10801200" cy="43434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ОП Инфокоммуникационные технологии и системы связи </a:t>
            </a:r>
            <a:r>
              <a:rPr lang="ru-RU" b="1" dirty="0"/>
              <a:t>не выполнен план</a:t>
            </a:r>
            <a:r>
              <a:rPr lang="ru-RU" dirty="0"/>
              <a:t> приема на места с оплатой стоимости обучения </a:t>
            </a:r>
            <a:r>
              <a:rPr lang="ru-RU" b="1" dirty="0"/>
              <a:t>на 50%. </a:t>
            </a:r>
          </a:p>
          <a:p>
            <a:pPr algn="just"/>
            <a:r>
              <a:rPr lang="ru-RU" b="1" dirty="0" smtClean="0"/>
              <a:t>Отрицательная </a:t>
            </a:r>
            <a:r>
              <a:rPr lang="ru-RU" b="1" dirty="0"/>
              <a:t>динамика конкурса</a:t>
            </a:r>
            <a:r>
              <a:rPr lang="ru-RU" dirty="0"/>
              <a:t> на ОП </a:t>
            </a:r>
            <a:r>
              <a:rPr lang="ru-RU" b="1" dirty="0" smtClean="0"/>
              <a:t>магистратуры</a:t>
            </a:r>
            <a:r>
              <a:rPr lang="ru-RU" dirty="0" smtClean="0"/>
              <a:t>.</a:t>
            </a:r>
          </a:p>
          <a:p>
            <a:pPr algn="just"/>
            <a:r>
              <a:rPr lang="ru-RU" b="1" dirty="0" smtClean="0"/>
              <a:t>Низкий уровень конкурсного балла на ОП магистратуры.</a:t>
            </a:r>
            <a:endParaRPr lang="ru-RU" b="1" dirty="0"/>
          </a:p>
          <a:p>
            <a:pPr algn="just"/>
            <a:r>
              <a:rPr lang="ru-RU" b="1" dirty="0" smtClean="0"/>
              <a:t>Незначительное превышение </a:t>
            </a:r>
            <a:r>
              <a:rPr lang="ru-RU" b="1" dirty="0"/>
              <a:t>плана по </a:t>
            </a:r>
            <a:r>
              <a:rPr lang="ru-RU" b="1" dirty="0" smtClean="0"/>
              <a:t>приему, </a:t>
            </a:r>
            <a:r>
              <a:rPr lang="ru-RU" b="1" dirty="0"/>
              <a:t>а в отдельных случаях недобор на бюджетные </a:t>
            </a:r>
            <a:r>
              <a:rPr lang="ru-RU" b="1" dirty="0" smtClean="0"/>
              <a:t>места </a:t>
            </a:r>
            <a:r>
              <a:rPr lang="ru-RU" dirty="0" smtClean="0"/>
              <a:t>магистратуры на </a:t>
            </a:r>
            <a:r>
              <a:rPr lang="ru-RU" dirty="0"/>
              <a:t>фоне невыполнения плана по приему на платную форму обучения.</a:t>
            </a:r>
          </a:p>
          <a:p>
            <a:endParaRPr lang="ru-RU" b="1" dirty="0"/>
          </a:p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4C45207-5804-4B6A-96C5-EA8F75D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18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876" y="404664"/>
            <a:ext cx="9753600" cy="132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Планируемы мероприятия по организации приемной компании 2019/2020 учебного года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828800"/>
            <a:ext cx="10801200" cy="43434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Разработка и апробация  модели “Универсальный проектный наставник"- программа подготовки  наставников, способных эффективно реализовывать разработанные в рамках проекта программы и технологии формирования инженерно-технологических навыков у молодежи.</a:t>
            </a:r>
          </a:p>
          <a:p>
            <a:r>
              <a:rPr lang="ru-RU" dirty="0" smtClean="0"/>
              <a:t>Подготовка мотивированных компетентных наставников, помогающих школьникам и студентам раскрывать свой потенциал, формировать ценностные установки самореализации, социальной активности, сотрудничества и социальной ответственности. </a:t>
            </a:r>
          </a:p>
          <a:p>
            <a:r>
              <a:rPr lang="ru-RU" dirty="0" smtClean="0"/>
              <a:t>Создание рабочей модели стратегического партнерства “Школа - </a:t>
            </a:r>
            <a:r>
              <a:rPr lang="ru-RU" dirty="0" err="1" smtClean="0"/>
              <a:t>Универ</a:t>
            </a:r>
            <a:r>
              <a:rPr lang="ru-RU" dirty="0" smtClean="0"/>
              <a:t> - Работодатель” ,развитие инженерно-технологических навыков у школьников и студентов</a:t>
            </a:r>
          </a:p>
          <a:p>
            <a:r>
              <a:rPr lang="ru-RU" dirty="0" smtClean="0"/>
              <a:t>Создание интерактивной образовательной площадки в сфере научно-технического творчества,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и </a:t>
            </a:r>
            <a:r>
              <a:rPr lang="ru-RU" dirty="0" err="1" smtClean="0"/>
              <a:t>предпрофессиональных</a:t>
            </a:r>
            <a:r>
              <a:rPr lang="ru-RU" dirty="0" smtClean="0"/>
              <a:t> программ. </a:t>
            </a:r>
            <a:r>
              <a:rPr lang="ru-RU" dirty="0" err="1" smtClean="0"/>
              <a:t>Онлайн-родительские</a:t>
            </a:r>
            <a:r>
              <a:rPr lang="ru-RU" dirty="0" smtClean="0"/>
              <a:t> собрания, Техническая школа «Опережая время», Конкурс исследовательских и проектных работ школьников «Высший пилотаж», Инженерно-техническая школа МИЭМ, Олимпиада «Высшая проба».</a:t>
            </a:r>
          </a:p>
          <a:p>
            <a:r>
              <a:rPr lang="ru-RU" dirty="0" smtClean="0"/>
              <a:t>Развитие проектов « Инженерный класс» и «Инженерная школа ВШЭ»</a:t>
            </a:r>
          </a:p>
          <a:p>
            <a:r>
              <a:rPr lang="ru-RU" dirty="0" smtClean="0"/>
              <a:t>Организация и проведение </a:t>
            </a:r>
            <a:r>
              <a:rPr lang="ru-RU" dirty="0" err="1" smtClean="0"/>
              <a:t>Хакатонов</a:t>
            </a:r>
            <a:r>
              <a:rPr lang="ru-RU" dirty="0" smtClean="0"/>
              <a:t> как инструмента для объединения талантов вокруг конкретной проблематики и формирования из них проектных команд. </a:t>
            </a:r>
          </a:p>
          <a:p>
            <a:r>
              <a:rPr lang="ru-RU" dirty="0" smtClean="0"/>
              <a:t>Организация масштабного информационного сопровождения проекта. </a:t>
            </a:r>
          </a:p>
          <a:p>
            <a:endParaRPr lang="ru-RU" b="1" dirty="0"/>
          </a:p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4C45207-5804-4B6A-96C5-EA8F75D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185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4C45207-5804-4B6A-96C5-EA8F75D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19</a:t>
            </a:fld>
            <a:endParaRPr lang="ru-RU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AB47563-54F8-4297-B7EC-F411B936BAB9}"/>
              </a:ext>
            </a:extLst>
          </p:cNvPr>
          <p:cNvSpPr txBox="1"/>
          <p:nvPr/>
        </p:nvSpPr>
        <p:spPr>
          <a:xfrm>
            <a:off x="1701923" y="2132856"/>
            <a:ext cx="926928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dirty="0"/>
              <a:t>Спасибо за внимание!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0AD325C-81DB-44A6-99AA-0D1D205DA733}"/>
              </a:ext>
            </a:extLst>
          </p:cNvPr>
          <p:cNvSpPr/>
          <p:nvPr/>
        </p:nvSpPr>
        <p:spPr>
          <a:xfrm>
            <a:off x="1053852" y="4581128"/>
            <a:ext cx="3262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Абрамешин</a:t>
            </a:r>
            <a:r>
              <a:rPr lang="ru-RU" dirty="0"/>
              <a:t> А.Е. заместитель директора </a:t>
            </a:r>
            <a:r>
              <a:rPr lang="ru-RU" dirty="0" smtClean="0"/>
              <a:t>МИЭМ </a:t>
            </a:r>
            <a:r>
              <a:rPr lang="ru-RU" dirty="0"/>
              <a:t>НИУ ВШЭ</a:t>
            </a:r>
          </a:p>
        </p:txBody>
      </p:sp>
    </p:spTree>
    <p:extLst>
      <p:ext uri="{BB962C8B-B14F-4D97-AF65-F5344CB8AC3E}">
        <p14:creationId xmlns:p14="http://schemas.microsoft.com/office/powerpoint/2010/main" val="206089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-531440"/>
            <a:ext cx="9753600" cy="1325562"/>
          </a:xfrm>
        </p:spPr>
        <p:txBody>
          <a:bodyPr/>
          <a:lstStyle/>
          <a:p>
            <a:pPr algn="ctr"/>
            <a:r>
              <a:rPr lang="ru-RU" dirty="0"/>
              <a:t>Эксперимент МИЭМ</a:t>
            </a:r>
            <a:endParaRPr lang="en-US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8818" t="4571" r="58721" b="10066"/>
          <a:stretch>
            <a:fillRect/>
          </a:stretch>
        </p:blipFill>
        <p:spPr bwMode="auto">
          <a:xfrm>
            <a:off x="5734372" y="1340768"/>
            <a:ext cx="60421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041" y="1124744"/>
            <a:ext cx="552033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u="sng" dirty="0"/>
          </a:p>
          <a:p>
            <a:pPr algn="ctr"/>
            <a:r>
              <a:rPr lang="ru-RU" sz="1400" b="1" u="sng" dirty="0"/>
              <a:t>Линия академических руководителей ОП: </a:t>
            </a:r>
          </a:p>
          <a:p>
            <a:pPr lvl="0" algn="ctr"/>
            <a:r>
              <a:rPr lang="ru-RU" sz="1200" b="1" dirty="0"/>
              <a:t>Назаров И.В., Лось А.Б., Гудков Ю.И., Буровский Е.А.</a:t>
            </a:r>
          </a:p>
          <a:p>
            <a:pPr lvl="0"/>
            <a:endParaRPr lang="ru-RU" sz="1200" b="1" u="sng" dirty="0"/>
          </a:p>
          <a:p>
            <a:pPr lvl="0"/>
            <a:r>
              <a:rPr lang="ru-RU" sz="1200" b="1" dirty="0"/>
              <a:t>За время приемной кампании поступило более </a:t>
            </a:r>
            <a:r>
              <a:rPr lang="ru-RU" sz="1200" b="1" u="sng" dirty="0"/>
              <a:t>250</a:t>
            </a:r>
            <a:r>
              <a:rPr lang="ru-RU" sz="1200" b="1" dirty="0"/>
              <a:t> звонков, связанных с вопросами по образовательным программам.</a:t>
            </a:r>
          </a:p>
          <a:p>
            <a:pPr algn="ctr"/>
            <a:endParaRPr lang="ru-RU" sz="1400" b="1" u="sng" dirty="0"/>
          </a:p>
          <a:p>
            <a:pPr algn="ctr"/>
            <a:r>
              <a:rPr lang="ru-RU" sz="1400" b="1" u="sng" dirty="0"/>
              <a:t>Аналитическая </a:t>
            </a:r>
            <a:r>
              <a:rPr lang="en-US" sz="1400" b="1" u="sng" dirty="0" smtClean="0"/>
              <a:t>+ </a:t>
            </a:r>
            <a:r>
              <a:rPr lang="ru-RU" sz="1400" b="1" u="sng" dirty="0"/>
              <a:t>Консультационная </a:t>
            </a:r>
            <a:r>
              <a:rPr lang="ru-RU" sz="1400" b="1" u="sng" dirty="0" smtClean="0"/>
              <a:t>группа</a:t>
            </a:r>
            <a:r>
              <a:rPr lang="en-US" sz="1400" b="1" u="sng" dirty="0"/>
              <a:t>:</a:t>
            </a:r>
            <a:endParaRPr lang="ru-RU" sz="1400" b="1" u="sng" dirty="0"/>
          </a:p>
          <a:p>
            <a:pPr lvl="0"/>
            <a:r>
              <a:rPr lang="ru-RU" sz="1200" b="1" dirty="0"/>
              <a:t>Сорокин А. В. – заместитель заведующего Кафедрой компьютерной </a:t>
            </a:r>
            <a:r>
              <a:rPr lang="ru-RU" sz="1200" b="1" dirty="0" smtClean="0"/>
              <a:t>безопасности</a:t>
            </a:r>
          </a:p>
          <a:p>
            <a:pPr lvl="0"/>
            <a:r>
              <a:rPr lang="ru-RU" sz="1200" b="1" dirty="0" smtClean="0"/>
              <a:t>Назаров </a:t>
            </a:r>
            <a:r>
              <a:rPr lang="ru-RU" sz="1200" b="1" dirty="0"/>
              <a:t>И.В. – академический руководитель ОП </a:t>
            </a:r>
            <a:r>
              <a:rPr lang="en-US" sz="1200" b="1" dirty="0"/>
              <a:t>“</a:t>
            </a:r>
            <a:r>
              <a:rPr lang="ru-RU" sz="1200" b="1" dirty="0"/>
              <a:t>Инфокоммуникационные технологии и системы связи</a:t>
            </a:r>
            <a:r>
              <a:rPr lang="en-US" sz="1200" b="1" dirty="0" smtClean="0"/>
              <a:t>”</a:t>
            </a:r>
          </a:p>
          <a:p>
            <a:r>
              <a:rPr lang="ru-RU" sz="1200" b="1" dirty="0" smtClean="0"/>
              <a:t>Ролич </a:t>
            </a:r>
            <a:r>
              <a:rPr lang="ru-RU" sz="1200" b="1" dirty="0"/>
              <a:t>А.Ю. – ассистент Департамент компьютерной </a:t>
            </a:r>
            <a:r>
              <a:rPr lang="ru-RU" sz="1200" b="1" dirty="0" smtClean="0"/>
              <a:t>инженерии</a:t>
            </a:r>
          </a:p>
          <a:p>
            <a:r>
              <a:rPr lang="ru-RU" sz="1200" b="1" dirty="0" smtClean="0"/>
              <a:t>Пастушенкова М.В. – специалист по УМР отдела профессиональной ориентации обучающихся</a:t>
            </a:r>
            <a:endParaRPr lang="ru-RU" sz="1200" b="1" dirty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err="1" smtClean="0"/>
              <a:t>Мотайленко</a:t>
            </a:r>
            <a:r>
              <a:rPr lang="ru-RU" sz="1200" b="1" dirty="0" smtClean="0"/>
              <a:t> Илья - студент ИВТ</a:t>
            </a:r>
            <a:endParaRPr lang="en-US" sz="1200" b="1" dirty="0"/>
          </a:p>
          <a:p>
            <a:pPr lvl="0"/>
            <a:r>
              <a:rPr lang="ru-RU" sz="1200" b="1" dirty="0" err="1" smtClean="0"/>
              <a:t>Гаварина</a:t>
            </a:r>
            <a:r>
              <a:rPr lang="ru-RU" sz="1200" b="1" dirty="0" smtClean="0"/>
              <a:t> Светлана – </a:t>
            </a:r>
            <a:r>
              <a:rPr lang="ru-RU" sz="1200" b="1" dirty="0"/>
              <a:t>студент </a:t>
            </a:r>
            <a:r>
              <a:rPr lang="ru-RU" sz="1200" b="1" dirty="0" smtClean="0"/>
              <a:t>КБ</a:t>
            </a:r>
            <a:endParaRPr lang="ru-RU" sz="1200" b="1" dirty="0"/>
          </a:p>
          <a:p>
            <a:pPr lvl="0"/>
            <a:r>
              <a:rPr lang="ru-RU" sz="1200" b="1" dirty="0"/>
              <a:t>Трофимов </a:t>
            </a:r>
            <a:r>
              <a:rPr lang="ru-RU" sz="1200" b="1" dirty="0" smtClean="0"/>
              <a:t>Егор – </a:t>
            </a:r>
            <a:r>
              <a:rPr lang="ru-RU" sz="1200" b="1" dirty="0"/>
              <a:t>студент </a:t>
            </a:r>
            <a:r>
              <a:rPr lang="ru-RU" sz="1200" b="1" dirty="0" smtClean="0"/>
              <a:t>ИТСС</a:t>
            </a:r>
            <a:endParaRPr lang="ru-RU" sz="1200" b="1" dirty="0"/>
          </a:p>
          <a:p>
            <a:pPr lvl="0"/>
            <a:r>
              <a:rPr lang="ru-RU" sz="1200" b="1" dirty="0" err="1" smtClean="0"/>
              <a:t>Чувалдин</a:t>
            </a:r>
            <a:r>
              <a:rPr lang="ru-RU" sz="1200" b="1" dirty="0" smtClean="0"/>
              <a:t>  Никита – </a:t>
            </a:r>
            <a:r>
              <a:rPr lang="ru-RU" sz="1200" b="1" dirty="0"/>
              <a:t>студент ИТСС</a:t>
            </a:r>
          </a:p>
          <a:p>
            <a:pPr lvl="0"/>
            <a:r>
              <a:rPr lang="ru-RU" sz="1200" b="1" dirty="0" smtClean="0"/>
              <a:t>Румянцева Софья – студентка ПМ</a:t>
            </a:r>
          </a:p>
          <a:p>
            <a:r>
              <a:rPr lang="ru-RU" sz="1200" b="1" dirty="0" err="1" smtClean="0"/>
              <a:t>Бубнова</a:t>
            </a:r>
            <a:r>
              <a:rPr lang="ru-RU" sz="1200" b="1" dirty="0" smtClean="0"/>
              <a:t> Мария– студентка ПМ</a:t>
            </a:r>
          </a:p>
          <a:p>
            <a:endParaRPr lang="ru-RU" sz="1200" b="1" dirty="0"/>
          </a:p>
          <a:p>
            <a:pPr lvl="0"/>
            <a:endParaRPr lang="ru-RU" sz="1200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D8855-924B-4164-97B8-EADD8FC4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703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D8855-924B-4164-97B8-EADD8FC4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3</a:t>
            </a:fld>
            <a:endParaRPr lang="ru-RU" noProof="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85782"/>
              </p:ext>
            </p:extLst>
          </p:nvPr>
        </p:nvGraphicFramePr>
        <p:xfrm>
          <a:off x="0" y="0"/>
          <a:ext cx="12201476" cy="643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05980" y="263691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-28%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42284" y="863541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</a:t>
            </a:r>
            <a:r>
              <a:rPr lang="ru-RU" dirty="0" smtClean="0"/>
              <a:t>29%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346437" y="206084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</a:t>
            </a:r>
            <a:r>
              <a:rPr lang="ru-RU" dirty="0" smtClean="0"/>
              <a:t>25%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83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80D8855-924B-4164-97B8-EADD8FC4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4</a:t>
            </a:fld>
            <a:endParaRPr lang="ru-RU" noProof="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5AD06C81-1B6F-4834-9C37-FC3D8C04CB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770482"/>
              </p:ext>
            </p:extLst>
          </p:nvPr>
        </p:nvGraphicFramePr>
        <p:xfrm>
          <a:off x="22487" y="0"/>
          <a:ext cx="1216633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26C5897E-BD44-4C60-82A2-FFE892B12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457265"/>
              </p:ext>
            </p:extLst>
          </p:nvPr>
        </p:nvGraphicFramePr>
        <p:xfrm>
          <a:off x="549796" y="1340768"/>
          <a:ext cx="3744416" cy="4674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872">
                  <a:extLst>
                    <a:ext uri="{9D8B030D-6E8A-4147-A177-3AD203B41FA5}">
                      <a16:colId xmlns="" xmlns:a16="http://schemas.microsoft.com/office/drawing/2014/main" val="3052395647"/>
                    </a:ext>
                  </a:extLst>
                </a:gridCol>
                <a:gridCol w="1826544">
                  <a:extLst>
                    <a:ext uri="{9D8B030D-6E8A-4147-A177-3AD203B41FA5}">
                      <a16:colId xmlns="" xmlns:a16="http://schemas.microsoft.com/office/drawing/2014/main" val="1433056352"/>
                    </a:ext>
                  </a:extLst>
                </a:gridCol>
              </a:tblGrid>
              <a:tr h="112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ОП</a:t>
                      </a:r>
                    </a:p>
                  </a:txBody>
                  <a:tcPr marL="6651" marR="6651" marT="665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Количество зачисленных</a:t>
                      </a:r>
                    </a:p>
                  </a:txBody>
                  <a:tcPr marL="6651" marR="6651" marT="6651" marB="0" anchor="ctr"/>
                </a:tc>
                <a:extLst>
                  <a:ext uri="{0D108BD9-81ED-4DB2-BD59-A6C34878D82A}">
                    <a16:rowId xmlns="" xmlns:a16="http://schemas.microsoft.com/office/drawing/2014/main" val="3821294747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ИТСС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682868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ИВТ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16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988247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ПМ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</a:t>
                      </a:r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184691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КБ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97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5503593"/>
                  </a:ext>
                </a:extLst>
              </a:tr>
              <a:tr h="645191">
                <a:tc gridSpan="2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/>
                </a:tc>
                <a:extLst>
                  <a:ext uri="{0D108BD9-81ED-4DB2-BD59-A6C34878D82A}">
                    <a16:rowId xmlns="" xmlns:a16="http://schemas.microsoft.com/office/drawing/2014/main" val="3386218249"/>
                  </a:ext>
                </a:extLst>
              </a:tr>
              <a:tr h="645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Всего</a:t>
                      </a:r>
                    </a:p>
                  </a:txBody>
                  <a:tcPr marL="6651" marR="6651" marT="665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475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651" marR="6651" marT="6651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0925689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14493"/>
              </p:ext>
            </p:extLst>
          </p:nvPr>
        </p:nvGraphicFramePr>
        <p:xfrm>
          <a:off x="3142084" y="18864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761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9245" y="260648"/>
            <a:ext cx="9598696" cy="13035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Выполнение плана приема В БАКАЛАВРИАТ И СПЕЦИАЛИТЕТ МИЭМ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4DD21D5-94CF-49AE-B714-ABA73D83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5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94025"/>
              </p:ext>
            </p:extLst>
          </p:nvPr>
        </p:nvGraphicFramePr>
        <p:xfrm>
          <a:off x="477792" y="1785938"/>
          <a:ext cx="11089224" cy="4163342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1232136"/>
                <a:gridCol w="1232136"/>
                <a:gridCol w="1232136"/>
                <a:gridCol w="1232136"/>
                <a:gridCol w="1232136"/>
                <a:gridCol w="1232136"/>
                <a:gridCol w="1232136"/>
                <a:gridCol w="1232136"/>
                <a:gridCol w="1232136"/>
              </a:tblGrid>
              <a:tr h="8206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Бюджет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Коммерция (расширенный)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4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КБ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ПМ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ИВТ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ИТСС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КБ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ПМ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ИВТ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ИТСС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4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30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80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100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50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60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50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45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20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3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Реализация</a:t>
                      </a:r>
                      <a:endParaRPr lang="ru-RU" sz="2000" b="1" i="0" u="none" strike="noStrike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37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103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114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58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60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42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effectLst/>
                        </a:rPr>
                        <a:t>52</a:t>
                      </a:r>
                      <a:endParaRPr lang="ru-RU" sz="2000" b="1" i="0" u="none" strike="noStrike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>
                          <a:effectLst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545454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3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41A1E3-6A41-4EAD-A42D-12A75549C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6</a:t>
            </a:fld>
            <a:endParaRPr lang="ru-RU" noProof="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628473"/>
              </p:ext>
            </p:extLst>
          </p:nvPr>
        </p:nvGraphicFramePr>
        <p:xfrm>
          <a:off x="-16868" y="0"/>
          <a:ext cx="12170197" cy="635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6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2" y="-315416"/>
            <a:ext cx="11305256" cy="1325562"/>
          </a:xfrm>
        </p:spPr>
        <p:txBody>
          <a:bodyPr/>
          <a:lstStyle/>
          <a:p>
            <a:r>
              <a:rPr lang="ru-RU" dirty="0"/>
              <a:t>Динамика роста проходного балла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BE91E92-F213-45AF-A89C-FBF7B232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7</a:t>
            </a:fld>
            <a:endParaRPr lang="ru-RU" noProof="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59230"/>
              </p:ext>
            </p:extLst>
          </p:nvPr>
        </p:nvGraphicFramePr>
        <p:xfrm>
          <a:off x="333772" y="1628800"/>
          <a:ext cx="11377263" cy="3625344"/>
        </p:xfrm>
        <a:graphic>
          <a:graphicData uri="http://schemas.openxmlformats.org/drawingml/2006/table">
            <a:tbl>
              <a:tblPr firstRow="1" firstCol="1">
                <a:tableStyleId>{69012ECD-51FC-41F1-AA8D-1B2483CD663E}</a:tableStyleId>
              </a:tblPr>
              <a:tblGrid>
                <a:gridCol w="1355428"/>
                <a:gridCol w="876820"/>
                <a:gridCol w="1387290"/>
                <a:gridCol w="819235"/>
                <a:gridCol w="1033835"/>
                <a:gridCol w="936104"/>
                <a:gridCol w="864096"/>
                <a:gridCol w="792088"/>
                <a:gridCol w="1368152"/>
                <a:gridCol w="1944215"/>
              </a:tblGrid>
              <a:tr h="12241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2014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ru-RU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2017</a:t>
                      </a:r>
                      <a:endParaRPr lang="ru-RU" sz="2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2018</a:t>
                      </a:r>
                      <a:endParaRPr lang="ru-RU" sz="2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Прирост 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2017/2018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Прирост в </a:t>
                      </a:r>
                      <a:r>
                        <a:rPr lang="ru-RU" sz="2000" u="none" strike="noStrike" dirty="0" smtClean="0">
                          <a:effectLst/>
                          <a:latin typeface="+mn-lt"/>
                        </a:rPr>
                        <a:t>2012/2018 </a:t>
                      </a:r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году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КБ</a:t>
                      </a:r>
                      <a:endParaRPr lang="ru-RU" sz="2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260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260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264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281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293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 smtClean="0">
                          <a:effectLst/>
                          <a:latin typeface="+mn-lt"/>
                        </a:rPr>
                        <a:t> 280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 smtClean="0">
                          <a:effectLst/>
                          <a:latin typeface="+mn-lt"/>
                        </a:rPr>
                        <a:t>-4%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 smtClean="0">
                          <a:effectLst/>
                          <a:latin typeface="+mn-lt"/>
                        </a:rPr>
                        <a:t>26%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ПМ</a:t>
                      </a:r>
                      <a:endParaRPr lang="ru-RU" sz="2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246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230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239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263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269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2%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29%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ИВТ</a:t>
                      </a:r>
                      <a:endParaRPr lang="ru-RU" sz="2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190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225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225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250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257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263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38%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3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ИТСС</a:t>
                      </a:r>
                      <a:endParaRPr lang="ru-RU" sz="2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210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214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241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251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u="none" strike="noStrike">
                          <a:effectLst/>
                          <a:latin typeface="+mn-lt"/>
                        </a:rPr>
                        <a:t>256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>
                          <a:effectLst/>
                          <a:latin typeface="+mn-lt"/>
                        </a:rPr>
                        <a:t>2%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400" u="none" strike="noStrike" dirty="0">
                          <a:effectLst/>
                          <a:latin typeface="+mn-lt"/>
                        </a:rPr>
                        <a:t>28%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815" marR="7815" marT="78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EB4F6E4-44AD-4B47-B8A2-A10E11C9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8</a:t>
            </a:fld>
            <a:endParaRPr lang="ru-RU" noProof="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840000"/>
              </p:ext>
            </p:extLst>
          </p:nvPr>
        </p:nvGraphicFramePr>
        <p:xfrm>
          <a:off x="7962" y="0"/>
          <a:ext cx="1218086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12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EF3673-871D-4474-B061-A2B5726A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noProof="0" smtClean="0"/>
              <a:pPr/>
              <a:t>9</a:t>
            </a:fld>
            <a:endParaRPr lang="ru-RU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t="22079" r="63142" b="46591"/>
          <a:stretch/>
        </p:blipFill>
        <p:spPr bwMode="auto">
          <a:xfrm>
            <a:off x="477788" y="404664"/>
            <a:ext cx="1144416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143668-7DF7-4E5F-A706-427C1D48DD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картой мира из серии «Карты мира» (широкоэкранный формат)</Template>
  <TotalTime>0</TotalTime>
  <Words>890</Words>
  <Application>Microsoft Office PowerPoint</Application>
  <PresentationFormat>Произвольный</PresentationFormat>
  <Paragraphs>242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Continental_World_16x9</vt:lpstr>
      <vt:lpstr>Итоги нового набора в бакалавриат и магистратуру 2018/19 уч. года </vt:lpstr>
      <vt:lpstr>Эксперимент МИЭМ</vt:lpstr>
      <vt:lpstr>Презентация PowerPoint</vt:lpstr>
      <vt:lpstr>Презентация PowerPoint</vt:lpstr>
      <vt:lpstr>Выполнение плана приема В БАКАЛАВРИАТ И СПЕЦИАЛИТЕТ МИЭМ</vt:lpstr>
      <vt:lpstr>Презентация PowerPoint</vt:lpstr>
      <vt:lpstr>Динамика роста проходного балла</vt:lpstr>
      <vt:lpstr>Презентация PowerPoint</vt:lpstr>
      <vt:lpstr>Презентация PowerPoint</vt:lpstr>
      <vt:lpstr>Презентация PowerPoint</vt:lpstr>
      <vt:lpstr>Участники Мероприятий, проводимых МИЭМ, в структуре приема</vt:lpstr>
      <vt:lpstr>Выполнение плана приема в Магистратуру</vt:lpstr>
      <vt:lpstr>Презентация PowerPoint</vt:lpstr>
      <vt:lpstr>Презентация PowerPoint</vt:lpstr>
      <vt:lpstr>Презентация PowerPoint</vt:lpstr>
      <vt:lpstr>Результаты приема в бакалавриат и магистратуру</vt:lpstr>
      <vt:lpstr>Результаты приема в бакалавриат и магистратуру</vt:lpstr>
      <vt:lpstr>Планируемы мероприятия по организации приемной компании 2019/2020 учебного года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2016-08-27T12:41:40Z</dcterms:created>
  <dcterms:modified xsi:type="dcterms:W3CDTF">2018-10-10T11:11:35Z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