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4"/>
  </p:notesMasterIdLst>
  <p:sldIdLst>
    <p:sldId id="256" r:id="rId3"/>
    <p:sldId id="257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1" r:id="rId14"/>
    <p:sldId id="280" r:id="rId15"/>
    <p:sldId id="269" r:id="rId16"/>
    <p:sldId id="270" r:id="rId17"/>
    <p:sldId id="278" r:id="rId18"/>
    <p:sldId id="276" r:id="rId19"/>
    <p:sldId id="271" r:id="rId20"/>
    <p:sldId id="272" r:id="rId21"/>
    <p:sldId id="273" r:id="rId22"/>
    <p:sldId id="274" r:id="rId23"/>
  </p:sldIdLst>
  <p:sldSz cx="9144000" cy="5143500" type="screen16x9"/>
  <p:notesSz cx="6797675" cy="9926638"/>
  <p:embeddedFontLst>
    <p:embeddedFont>
      <p:font typeface="PT Sans" panose="020B0604020202020204" charset="-52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5375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6098eaefc_0_20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46098eaefc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6098eaefc_0_15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46098eaefc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6098eaefc_0_2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46098eaefc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6098eaefc_0_3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46098eaef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6098eaefc_0_4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46098eaef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6098eaefc_0_2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46098eaef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6098eaefc_0_3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46098eaef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8131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460aa12e14_0_3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460aa12e1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460aa12e14_0_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460aa12e1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46098eaefc_1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g46098eaefc_1_147:notes"/>
          <p:cNvSpPr txBox="1">
            <a:spLocks noGrp="1"/>
          </p:cNvSpPr>
          <p:nvPr>
            <p:ph type="body" idx="1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6098eaefc_1_26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46098eaefc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460aa12e14_0_3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460aa12e1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6098eaefc_2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46098eaefc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6098eaefc_1_27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46098eaefc_1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6098eaefc_1_28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46098eaefc_1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6098eaefc_0_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-RU" sz="1400">
                <a:solidFill>
                  <a:schemeClr val="dk1"/>
                </a:solidFill>
              </a:rPr>
              <a:t>Определение точек мониторинга результатов текущей работы в проектах</a:t>
            </a:r>
            <a:endParaRPr/>
          </a:p>
        </p:txBody>
      </p:sp>
      <p:sp>
        <p:nvSpPr>
          <p:cNvPr id="190" name="Google Shape;190;g46098eaef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6098eaefc_1_3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46098eaefc_1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6098eaefc_0_16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-RU" sz="1400">
                <a:solidFill>
                  <a:schemeClr val="dk1"/>
                </a:solidFill>
              </a:rPr>
              <a:t>Сформирована рабочая группа по внедрению проектной модели обучения.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-RU" sz="1400">
                <a:solidFill>
                  <a:schemeClr val="dk1"/>
                </a:solidFill>
              </a:rPr>
              <a:t>Определены точки мониторинга результатов текущей работы в проектах со стороны руководства Института (МИЭМ НИУ ВШЭ), сформулированы требования к представлению результатов.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-RU" sz="1400">
                <a:solidFill>
                  <a:schemeClr val="dk1"/>
                </a:solidFill>
              </a:rPr>
              <a:t>Сформирован список (предложение) проектов к выбору студентами.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-RU" sz="1400">
                <a:solidFill>
                  <a:schemeClr val="dk1"/>
                </a:solidFill>
              </a:rPr>
              <a:t>Проведено обучение пилотная группа преподавателей - руководителей проектов (29 чел.).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-RU" sz="1400">
                <a:solidFill>
                  <a:schemeClr val="dk1"/>
                </a:solidFill>
              </a:rPr>
              <a:t>Внесены изменения в учебные планы бакалаврских программ.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-RU" sz="1400">
                <a:solidFill>
                  <a:schemeClr val="dk1"/>
                </a:solidFill>
              </a:rPr>
              <a:t>Актуализирована программа Проектного семинара.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-RU" sz="1400">
                <a:solidFill>
                  <a:schemeClr val="dk1"/>
                </a:solidFill>
              </a:rPr>
              <a:t>Сформирован план преобразования информационной и учебной среды для работы в проектах (коворкинг зоны, проектная мастерская, возможность переформатирования расписания, инструментарий сопровождения проектов).</a:t>
            </a:r>
            <a:endParaRPr/>
          </a:p>
        </p:txBody>
      </p:sp>
      <p:sp>
        <p:nvSpPr>
          <p:cNvPr id="210" name="Google Shape;210;g46098eaefc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em.hse.ru/project_office/expresspolls/poll/228135314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em.projects@hse.r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il2.hse.ru/owa/redir.aspx?C=ZPz9gk7myDMJWrbqpp_7OJh4eX1dC8tzQ3tcbmcot0EPHQsDhVHWCA..&amp;URL=https://www.youtube.com/watch?v%3doJMj1QflfcI" TargetMode="External"/><Relationship Id="rId5" Type="http://schemas.openxmlformats.org/officeDocument/2006/relationships/hyperlink" Target="https://mail2.hse.ru/owa/redir.aspx?C=Din0Fxw4ytuhCgZQRX-nqQ2wICMieAhboRmDdQopBAwPHQsDhVHWCA..&amp;URL=https://www.youtube.com/watch?v%3dQtIOoVY7E8g%26feature%3dyoutu.be" TargetMode="External"/><Relationship Id="rId4" Type="http://schemas.openxmlformats.org/officeDocument/2006/relationships/hyperlink" Target="https://mail2.hse.ru/owa/redir.aspx?C=ps8n9d1QpynKf0WZ1pr-PFVsw0rLYPIC1DmJhenX2EwPHQsDhVHWCA..&amp;URL=https://youtu.be/gvpI47eV4-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827575" y="3946697"/>
            <a:ext cx="7704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Arial"/>
              <a:buNone/>
            </a:pPr>
            <a:r>
              <a:rPr lang="ru-RU" sz="1600" dirty="0" smtClean="0">
                <a:solidFill>
                  <a:srgbClr val="000066"/>
                </a:solidFill>
                <a:latin typeface="PT Sans"/>
                <a:ea typeface="PT Sans"/>
                <a:cs typeface="PT Sans"/>
                <a:sym typeface="PT Sans"/>
              </a:rPr>
              <a:t>2 декабря </a:t>
            </a:r>
            <a:r>
              <a:rPr lang="ru-RU" sz="1600" b="0" i="0" u="none" strike="noStrike" cap="none" dirty="0">
                <a:solidFill>
                  <a:srgbClr val="000066"/>
                </a:solidFill>
                <a:latin typeface="PT Sans"/>
                <a:ea typeface="PT Sans"/>
                <a:cs typeface="PT Sans"/>
                <a:sym typeface="PT Sans"/>
              </a:rPr>
              <a:t>2018г.</a:t>
            </a:r>
            <a:endParaRPr sz="1600" b="0" i="0" u="none" strike="noStrike" cap="none" dirty="0">
              <a:solidFill>
                <a:srgbClr val="000066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Arial"/>
              <a:buNone/>
            </a:pPr>
            <a:r>
              <a:rPr lang="ru-RU" sz="1600" dirty="0">
                <a:solidFill>
                  <a:srgbClr val="000066"/>
                </a:solidFill>
                <a:latin typeface="PT Sans"/>
                <a:ea typeface="PT Sans"/>
                <a:cs typeface="PT Sans"/>
                <a:sym typeface="PT Sans"/>
              </a:rPr>
              <a:t>В. Б. Прохорова</a:t>
            </a:r>
            <a:endParaRPr sz="1600" dirty="0">
              <a:solidFill>
                <a:srgbClr val="000066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1371600" y="4850606"/>
            <a:ext cx="64008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www.hse.ru 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389350" y="1659850"/>
            <a:ext cx="8353800" cy="24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400" b="1" dirty="0">
                <a:solidFill>
                  <a:srgbClr val="0070C0"/>
                </a:solidFill>
              </a:rPr>
              <a:t>Проектная модель обучения в</a:t>
            </a:r>
            <a:endParaRPr sz="2400" b="1" dirty="0">
              <a:solidFill>
                <a:srgbClr val="0070C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2400" b="1" dirty="0">
                <a:solidFill>
                  <a:srgbClr val="0070C0"/>
                </a:solidFill>
              </a:rPr>
              <a:t>МИЭМ НИУ </a:t>
            </a:r>
            <a:r>
              <a:rPr lang="ru-RU" sz="2400" b="1" dirty="0" smtClean="0">
                <a:solidFill>
                  <a:srgbClr val="0070C0"/>
                </a:solidFill>
              </a:rPr>
              <a:t>ВШЭ –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обучение в проекте</a:t>
            </a:r>
            <a:endParaRPr sz="2400" b="1" dirty="0">
              <a:solidFill>
                <a:srgbClr val="0070C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1" dirty="0">
              <a:solidFill>
                <a:srgbClr val="0070C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1" dirty="0">
              <a:solidFill>
                <a:srgbClr val="0070C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i="0" u="none" strike="noStrike" cap="none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1" name="Google Shape;261;p34"/>
          <p:cNvSpPr txBox="1"/>
          <p:nvPr/>
        </p:nvSpPr>
        <p:spPr>
          <a:xfrm>
            <a:off x="1321300" y="216900"/>
            <a:ext cx="77292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Подготовка к запуску проектной модели</a:t>
            </a:r>
            <a:endParaRPr sz="1800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2" name="Google Shape;262;p34"/>
          <p:cNvSpPr/>
          <p:nvPr/>
        </p:nvSpPr>
        <p:spPr>
          <a:xfrm>
            <a:off x="409850" y="1442950"/>
            <a:ext cx="7097100" cy="2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3F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3F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3F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4"/>
          <p:cNvSpPr/>
          <p:nvPr/>
        </p:nvSpPr>
        <p:spPr>
          <a:xfrm>
            <a:off x="65750" y="1500025"/>
            <a:ext cx="4506300" cy="3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/>
              <a:t>КПК для руководителей проектов</a:t>
            </a: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“Проектное обучение и организация проектной деятельности студентов”</a:t>
            </a:r>
            <a:r>
              <a:rPr lang="ru-RU" sz="1600"/>
              <a:t> </a:t>
            </a:r>
            <a:br>
              <a:rPr lang="ru-RU" sz="1600"/>
            </a:br>
            <a:endParaRPr sz="1600">
              <a:solidFill>
                <a:schemeClr val="dk1"/>
              </a:solidFill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-RU" sz="1200"/>
              <a:t>аспекты руководства проектами: теоретическая часть и элементы тренинга (кафедра менеджмента инноваций НИУ ВШЭ)</a:t>
            </a:r>
            <a:br>
              <a:rPr lang="ru-RU" sz="1200"/>
            </a:br>
            <a:endParaRPr sz="120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-RU" sz="1200"/>
              <a:t>организационные аспекты и информационная среда  (учебный офис МИЭМ НИУ ВШЭ)</a:t>
            </a:r>
            <a:br>
              <a:rPr lang="ru-RU" sz="1200"/>
            </a:br>
            <a:endParaRPr sz="120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-RU" sz="1200"/>
              <a:t>ориентационная сессия: лабораторный фонд (департаменты МИЭМ НИУ ВШЭ)</a:t>
            </a:r>
            <a:endParaRPr sz="12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64" name="Google Shape;264;p34"/>
          <p:cNvSpPr txBox="1"/>
          <p:nvPr/>
        </p:nvSpPr>
        <p:spPr>
          <a:xfrm>
            <a:off x="3801750" y="0"/>
            <a:ext cx="53421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800">
                <a:solidFill>
                  <a:srgbClr val="FFFFFF"/>
                </a:solidFill>
              </a:rPr>
              <a:t>МИЭМ НИУ ВШЭ: внедрение проектной модели обучения в 2018/2019 учебном году (результаты  1 этапа)</a:t>
            </a:r>
            <a:endParaRPr sz="8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265" name="Google Shape;265;p34"/>
          <p:cNvSpPr/>
          <p:nvPr/>
        </p:nvSpPr>
        <p:spPr>
          <a:xfrm>
            <a:off x="4522475" y="1500025"/>
            <a:ext cx="4621500" cy="3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/>
              <a:t>Проектный семинар для студентов 3 курса</a:t>
            </a: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16 ч. универсальный базовый инструментарий проектной деятельности: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-RU" sz="1200"/>
              <a:t>проектная документация (с привлечением консультантов из реального сектора)</a:t>
            </a:r>
            <a:br>
              <a:rPr lang="ru-RU" sz="1200"/>
            </a:br>
            <a:endParaRPr sz="120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-RU" sz="1200"/>
              <a:t>информационная среда ведения проектов</a:t>
            </a:r>
            <a:br>
              <a:rPr lang="ru-RU" sz="1200"/>
            </a:br>
            <a:endParaRPr sz="120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-RU" sz="1200"/>
              <a:t>юридические основы ведения проектов</a:t>
            </a:r>
            <a:br>
              <a:rPr lang="ru-RU" sz="1200"/>
            </a:br>
            <a:endParaRPr sz="120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-RU" sz="1200"/>
              <a:t>основы “продуктования” (коммерциализация результатов проекта)</a:t>
            </a:r>
            <a:br>
              <a:rPr lang="ru-RU" sz="1200"/>
            </a:br>
            <a:endParaRPr sz="120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-RU" sz="1200"/>
              <a:t>презентация результатов проекта (с элементами тренинга)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66" name="Google Shape;266;p34"/>
          <p:cNvSpPr txBox="1"/>
          <p:nvPr/>
        </p:nvSpPr>
        <p:spPr>
          <a:xfrm>
            <a:off x="0" y="1064250"/>
            <a:ext cx="9144000" cy="371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dk1"/>
                </a:solidFill>
              </a:rPr>
              <a:t>Установочная сессия по запуску проектной модели в МИЭМ (Вороново, май 2018)</a:t>
            </a:r>
            <a:endParaRPr/>
          </a:p>
        </p:txBody>
      </p:sp>
      <p:sp>
        <p:nvSpPr>
          <p:cNvPr id="267" name="Google Shape;267;p34"/>
          <p:cNvSpPr txBox="1"/>
          <p:nvPr/>
        </p:nvSpPr>
        <p:spPr>
          <a:xfrm>
            <a:off x="0" y="4798050"/>
            <a:ext cx="9144000" cy="371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</a:rPr>
              <a:t>Учебные планы: проект, проектный семинар – 3 курс обязательно, остальные курсы – желательно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3" name="Google Shape;273;p35"/>
          <p:cNvSpPr txBox="1"/>
          <p:nvPr/>
        </p:nvSpPr>
        <p:spPr>
          <a:xfrm>
            <a:off x="1321300" y="462325"/>
            <a:ext cx="77292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Фотография на 02.10.2018</a:t>
            </a:r>
            <a:endParaRPr sz="1800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4" name="Google Shape;274;p35"/>
          <p:cNvSpPr/>
          <p:nvPr/>
        </p:nvSpPr>
        <p:spPr>
          <a:xfrm>
            <a:off x="162850" y="1178925"/>
            <a:ext cx="4908300" cy="3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-RU" sz="1100" dirty="0"/>
              <a:t>118 проектов - предложено к выбору, в </a:t>
            </a:r>
            <a:r>
              <a:rPr lang="ru-RU" sz="1100" dirty="0" err="1"/>
              <a:t>т.ч</a:t>
            </a:r>
            <a:r>
              <a:rPr lang="ru-RU" sz="1100" dirty="0"/>
              <a:t>. 24 от внешних </a:t>
            </a:r>
            <a:r>
              <a:rPr lang="ru-RU" sz="1100" dirty="0" smtClean="0"/>
              <a:t>заказчиков</a:t>
            </a:r>
            <a:endParaRPr sz="1100" dirty="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-RU" sz="1100" dirty="0"/>
              <a:t>52 чел. - руководители проектов МИЭМ, ~⅓ от штатного состава ППС МИЭМ</a:t>
            </a:r>
            <a:endParaRPr sz="1100" dirty="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-RU" sz="1100" dirty="0"/>
              <a:t>448 чел. - всего потребность в студентах (суммарно по всем предложенным проектам)</a:t>
            </a:r>
            <a:endParaRPr sz="1100" dirty="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-RU" sz="1100" dirty="0"/>
              <a:t>471 - количество заявок, поданных студентами на участие в проектах</a:t>
            </a:r>
            <a:endParaRPr sz="1100" dirty="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-RU" sz="1100" dirty="0"/>
              <a:t>70% студентов 3 курса подали заявки на участие в проектах</a:t>
            </a:r>
            <a:endParaRPr sz="1100" dirty="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-RU" sz="1100" dirty="0"/>
              <a:t>интерес студентов к проектам (количество проектов): </a:t>
            </a:r>
            <a:endParaRPr sz="1100" dirty="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7F7F7F"/>
              </a:solidFill>
            </a:endParaRPr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800" dirty="0">
                <a:solidFill>
                  <a:srgbClr val="7F7F7F"/>
                </a:solidFill>
              </a:rPr>
              <a:t>Проекты повышенного интереса (количество заявок превышает количество мест в проекте) 39</a:t>
            </a:r>
            <a:endParaRPr sz="800" dirty="0">
              <a:solidFill>
                <a:srgbClr val="7F7F7F"/>
              </a:solidFill>
            </a:endParaRPr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800" dirty="0">
                <a:solidFill>
                  <a:srgbClr val="7F7F7F"/>
                </a:solidFill>
              </a:rPr>
              <a:t>Отсутствие конкурса (количество заявок равно количеству мест в проекте)                              5</a:t>
            </a:r>
            <a:endParaRPr sz="800" dirty="0">
              <a:solidFill>
                <a:srgbClr val="7F7F7F"/>
              </a:solidFill>
            </a:endParaRPr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800" dirty="0">
                <a:solidFill>
                  <a:srgbClr val="7F7F7F"/>
                </a:solidFill>
              </a:rPr>
              <a:t>Дефицит студентов (количество заявок меньше необходимого количества мест в проекте)    74</a:t>
            </a:r>
            <a:endParaRPr sz="800" dirty="0">
              <a:solidFill>
                <a:srgbClr val="7F7F7F"/>
              </a:solidFill>
            </a:endParaRPr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800" i="1" dirty="0">
                <a:solidFill>
                  <a:srgbClr val="7F7F7F"/>
                </a:solidFill>
              </a:rPr>
              <a:t>из них:</a:t>
            </a:r>
            <a:endParaRPr sz="800" i="1" dirty="0">
              <a:solidFill>
                <a:srgbClr val="7F7F7F"/>
              </a:solidFill>
            </a:endParaRPr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800" i="1" dirty="0">
                <a:solidFill>
                  <a:srgbClr val="7F7F7F"/>
                </a:solidFill>
              </a:rPr>
              <a:t>количество проектов, на которые подано нулевое количество заявок                                   26</a:t>
            </a:r>
            <a:endParaRPr sz="800" i="1" dirty="0">
              <a:solidFill>
                <a:srgbClr val="7F7F7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p35"/>
          <p:cNvSpPr txBox="1"/>
          <p:nvPr/>
        </p:nvSpPr>
        <p:spPr>
          <a:xfrm>
            <a:off x="3801750" y="0"/>
            <a:ext cx="53421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800">
                <a:solidFill>
                  <a:srgbClr val="FFFFFF"/>
                </a:solidFill>
              </a:rPr>
              <a:t>МИЭМ НИУ ВШЭ: внедрение проектной модели обучения в 2018/2019 учебном году (результаты  1 этапа)</a:t>
            </a:r>
            <a:endParaRPr sz="800" i="0" u="none" strike="noStrike" cap="none">
              <a:solidFill>
                <a:srgbClr val="FFFFFF"/>
              </a:solidFill>
            </a:endParaRPr>
          </a:p>
        </p:txBody>
      </p:sp>
      <p:pic>
        <p:nvPicPr>
          <p:cNvPr id="276" name="Google Shape;27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8115" y="2178300"/>
            <a:ext cx="3762375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5"/>
          <p:cNvSpPr/>
          <p:nvPr/>
        </p:nvSpPr>
        <p:spPr>
          <a:xfrm>
            <a:off x="5294013" y="1335300"/>
            <a:ext cx="3750600" cy="84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/>
              <a:t>Численность студентов 3 курса, подавших заявки на участие в проектах (в разрезе образовательных программ бакалавриата МИЭМ НИУ ВШЭ)</a:t>
            </a:r>
            <a:endParaRPr sz="1200"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800"/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2018</a:t>
            </a:r>
            <a:endParaRPr sz="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83" name="Google Shape;283;p36"/>
          <p:cNvSpPr txBox="1"/>
          <p:nvPr/>
        </p:nvSpPr>
        <p:spPr>
          <a:xfrm>
            <a:off x="1321300" y="462325"/>
            <a:ext cx="77292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r>
              <a:rPr lang="ru-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Результаты выбора проектов студентами (на 26.10.2018)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84" name="Google Shape;284;p36"/>
          <p:cNvSpPr txBox="1"/>
          <p:nvPr/>
        </p:nvSpPr>
        <p:spPr>
          <a:xfrm>
            <a:off x="3801750" y="0"/>
            <a:ext cx="53421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SzPts val="1400"/>
            </a:pPr>
            <a:r>
              <a:rPr lang="ru-RU" sz="800">
                <a:solidFill>
                  <a:srgbClr val="FFFFFF"/>
                </a:solidFill>
                <a:ea typeface="+mn-ea"/>
              </a:rPr>
              <a:t>МИЭМ НИУ ВШЭ: внедрение проектной модели обучения в 2018/2019 учебном году (результаты  1 этапа)</a:t>
            </a:r>
            <a:endParaRPr sz="800">
              <a:solidFill>
                <a:srgbClr val="FFFFFF"/>
              </a:solidFill>
              <a:ea typeface="+mn-ea"/>
            </a:endParaRPr>
          </a:p>
        </p:txBody>
      </p:sp>
      <p:sp>
        <p:nvSpPr>
          <p:cNvPr id="285" name="Google Shape;285;p36"/>
          <p:cNvSpPr/>
          <p:nvPr/>
        </p:nvSpPr>
        <p:spPr>
          <a:xfrm>
            <a:off x="362275" y="1307450"/>
            <a:ext cx="4962600" cy="1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/>
            <a:r>
              <a:rPr lang="ru-RU" sz="1200" b="1" dirty="0">
                <a:solidFill>
                  <a:srgbClr val="0000FF"/>
                </a:solidFill>
                <a:ea typeface="+mn-ea"/>
              </a:rPr>
              <a:t>80 проектов</a:t>
            </a:r>
            <a:r>
              <a:rPr lang="ru-RU" sz="1200" dirty="0">
                <a:ea typeface="+mn-ea"/>
              </a:rPr>
              <a:t> </a:t>
            </a:r>
            <a:endParaRPr sz="1200" dirty="0">
              <a:ea typeface="+mn-ea"/>
            </a:endParaRPr>
          </a:p>
          <a:p>
            <a:pPr marL="914400"/>
            <a:endParaRPr sz="1200" dirty="0">
              <a:ea typeface="+mn-ea"/>
            </a:endParaRPr>
          </a:p>
          <a:p>
            <a:pPr marL="457200" indent="-292100">
              <a:buSzPts val="1000"/>
              <a:buFont typeface="Arial"/>
              <a:buChar char="●"/>
            </a:pPr>
            <a:r>
              <a:rPr lang="en-US" sz="1000" dirty="0" smtClean="0">
                <a:ea typeface="+mn-ea"/>
              </a:rPr>
              <a:t>55 </a:t>
            </a:r>
            <a:r>
              <a:rPr lang="ru-RU" sz="1000" dirty="0" smtClean="0">
                <a:ea typeface="+mn-ea"/>
              </a:rPr>
              <a:t> </a:t>
            </a:r>
            <a:r>
              <a:rPr lang="ru-RU" sz="1000" dirty="0">
                <a:ea typeface="+mn-ea"/>
              </a:rPr>
              <a:t>-- 	студенты одной образовательной программы</a:t>
            </a:r>
            <a:br>
              <a:rPr lang="ru-RU" sz="1000" dirty="0">
                <a:ea typeface="+mn-ea"/>
              </a:rPr>
            </a:br>
            <a:endParaRPr sz="1000" dirty="0">
              <a:ea typeface="+mn-ea"/>
            </a:endParaRPr>
          </a:p>
          <a:p>
            <a:pPr marL="457200" indent="-292100">
              <a:buSzPts val="1000"/>
              <a:buFont typeface="Arial"/>
              <a:buChar char="●"/>
            </a:pPr>
            <a:r>
              <a:rPr lang="ru-RU" sz="1000" dirty="0">
                <a:ea typeface="+mn-ea"/>
              </a:rPr>
              <a:t>25  -- 	студенты разных образовательных программ </a:t>
            </a:r>
            <a:br>
              <a:rPr lang="ru-RU" sz="1000" dirty="0">
                <a:ea typeface="+mn-ea"/>
              </a:rPr>
            </a:br>
            <a:r>
              <a:rPr lang="ru-RU" sz="1000" dirty="0">
                <a:ea typeface="+mn-ea"/>
              </a:rPr>
              <a:t>	(в </a:t>
            </a:r>
            <a:r>
              <a:rPr lang="ru-RU" sz="1000" dirty="0" err="1">
                <a:ea typeface="+mn-ea"/>
              </a:rPr>
              <a:t>т.ч</a:t>
            </a:r>
            <a:r>
              <a:rPr lang="ru-RU" sz="1000" dirty="0">
                <a:ea typeface="+mn-ea"/>
              </a:rPr>
              <a:t>. других ОП НИУ ВШЭ)</a:t>
            </a:r>
            <a:endParaRPr sz="1000" dirty="0">
              <a:ea typeface="+mn-ea"/>
            </a:endParaRPr>
          </a:p>
          <a:p>
            <a:pPr marL="457200"/>
            <a:endParaRPr sz="1200" dirty="0">
              <a:ea typeface="+mn-ea"/>
            </a:endParaRPr>
          </a:p>
          <a:p>
            <a:pPr marL="457200"/>
            <a:endParaRPr sz="1200" dirty="0">
              <a:ea typeface="+mn-ea"/>
            </a:endParaRPr>
          </a:p>
          <a:p>
            <a:pPr marL="457200"/>
            <a:endParaRPr sz="1200" dirty="0">
              <a:ea typeface="+mn-ea"/>
            </a:endParaRPr>
          </a:p>
        </p:txBody>
      </p:sp>
      <p:pic>
        <p:nvPicPr>
          <p:cNvPr id="286" name="Google Shape;28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4613" y="1515146"/>
            <a:ext cx="3312944" cy="275065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/>
          <p:nvPr/>
        </p:nvSpPr>
        <p:spPr>
          <a:xfrm>
            <a:off x="5554625" y="1000250"/>
            <a:ext cx="3312900" cy="51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000" i="1">
                <a:ea typeface="+mn-ea"/>
              </a:rPr>
              <a:t>Количество студентов 3 курса ОП бакалавриата, зачисленных в проектные команды </a:t>
            </a:r>
            <a:endParaRPr sz="1000" i="1">
              <a:ea typeface="+mn-ea"/>
            </a:endParaRPr>
          </a:p>
        </p:txBody>
      </p:sp>
      <p:sp>
        <p:nvSpPr>
          <p:cNvPr id="288" name="Google Shape;288;p36"/>
          <p:cNvSpPr/>
          <p:nvPr/>
        </p:nvSpPr>
        <p:spPr>
          <a:xfrm>
            <a:off x="362275" y="2558350"/>
            <a:ext cx="4962600" cy="1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/>
            <a:r>
              <a:rPr lang="en-US" sz="1200" b="1" dirty="0" smtClean="0">
                <a:solidFill>
                  <a:srgbClr val="0000FF"/>
                </a:solidFill>
                <a:ea typeface="+mn-ea"/>
              </a:rPr>
              <a:t>293</a:t>
            </a:r>
            <a:r>
              <a:rPr lang="ru-RU" sz="1200" b="1" dirty="0" smtClean="0">
                <a:solidFill>
                  <a:srgbClr val="0000FF"/>
                </a:solidFill>
                <a:ea typeface="+mn-ea"/>
              </a:rPr>
              <a:t> студент</a:t>
            </a:r>
            <a:r>
              <a:rPr lang="ru-RU" sz="1200" b="1" dirty="0">
                <a:solidFill>
                  <a:srgbClr val="0000FF"/>
                </a:solidFill>
                <a:ea typeface="+mn-ea"/>
              </a:rPr>
              <a:t>а</a:t>
            </a:r>
            <a:r>
              <a:rPr lang="ru-RU" sz="1200" dirty="0" smtClean="0">
                <a:ea typeface="+mn-ea"/>
              </a:rPr>
              <a:t> </a:t>
            </a:r>
            <a:r>
              <a:rPr lang="ru-RU" sz="1200" dirty="0">
                <a:ea typeface="+mn-ea"/>
              </a:rPr>
              <a:t>зачислены в проектные команды:</a:t>
            </a:r>
            <a:endParaRPr sz="1200" dirty="0">
              <a:ea typeface="+mn-ea"/>
            </a:endParaRPr>
          </a:p>
          <a:p>
            <a:pPr marL="457200"/>
            <a:endParaRPr sz="1200" dirty="0">
              <a:ea typeface="+mn-ea"/>
            </a:endParaRPr>
          </a:p>
          <a:p>
            <a:pPr marL="457200" indent="-292100">
              <a:buSzPts val="1000"/>
              <a:buFont typeface="Arial"/>
              <a:buChar char="●"/>
            </a:pPr>
            <a:r>
              <a:rPr lang="ru-RU" sz="1000" dirty="0">
                <a:ea typeface="+mn-ea"/>
              </a:rPr>
              <a:t>210 студентов 3 курса образовательных программ </a:t>
            </a:r>
            <a:r>
              <a:rPr lang="ru-RU" sz="1000" dirty="0" err="1">
                <a:ea typeface="+mn-ea"/>
              </a:rPr>
              <a:t>бакалавриата</a:t>
            </a:r>
            <a:r>
              <a:rPr lang="ru-RU" sz="1000" dirty="0">
                <a:ea typeface="+mn-ea"/>
              </a:rPr>
              <a:t> МИЭМ НИУ ВШЭ (70% общей численности студентов 3 курса)</a:t>
            </a:r>
            <a:br>
              <a:rPr lang="ru-RU" sz="1000" dirty="0">
                <a:ea typeface="+mn-ea"/>
              </a:rPr>
            </a:br>
            <a:endParaRPr sz="1000" dirty="0">
              <a:ea typeface="+mn-ea"/>
            </a:endParaRPr>
          </a:p>
          <a:p>
            <a:pPr marL="457200" indent="-292100">
              <a:buSzPts val="1000"/>
              <a:buFont typeface="Arial"/>
              <a:buChar char="●"/>
            </a:pPr>
            <a:r>
              <a:rPr lang="ru-RU" sz="1000" smtClean="0">
                <a:ea typeface="+mn-ea"/>
              </a:rPr>
              <a:t>83</a:t>
            </a:r>
            <a:r>
              <a:rPr lang="en-US" sz="1000" smtClean="0">
                <a:ea typeface="+mn-ea"/>
              </a:rPr>
              <a:t> </a:t>
            </a:r>
            <a:r>
              <a:rPr lang="ru-RU" sz="1000" dirty="0" smtClean="0">
                <a:ea typeface="+mn-ea"/>
              </a:rPr>
              <a:t>студента </a:t>
            </a:r>
            <a:r>
              <a:rPr lang="ru-RU" sz="1000" dirty="0">
                <a:ea typeface="+mn-ea"/>
              </a:rPr>
              <a:t>других курсов и ОП</a:t>
            </a:r>
            <a:endParaRPr sz="1000" dirty="0">
              <a:ea typeface="+mn-ea"/>
            </a:endParaRPr>
          </a:p>
          <a:p>
            <a:pPr marL="457200"/>
            <a:endParaRPr sz="1200" dirty="0">
              <a:ea typeface="+mn-ea"/>
            </a:endParaRPr>
          </a:p>
          <a:p>
            <a:endParaRPr sz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0823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800"/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2018</a:t>
            </a:r>
            <a:endParaRPr sz="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4" name="Google Shape;294;p37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5" name="Google Shape;295;p37"/>
          <p:cNvSpPr/>
          <p:nvPr/>
        </p:nvSpPr>
        <p:spPr>
          <a:xfrm>
            <a:off x="1547664" y="104620"/>
            <a:ext cx="5616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r>
              <a:rPr lang="ru-RU" sz="1800">
                <a:solidFill>
                  <a:srgbClr val="FFFFFF"/>
                </a:solidFill>
              </a:rPr>
              <a:t>Результаты preview проектов</a:t>
            </a:r>
            <a:endParaRPr sz="1800"/>
          </a:p>
        </p:txBody>
      </p:sp>
      <p:sp>
        <p:nvSpPr>
          <p:cNvPr id="296" name="Google Shape;296;p37"/>
          <p:cNvSpPr/>
          <p:nvPr/>
        </p:nvSpPr>
        <p:spPr>
          <a:xfrm>
            <a:off x="255610" y="1304239"/>
            <a:ext cx="7215534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dirty="0"/>
          </a:p>
          <a:p>
            <a:pPr marL="457200" indent="-317500">
              <a:buSzPts val="1400"/>
              <a:buFont typeface="Arial"/>
              <a:buChar char="●"/>
            </a:pPr>
            <a:r>
              <a:rPr lang="ru-RU" dirty="0"/>
              <a:t>80 команд презентовали свои </a:t>
            </a:r>
            <a:r>
              <a:rPr lang="ru-RU" dirty="0" smtClean="0"/>
              <a:t>проекты</a:t>
            </a:r>
            <a:endParaRPr dirty="0"/>
          </a:p>
          <a:p>
            <a:pPr marL="914400"/>
            <a:endParaRPr dirty="0"/>
          </a:p>
          <a:p>
            <a:pPr marL="457200" indent="-317500">
              <a:buSzPts val="1400"/>
              <a:buFont typeface="Arial"/>
              <a:buChar char="●"/>
            </a:pPr>
            <a:r>
              <a:rPr lang="ru-RU" dirty="0"/>
              <a:t>18 проектов будут профинансированы из собственных средств МИЭМ</a:t>
            </a:r>
            <a:br>
              <a:rPr lang="ru-RU" dirty="0"/>
            </a:br>
            <a:endParaRPr dirty="0"/>
          </a:p>
          <a:p>
            <a:pPr marL="457200" indent="-317500">
              <a:buSzPts val="1400"/>
              <a:buFont typeface="Arial"/>
              <a:buChar char="●"/>
            </a:pPr>
            <a:r>
              <a:rPr lang="ru-RU" dirty="0"/>
              <a:t>с 23 по 30 ноября на сайте проектного офиса МИЭМ проходит открытое голосование за лучший видео ролик проекта</a:t>
            </a:r>
          </a:p>
          <a:p>
            <a:pPr marL="139700">
              <a:buSzPts val="1400"/>
            </a:pPr>
            <a:r>
              <a:rPr lang="ru-RU" dirty="0"/>
              <a:t>       </a:t>
            </a:r>
            <a:r>
              <a:rPr lang="ru-RU" sz="1100" u="sng" dirty="0">
                <a:solidFill>
                  <a:srgbClr val="0000FF"/>
                </a:solidFill>
                <a:hlinkClick r:id="rId4"/>
              </a:rPr>
              <a:t>https://miem.hse.ru/project_office/expresspolls/poll/228135314.html</a:t>
            </a:r>
            <a:r>
              <a:rPr lang="ru-RU" sz="1100" dirty="0"/>
              <a:t> </a:t>
            </a:r>
            <a:r>
              <a:rPr lang="ru-RU" dirty="0"/>
              <a:t> </a:t>
            </a:r>
            <a:endParaRPr dirty="0"/>
          </a:p>
          <a:p>
            <a:pPr marL="457200"/>
            <a:endParaRPr dirty="0"/>
          </a:p>
        </p:txBody>
      </p:sp>
      <p:sp>
        <p:nvSpPr>
          <p:cNvPr id="297" name="Google Shape;297;p37"/>
          <p:cNvSpPr txBox="1"/>
          <p:nvPr/>
        </p:nvSpPr>
        <p:spPr>
          <a:xfrm>
            <a:off x="3801750" y="0"/>
            <a:ext cx="53421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SzPts val="1400"/>
            </a:pPr>
            <a:r>
              <a:rPr lang="ru-RU" sz="800" dirty="0">
                <a:solidFill>
                  <a:srgbClr val="FFFFFF"/>
                </a:solidFill>
              </a:rPr>
              <a:t>МИЭМ НИУ ВШЭ: внедрение проектной модели обучения</a:t>
            </a:r>
            <a:endParaRPr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73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03" name="Google Shape;303;p38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04" name="Google Shape;304;p38"/>
          <p:cNvSpPr/>
          <p:nvPr/>
        </p:nvSpPr>
        <p:spPr>
          <a:xfrm>
            <a:off x="211575" y="1766625"/>
            <a:ext cx="3662700" cy="25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200"/>
              <a:buChar char="●"/>
            </a:pPr>
            <a:r>
              <a:rPr lang="ru-RU" sz="1200">
                <a:solidFill>
                  <a:srgbClr val="003F82"/>
                </a:solidFill>
              </a:rPr>
              <a:t>возможность заниматься интересным делом, разработать конкретное устройство и получить конкретные навыки в период обучения, углубленные навыки в рамках своей специализации</a:t>
            </a:r>
            <a:endParaRPr sz="1200">
              <a:solidFill>
                <a:srgbClr val="003F82"/>
              </a:solidFill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200"/>
              <a:buChar char="●"/>
            </a:pPr>
            <a:r>
              <a:rPr lang="ru-RU" sz="1200">
                <a:solidFill>
                  <a:srgbClr val="003F82"/>
                </a:solidFill>
              </a:rPr>
              <a:t>работа в команде, навыки делегирования</a:t>
            </a:r>
            <a:endParaRPr sz="1200">
              <a:solidFill>
                <a:srgbClr val="003F82"/>
              </a:solidFill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200"/>
              <a:buChar char="●"/>
            </a:pPr>
            <a:r>
              <a:rPr lang="ru-RU" sz="1200">
                <a:solidFill>
                  <a:srgbClr val="003F82"/>
                </a:solidFill>
              </a:rPr>
              <a:t>опыт работы с документацией, опыт презентаций и выступлений, а также опыт администрирования</a:t>
            </a:r>
            <a:endParaRPr sz="1200">
              <a:solidFill>
                <a:srgbClr val="003F82"/>
              </a:solidFill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200"/>
              <a:buChar char="●"/>
            </a:pPr>
            <a:r>
              <a:rPr lang="ru-RU" sz="1200">
                <a:solidFill>
                  <a:srgbClr val="003F82"/>
                </a:solidFill>
              </a:rPr>
              <a:t>самодисциплина (в срок выполнить запланированные задачи)</a:t>
            </a:r>
            <a:endParaRPr sz="1200">
              <a:solidFill>
                <a:srgbClr val="003F82"/>
              </a:solidFill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200"/>
              <a:buChar char="●"/>
            </a:pPr>
            <a:r>
              <a:rPr lang="ru-RU" sz="1200">
                <a:solidFill>
                  <a:srgbClr val="003F82"/>
                </a:solidFill>
              </a:rPr>
              <a:t>возможность карьерного роста</a:t>
            </a:r>
            <a:endParaRPr sz="1200">
              <a:solidFill>
                <a:srgbClr val="003F82"/>
              </a:solidFill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1547679" y="104625"/>
            <a:ext cx="7596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</a:rPr>
              <a:t>Результаты анкетирования участников проектной деятельности</a:t>
            </a:r>
            <a:endParaRPr sz="1800"/>
          </a:p>
        </p:txBody>
      </p:sp>
      <p:sp>
        <p:nvSpPr>
          <p:cNvPr id="306" name="Google Shape;306;p38"/>
          <p:cNvSpPr/>
          <p:nvPr/>
        </p:nvSpPr>
        <p:spPr>
          <a:xfrm>
            <a:off x="1547675" y="991475"/>
            <a:ext cx="64608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/>
              <a:t>Топ-5 причин интереса к проектной деятельности со стороны: </a:t>
            </a:r>
            <a:endParaRPr b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07" name="Google Shape;307;p38"/>
          <p:cNvSpPr txBox="1"/>
          <p:nvPr/>
        </p:nvSpPr>
        <p:spPr>
          <a:xfrm>
            <a:off x="3801750" y="0"/>
            <a:ext cx="53421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800">
                <a:solidFill>
                  <a:srgbClr val="FFFFFF"/>
                </a:solidFill>
              </a:rPr>
              <a:t>МИЭМ НИУ ВШЭ: внедрение проектной модели обучения в 2018/2019 учебном году (результаты  1 этапа)</a:t>
            </a:r>
            <a:endParaRPr sz="8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308" name="Google Shape;308;p38"/>
          <p:cNvSpPr/>
          <p:nvPr/>
        </p:nvSpPr>
        <p:spPr>
          <a:xfrm>
            <a:off x="211575" y="1344775"/>
            <a:ext cx="1136400" cy="39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Студентов:</a:t>
            </a:r>
            <a:endParaRPr/>
          </a:p>
        </p:txBody>
      </p:sp>
      <p:sp>
        <p:nvSpPr>
          <p:cNvPr id="309" name="Google Shape;309;p38"/>
          <p:cNvSpPr/>
          <p:nvPr/>
        </p:nvSpPr>
        <p:spPr>
          <a:xfrm>
            <a:off x="4895725" y="1284875"/>
            <a:ext cx="3972600" cy="39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Руководителей проектов:</a:t>
            </a:r>
            <a:endParaRPr/>
          </a:p>
        </p:txBody>
      </p:sp>
      <p:sp>
        <p:nvSpPr>
          <p:cNvPr id="310" name="Google Shape;310;p38"/>
          <p:cNvSpPr/>
          <p:nvPr/>
        </p:nvSpPr>
        <p:spPr>
          <a:xfrm>
            <a:off x="4956150" y="1766625"/>
            <a:ext cx="3912300" cy="25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200"/>
              <a:buChar char="●"/>
            </a:pPr>
            <a:r>
              <a:rPr lang="ru-RU" sz="1200">
                <a:solidFill>
                  <a:srgbClr val="003F82"/>
                </a:solidFill>
              </a:rPr>
              <a:t>новые навыки в роли руководителя проекта (руководство проектной командой),</a:t>
            </a:r>
            <a:endParaRPr sz="1200">
              <a:solidFill>
                <a:srgbClr val="003F82"/>
              </a:solidFill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200"/>
              <a:buChar char="●"/>
            </a:pPr>
            <a:r>
              <a:rPr lang="ru-RU" sz="1200">
                <a:solidFill>
                  <a:srgbClr val="003F82"/>
                </a:solidFill>
              </a:rPr>
              <a:t>новые формы работы со студентами</a:t>
            </a:r>
            <a:endParaRPr sz="1200">
              <a:solidFill>
                <a:srgbClr val="003F82"/>
              </a:solidFill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200"/>
              <a:buChar char="●"/>
            </a:pPr>
            <a:r>
              <a:rPr lang="ru-RU" sz="1200">
                <a:solidFill>
                  <a:srgbClr val="003F82"/>
                </a:solidFill>
              </a:rPr>
              <a:t>возможность создать разностороннюю команду (из студентов разных ОП) и оценить потенциал студентов разных курсов и образовательных программ (а не только тех, на которых веду аудиторные занятия)</a:t>
            </a:r>
            <a:endParaRPr sz="1200">
              <a:solidFill>
                <a:srgbClr val="003F82"/>
              </a:solidFill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200"/>
              <a:buChar char="●"/>
            </a:pPr>
            <a:r>
              <a:rPr lang="ru-RU" sz="1200">
                <a:solidFill>
                  <a:srgbClr val="003F82"/>
                </a:solidFill>
              </a:rPr>
              <a:t>возможность создавать актуальные и нужные устройства и технологии, которые трудно реализовать в рамках МКР</a:t>
            </a:r>
            <a:endParaRPr sz="1200">
              <a:solidFill>
                <a:srgbClr val="003F82"/>
              </a:solidFill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200"/>
              <a:buChar char="●"/>
            </a:pPr>
            <a:r>
              <a:rPr lang="ru-RU" sz="1200">
                <a:solidFill>
                  <a:srgbClr val="003F82"/>
                </a:solidFill>
              </a:rPr>
              <a:t>уникальный опыт взаимодействия с Заказчиками и коллегами</a:t>
            </a:r>
            <a:endParaRPr sz="1200">
              <a:solidFill>
                <a:srgbClr val="003F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6" name="Google Shape;316;p39"/>
          <p:cNvSpPr/>
          <p:nvPr/>
        </p:nvSpPr>
        <p:spPr>
          <a:xfrm>
            <a:off x="1547664" y="104620"/>
            <a:ext cx="5616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</a:rPr>
              <a:t>Ближайшие шаги</a:t>
            </a:r>
            <a:endParaRPr sz="1800"/>
          </a:p>
        </p:txBody>
      </p:sp>
      <p:sp>
        <p:nvSpPr>
          <p:cNvPr id="317" name="Google Shape;317;p39"/>
          <p:cNvSpPr/>
          <p:nvPr/>
        </p:nvSpPr>
        <p:spPr>
          <a:xfrm>
            <a:off x="265575" y="1018375"/>
            <a:ext cx="5947800" cy="15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-RU" sz="1200" dirty="0"/>
              <a:t>1 курс: проектный семинар (теоретическая подготовка к проектной деятельности)</a:t>
            </a:r>
            <a:endParaRPr sz="1200" dirty="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-RU" sz="1200" dirty="0"/>
              <a:t>1 курс: выполнение учебного индивидуального проекта, переформатирование курсовых работ по дисциплине в “курсовой проект”, обучение преподавателей</a:t>
            </a:r>
            <a:endParaRPr sz="1200" dirty="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-RU" sz="1200" dirty="0"/>
              <a:t>Запуск второй волны проектов по гибкому графику </a:t>
            </a:r>
            <a:endParaRPr lang="ru-RU" sz="1200" dirty="0" smtClean="0"/>
          </a:p>
          <a:p>
            <a:pPr marL="152400" lvl="0">
              <a:buSzPts val="1200"/>
            </a:pPr>
            <a:r>
              <a:rPr lang="ru-RU" sz="1200" dirty="0" smtClean="0"/>
              <a:t>	</a:t>
            </a:r>
            <a:r>
              <a:rPr lang="en-US" sz="1200" dirty="0" smtClean="0">
                <a:hlinkClick r:id="rId4"/>
              </a:rPr>
              <a:t>miem.projects@hse.ru</a:t>
            </a:r>
            <a:endParaRPr lang="ru-RU" sz="1200" dirty="0" smtClean="0"/>
          </a:p>
          <a:p>
            <a:pPr marL="152400" lvl="0">
              <a:buSzPts val="1200"/>
            </a:pPr>
            <a:endParaRPr lang="ru-RU" sz="1200" dirty="0" smtClean="0"/>
          </a:p>
          <a:p>
            <a:pPr marL="152400" lvl="0">
              <a:buSzPts val="1200"/>
            </a:pPr>
            <a:endParaRPr sz="1200" dirty="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318" name="Google Shape;318;p39"/>
          <p:cNvSpPr txBox="1"/>
          <p:nvPr/>
        </p:nvSpPr>
        <p:spPr>
          <a:xfrm>
            <a:off x="3801750" y="0"/>
            <a:ext cx="53421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800">
                <a:solidFill>
                  <a:srgbClr val="FFFFFF"/>
                </a:solidFill>
              </a:rPr>
              <a:t>МИЭМ НИУ ВШЭ: внедрение проектной модели обучения в 2018/2019 учебном году (результаты  1 этапа)</a:t>
            </a:r>
            <a:endParaRPr sz="8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319" name="Google Shape;319;p39"/>
          <p:cNvSpPr/>
          <p:nvPr/>
        </p:nvSpPr>
        <p:spPr>
          <a:xfrm>
            <a:off x="265575" y="2388025"/>
            <a:ext cx="6025200" cy="10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-RU" sz="1200" dirty="0">
                <a:solidFill>
                  <a:schemeClr val="dk1"/>
                </a:solidFill>
              </a:rPr>
              <a:t>Информационная среда поддержки проектов</a:t>
            </a:r>
            <a:endParaRPr sz="1200" dirty="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-RU" sz="1200" dirty="0"/>
              <a:t>Развитие функционала Ярмарки проектов НИУ ВШЭ </a:t>
            </a:r>
            <a:endParaRPr sz="1200" dirty="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-RU" sz="1200" dirty="0"/>
              <a:t>В учебных планах 3 и 4 курсов ввести “дисциплины под проект”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-RU" sz="1200" dirty="0"/>
              <a:t>Юридическое сопровождение проектной деятельности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-RU" sz="1200" dirty="0"/>
              <a:t>Маркетинговая и PR поддержка</a:t>
            </a:r>
            <a:endParaRPr sz="1200" dirty="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6286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b="1" dirty="0" smtClean="0"/>
              <a:t>Стратегическая сессия в Вороново 18 – 20 декабря</a:t>
            </a:r>
            <a:endParaRPr sz="1200" b="1" dirty="0"/>
          </a:p>
        </p:txBody>
      </p:sp>
      <p:sp>
        <p:nvSpPr>
          <p:cNvPr id="320" name="Google Shape;320;p39"/>
          <p:cNvSpPr/>
          <p:nvPr/>
        </p:nvSpPr>
        <p:spPr>
          <a:xfrm>
            <a:off x="6669225" y="1086175"/>
            <a:ext cx="2302800" cy="658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внутри МИЭМ</a:t>
            </a:r>
            <a:endParaRPr/>
          </a:p>
        </p:txBody>
      </p:sp>
      <p:sp>
        <p:nvSpPr>
          <p:cNvPr id="321" name="Google Shape;321;p39"/>
          <p:cNvSpPr/>
          <p:nvPr/>
        </p:nvSpPr>
        <p:spPr>
          <a:xfrm>
            <a:off x="6637700" y="2265850"/>
            <a:ext cx="2428500" cy="1184700"/>
          </a:xfrm>
          <a:prstGeom prst="leftArrow">
            <a:avLst>
              <a:gd name="adj1" fmla="val 50000"/>
              <a:gd name="adj2" fmla="val 493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совместно с подразделениями НИУ ВШЭ</a:t>
            </a:r>
            <a:endParaRPr/>
          </a:p>
        </p:txBody>
      </p:sp>
      <p:sp>
        <p:nvSpPr>
          <p:cNvPr id="322" name="Google Shape;322;p39"/>
          <p:cNvSpPr/>
          <p:nvPr/>
        </p:nvSpPr>
        <p:spPr>
          <a:xfrm>
            <a:off x="6600150" y="3755350"/>
            <a:ext cx="2340300" cy="11847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совместно с внешними партнерами</a:t>
            </a:r>
            <a:endParaRPr/>
          </a:p>
        </p:txBody>
      </p:sp>
      <p:sp>
        <p:nvSpPr>
          <p:cNvPr id="323" name="Google Shape;323;p39"/>
          <p:cNvSpPr/>
          <p:nvPr/>
        </p:nvSpPr>
        <p:spPr>
          <a:xfrm>
            <a:off x="265575" y="4171375"/>
            <a:ext cx="6025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-RU" sz="1200"/>
              <a:t>Формирование пула заявок на проекты</a:t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800"/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2018</a:t>
            </a:r>
            <a:endParaRPr sz="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4" name="Google Shape;294;p37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5" name="Google Shape;295;p37"/>
          <p:cNvSpPr/>
          <p:nvPr/>
        </p:nvSpPr>
        <p:spPr>
          <a:xfrm>
            <a:off x="1547664" y="104620"/>
            <a:ext cx="6765756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r>
              <a:rPr lang="ru-RU" sz="1800" dirty="0">
                <a:solidFill>
                  <a:srgbClr val="FFFFFF"/>
                </a:solidFill>
              </a:rPr>
              <a:t>Ключевые моменты проектной модели обучения в МИЭМ</a:t>
            </a:r>
            <a:endParaRPr sz="1800" dirty="0"/>
          </a:p>
        </p:txBody>
      </p:sp>
      <p:sp>
        <p:nvSpPr>
          <p:cNvPr id="296" name="Google Shape;296;p37"/>
          <p:cNvSpPr/>
          <p:nvPr/>
        </p:nvSpPr>
        <p:spPr>
          <a:xfrm>
            <a:off x="219636" y="1087076"/>
            <a:ext cx="8474784" cy="355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dirty="0"/>
          </a:p>
          <a:p>
            <a:pPr marL="457200" indent="-317500">
              <a:buSzPts val="1400"/>
              <a:buFont typeface="Arial"/>
              <a:buChar char="●"/>
            </a:pPr>
            <a:r>
              <a:rPr lang="ru-RU" dirty="0"/>
              <a:t>Гибкие образовательные программы</a:t>
            </a:r>
          </a:p>
          <a:p>
            <a:pPr marL="457200" indent="-317500">
              <a:buSzPts val="1400"/>
              <a:buFont typeface="Arial"/>
              <a:buChar char="●"/>
            </a:pPr>
            <a:endParaRPr lang="ru-RU" dirty="0"/>
          </a:p>
          <a:p>
            <a:pPr marL="457200" indent="-317500">
              <a:buSzPts val="1400"/>
              <a:buFont typeface="Arial"/>
              <a:buChar char="●"/>
            </a:pPr>
            <a:r>
              <a:rPr lang="ru-RU" dirty="0"/>
              <a:t>Индивидуальный трек обучения, строящийся вокруг проекта </a:t>
            </a:r>
          </a:p>
          <a:p>
            <a:pPr marL="457200" indent="-317500">
              <a:buSzPts val="1400"/>
              <a:buFont typeface="Arial"/>
              <a:buChar char="●"/>
            </a:pPr>
            <a:endParaRPr lang="ru-RU" dirty="0"/>
          </a:p>
          <a:p>
            <a:pPr marL="457200" indent="-317500">
              <a:buSzPts val="1400"/>
              <a:buFont typeface="Arial"/>
              <a:buChar char="●"/>
            </a:pPr>
            <a:r>
              <a:rPr lang="ru-RU" dirty="0"/>
              <a:t>Цифровая образовательная среда</a:t>
            </a:r>
          </a:p>
          <a:p>
            <a:pPr marL="139700">
              <a:buSzPts val="1400"/>
            </a:pPr>
            <a:endParaRPr lang="ru-RU" dirty="0"/>
          </a:p>
          <a:p>
            <a:pPr marL="457200" indent="-317500">
              <a:buSzPts val="1400"/>
              <a:buFont typeface="Arial"/>
              <a:buChar char="●"/>
            </a:pPr>
            <a:r>
              <a:rPr lang="ru-RU" dirty="0"/>
              <a:t>Переформатирование преподавательской деятельности (руководство проектами, работа в цифровой среде, «цифровая педагогика»)</a:t>
            </a:r>
          </a:p>
          <a:p>
            <a:pPr marL="457200" indent="-317500">
              <a:buSzPts val="1400"/>
              <a:buFont typeface="Arial"/>
              <a:buChar char="●"/>
            </a:pPr>
            <a:endParaRPr lang="ru-RU" dirty="0"/>
          </a:p>
          <a:p>
            <a:pPr marL="457200" indent="-317500">
              <a:buSzPts val="1400"/>
              <a:buFont typeface="Arial"/>
              <a:buChar char="●"/>
            </a:pPr>
            <a:r>
              <a:rPr lang="ru-RU" dirty="0"/>
              <a:t>Развитие системного мышления</a:t>
            </a:r>
            <a:br>
              <a:rPr lang="ru-RU" dirty="0"/>
            </a:br>
            <a:endParaRPr lang="ru-RU" dirty="0"/>
          </a:p>
          <a:p>
            <a:pPr marL="457200" indent="-317500">
              <a:buSzPts val="1400"/>
              <a:buFont typeface="Arial"/>
              <a:buChar char="●"/>
            </a:pPr>
            <a:r>
              <a:rPr lang="ru-RU" dirty="0"/>
              <a:t>Нацеленность на получение результата</a:t>
            </a:r>
          </a:p>
          <a:p>
            <a:pPr marL="457200" indent="-317500">
              <a:buSzPts val="1400"/>
              <a:buFont typeface="Arial"/>
              <a:buChar char="●"/>
            </a:pPr>
            <a:endParaRPr lang="ru-RU" dirty="0"/>
          </a:p>
          <a:p>
            <a:pPr marL="457200" indent="-317500">
              <a:buSzPts val="1400"/>
              <a:buFont typeface="Arial"/>
              <a:buChar char="●"/>
            </a:pPr>
            <a:r>
              <a:rPr lang="ru-RU" b="1" dirty="0"/>
              <a:t>Подготовка элитных инженеров</a:t>
            </a:r>
          </a:p>
          <a:p>
            <a:pPr marL="457200" indent="-317500">
              <a:buSzPts val="1400"/>
              <a:buFont typeface="Arial"/>
              <a:buChar char="●"/>
            </a:pPr>
            <a:endParaRPr lang="ru-RU" dirty="0"/>
          </a:p>
          <a:p>
            <a:pPr marL="457200"/>
            <a:endParaRPr dirty="0"/>
          </a:p>
        </p:txBody>
      </p:sp>
      <p:sp>
        <p:nvSpPr>
          <p:cNvPr id="297" name="Google Shape;297;p37"/>
          <p:cNvSpPr txBox="1"/>
          <p:nvPr/>
        </p:nvSpPr>
        <p:spPr>
          <a:xfrm>
            <a:off x="3801750" y="0"/>
            <a:ext cx="53421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SzPts val="1400"/>
            </a:pPr>
            <a:r>
              <a:rPr lang="ru-RU" sz="800" dirty="0">
                <a:solidFill>
                  <a:srgbClr val="FFFFFF"/>
                </a:solidFill>
              </a:rPr>
              <a:t>МИЭМ НИУ ВШЭ: внедрение проектной модели обучения</a:t>
            </a:r>
            <a:endParaRPr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8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2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84" name="Google Shape;384;p42"/>
          <p:cNvSpPr/>
          <p:nvPr/>
        </p:nvSpPr>
        <p:spPr>
          <a:xfrm>
            <a:off x="409850" y="1442950"/>
            <a:ext cx="7097100" cy="2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3F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3F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3F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2"/>
          <p:cNvSpPr/>
          <p:nvPr/>
        </p:nvSpPr>
        <p:spPr>
          <a:xfrm>
            <a:off x="1547664" y="104620"/>
            <a:ext cx="5616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lt1"/>
                </a:solidFill>
              </a:rPr>
              <a:t>Примеры видео роликов</a:t>
            </a:r>
            <a:endParaRPr sz="1800" dirty="0"/>
          </a:p>
        </p:txBody>
      </p:sp>
      <p:sp>
        <p:nvSpPr>
          <p:cNvPr id="386" name="Google Shape;386;p42"/>
          <p:cNvSpPr/>
          <p:nvPr/>
        </p:nvSpPr>
        <p:spPr>
          <a:xfrm>
            <a:off x="265585" y="1347614"/>
            <a:ext cx="82665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CCCCC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387" name="Google Shape;387;p42"/>
          <p:cNvSpPr txBox="1"/>
          <p:nvPr/>
        </p:nvSpPr>
        <p:spPr>
          <a:xfrm>
            <a:off x="3801750" y="0"/>
            <a:ext cx="53421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800">
                <a:solidFill>
                  <a:srgbClr val="FFFFFF"/>
                </a:solidFill>
              </a:rPr>
              <a:t>МИЭМ НИУ ВШЭ: внедрение проектной модели обучения в 2018/2019 учебном году (результаты  1 этапа)</a:t>
            </a:r>
            <a:endParaRPr sz="8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9737" y="1663808"/>
            <a:ext cx="66430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Руководитель Королев </a:t>
            </a:r>
            <a:r>
              <a:rPr lang="ru-RU" dirty="0" smtClean="0"/>
              <a:t>Д.А</a:t>
            </a:r>
            <a:r>
              <a:rPr lang="ru-RU" dirty="0"/>
              <a:t>.  </a:t>
            </a:r>
            <a:r>
              <a:rPr lang="ru-RU" dirty="0" err="1"/>
              <a:t>Решебник</a:t>
            </a:r>
            <a:r>
              <a:rPr lang="ru-RU" dirty="0"/>
              <a:t>… </a:t>
            </a:r>
            <a:r>
              <a:rPr lang="ru-RU" dirty="0">
                <a:hlinkClick r:id="rId4"/>
              </a:rPr>
              <a:t>https://youtu.be/gvpI47eV4-0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Руководитель </a:t>
            </a:r>
            <a:r>
              <a:rPr lang="ru-RU" dirty="0"/>
              <a:t>Аксенов С.А. Виртуальная реконструкция</a:t>
            </a:r>
            <a:r>
              <a:rPr lang="ru-RU" dirty="0" smtClean="0"/>
              <a:t>…</a:t>
            </a:r>
          </a:p>
          <a:p>
            <a:r>
              <a:rPr lang="ru-RU" dirty="0"/>
              <a:t> </a:t>
            </a:r>
            <a:r>
              <a:rPr lang="ru-RU" dirty="0">
                <a:hlinkClick r:id="rId5"/>
              </a:rPr>
              <a:t>https://www.youtube.com/watch?v=QtIOoVY7E8g&amp;feature=youtu.be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Руководитель </a:t>
            </a:r>
            <a:r>
              <a:rPr lang="ru-RU" dirty="0"/>
              <a:t>Бобер С.А. Модуль </a:t>
            </a:r>
            <a:r>
              <a:rPr lang="ru-RU" dirty="0" err="1"/>
              <a:t>Python</a:t>
            </a:r>
            <a:r>
              <a:rPr lang="ru-RU" dirty="0"/>
              <a:t>… </a:t>
            </a:r>
            <a:r>
              <a:rPr lang="ru-RU" dirty="0">
                <a:hlinkClick r:id="rId6"/>
              </a:rPr>
              <a:t>https://www.youtube.com/watch?v=oJMj1QflfcI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46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0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29" name="Google Shape;329;p40"/>
          <p:cNvSpPr/>
          <p:nvPr/>
        </p:nvSpPr>
        <p:spPr>
          <a:xfrm>
            <a:off x="409850" y="1442950"/>
            <a:ext cx="7097100" cy="2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3F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3F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3F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0"/>
          <p:cNvSpPr/>
          <p:nvPr/>
        </p:nvSpPr>
        <p:spPr>
          <a:xfrm>
            <a:off x="1547664" y="104620"/>
            <a:ext cx="5616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</a:rPr>
              <a:t>Содержание презентации</a:t>
            </a:r>
            <a:endParaRPr sz="1800"/>
          </a:p>
        </p:txBody>
      </p:sp>
      <p:sp>
        <p:nvSpPr>
          <p:cNvPr id="331" name="Google Shape;331;p40"/>
          <p:cNvSpPr/>
          <p:nvPr/>
        </p:nvSpPr>
        <p:spPr>
          <a:xfrm>
            <a:off x="265585" y="1347614"/>
            <a:ext cx="82665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AutoNum type="arabicPeriod"/>
            </a:pPr>
            <a:r>
              <a:rPr lang="ru-RU" dirty="0">
                <a:solidFill>
                  <a:srgbClr val="CCCCCC"/>
                </a:solidFill>
              </a:rPr>
              <a:t>Проектная модель в МИЭМ НИУ ВШЭ</a:t>
            </a:r>
            <a:endParaRPr dirty="0">
              <a:solidFill>
                <a:srgbClr val="0B5394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>
              <a:solidFill>
                <a:srgbClr val="FF0000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AutoNum type="arabicPeriod"/>
            </a:pPr>
            <a:r>
              <a:rPr lang="ru-RU" dirty="0">
                <a:solidFill>
                  <a:srgbClr val="CCCCCC"/>
                </a:solidFill>
              </a:rPr>
              <a:t>Первые результаты. Сентябрь-ноябрь 2018 г.</a:t>
            </a:r>
            <a:endParaRPr dirty="0">
              <a:solidFill>
                <a:srgbClr val="CCCCCC"/>
              </a:solidFill>
            </a:endParaRPr>
          </a:p>
          <a:p>
            <a:pPr marL="12573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>
              <a:solidFill>
                <a:srgbClr val="CCCCCC"/>
              </a:solidFill>
            </a:endParaRPr>
          </a:p>
          <a:p>
            <a:pPr marL="457200" indent="-317500">
              <a:buClr>
                <a:srgbClr val="CCCCCC"/>
              </a:buClr>
              <a:buSzPts val="1400"/>
              <a:buFont typeface="Arial"/>
              <a:buAutoNum type="arabicPeriod"/>
            </a:pPr>
            <a:r>
              <a:rPr lang="ru-RU" dirty="0">
                <a:solidFill>
                  <a:srgbClr val="CCCCCC"/>
                </a:solidFill>
              </a:rPr>
              <a:t>Обзор проектов первой </a:t>
            </a:r>
            <a:r>
              <a:rPr lang="ru-RU" dirty="0" smtClean="0">
                <a:solidFill>
                  <a:srgbClr val="CCCCCC"/>
                </a:solidFill>
              </a:rPr>
              <a:t>волны</a:t>
            </a:r>
          </a:p>
          <a:p>
            <a:pPr marL="457200" indent="-317500">
              <a:buClr>
                <a:srgbClr val="CCCCCC"/>
              </a:buClr>
              <a:buSzPts val="1400"/>
              <a:buFont typeface="Arial"/>
              <a:buAutoNum type="arabicPeriod"/>
            </a:pPr>
            <a:endParaRPr lang="ru-RU" dirty="0">
              <a:solidFill>
                <a:srgbClr val="CCCCCC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rabicPeriod"/>
            </a:pPr>
            <a:r>
              <a:rPr lang="ru-RU" dirty="0" smtClean="0">
                <a:solidFill>
                  <a:srgbClr val="0B5394"/>
                </a:solidFill>
              </a:rPr>
              <a:t>Цифровая </a:t>
            </a:r>
            <a:r>
              <a:rPr lang="ru-RU" dirty="0">
                <a:solidFill>
                  <a:srgbClr val="0B5394"/>
                </a:solidFill>
              </a:rPr>
              <a:t>среда поддержки проектной деятельности</a:t>
            </a:r>
            <a:br>
              <a:rPr lang="ru-RU" dirty="0">
                <a:solidFill>
                  <a:srgbClr val="0B5394"/>
                </a:solidFill>
              </a:rPr>
            </a:br>
            <a:endParaRPr dirty="0">
              <a:solidFill>
                <a:srgbClr val="CCCCC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CCCCC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332" name="Google Shape;332;p40"/>
          <p:cNvSpPr txBox="1"/>
          <p:nvPr/>
        </p:nvSpPr>
        <p:spPr>
          <a:xfrm>
            <a:off x="3801750" y="0"/>
            <a:ext cx="53421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800">
                <a:solidFill>
                  <a:srgbClr val="FFFFFF"/>
                </a:solidFill>
              </a:rPr>
              <a:t>МИЭМ НИУ ВШЭ: внедрение проектной модели обучения в 2018/2019 учебном году (результаты  1 этапа)</a:t>
            </a:r>
            <a:endParaRPr sz="800" i="0" u="none" strike="noStrike" cap="none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1250" y="3594150"/>
            <a:ext cx="1011400" cy="11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98612" y="798453"/>
            <a:ext cx="4358226" cy="434504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1"/>
          <p:cNvSpPr/>
          <p:nvPr/>
        </p:nvSpPr>
        <p:spPr>
          <a:xfrm>
            <a:off x="7037425" y="2224200"/>
            <a:ext cx="2038716" cy="1295352"/>
          </a:xfrm>
          <a:prstGeom prst="cloud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1"/>
          <p:cNvSpPr txBox="1">
            <a:spLocks noGrp="1"/>
          </p:cNvSpPr>
          <p:nvPr>
            <p:ph type="title"/>
          </p:nvPr>
        </p:nvSpPr>
        <p:spPr>
          <a:xfrm>
            <a:off x="1077175" y="47125"/>
            <a:ext cx="806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1800">
                <a:solidFill>
                  <a:srgbClr val="FFFFFF"/>
                </a:solidFill>
              </a:rPr>
              <a:t>Архитектура цифровой образовательной среды для инженеров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41" name="Google Shape;341;p41"/>
          <p:cNvSpPr txBox="1"/>
          <p:nvPr/>
        </p:nvSpPr>
        <p:spPr>
          <a:xfrm>
            <a:off x="102247" y="3859800"/>
            <a:ext cx="16257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Администрирование </a:t>
            </a:r>
            <a:endParaRPr sz="100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процессов</a:t>
            </a:r>
            <a:endParaRPr sz="100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1"/>
          <p:cNvSpPr txBox="1"/>
          <p:nvPr/>
        </p:nvSpPr>
        <p:spPr>
          <a:xfrm>
            <a:off x="5709050" y="2428575"/>
            <a:ext cx="11268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База знаний</a:t>
            </a:r>
            <a:endParaRPr sz="1000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1"/>
          <p:cNvSpPr txBox="1"/>
          <p:nvPr/>
        </p:nvSpPr>
        <p:spPr>
          <a:xfrm>
            <a:off x="2847450" y="3422621"/>
            <a:ext cx="13896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Сборка навыков</a:t>
            </a:r>
            <a:endParaRPr sz="1000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1"/>
          <p:cNvSpPr txBox="1"/>
          <p:nvPr/>
        </p:nvSpPr>
        <p:spPr>
          <a:xfrm>
            <a:off x="2707050" y="2602300"/>
            <a:ext cx="13896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Виртуальное рабочее пространство</a:t>
            </a:r>
            <a:endParaRPr sz="1000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1"/>
          <p:cNvSpPr txBox="1"/>
          <p:nvPr/>
        </p:nvSpPr>
        <p:spPr>
          <a:xfrm>
            <a:off x="5251850" y="1311075"/>
            <a:ext cx="12243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Портфолио</a:t>
            </a:r>
            <a:endParaRPr sz="1000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2175" y="1058726"/>
            <a:ext cx="841750" cy="84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1"/>
          <p:cNvSpPr/>
          <p:nvPr/>
        </p:nvSpPr>
        <p:spPr>
          <a:xfrm>
            <a:off x="6885025" y="1081200"/>
            <a:ext cx="2038716" cy="1295352"/>
          </a:xfrm>
          <a:prstGeom prst="cloud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1"/>
          <p:cNvSpPr txBox="1"/>
          <p:nvPr/>
        </p:nvSpPr>
        <p:spPr>
          <a:xfrm>
            <a:off x="7096800" y="1369888"/>
            <a:ext cx="18330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Мировые образовательные ресурсы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1"/>
          <p:cNvSpPr txBox="1"/>
          <p:nvPr/>
        </p:nvSpPr>
        <p:spPr>
          <a:xfrm>
            <a:off x="4986000" y="2764675"/>
            <a:ext cx="18330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Сборка образовательных программ</a:t>
            </a:r>
            <a:endParaRPr sz="1000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1"/>
          <p:cNvSpPr txBox="1"/>
          <p:nvPr/>
        </p:nvSpPr>
        <p:spPr>
          <a:xfrm>
            <a:off x="4758250" y="4292700"/>
            <a:ext cx="16803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Оригинальный образовательный стандарт</a:t>
            </a:r>
            <a:endParaRPr sz="10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1"/>
          <p:cNvSpPr txBox="1"/>
          <p:nvPr/>
        </p:nvSpPr>
        <p:spPr>
          <a:xfrm>
            <a:off x="101000" y="1066250"/>
            <a:ext cx="14763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Персональный трек обучения</a:t>
            </a:r>
            <a:endParaRPr sz="1000">
              <a:solidFill>
                <a:srgbClr val="274E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1"/>
          <p:cNvSpPr txBox="1"/>
          <p:nvPr/>
        </p:nvSpPr>
        <p:spPr>
          <a:xfrm>
            <a:off x="3468625" y="1255550"/>
            <a:ext cx="10974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LifeLong Presence</a:t>
            </a:r>
            <a:endParaRPr sz="1000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1"/>
          <p:cNvSpPr txBox="1"/>
          <p:nvPr/>
        </p:nvSpPr>
        <p:spPr>
          <a:xfrm>
            <a:off x="4468475" y="3646672"/>
            <a:ext cx="15453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Проектное обучение</a:t>
            </a:r>
            <a:endParaRPr sz="1000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1"/>
          <p:cNvSpPr txBox="1"/>
          <p:nvPr/>
        </p:nvSpPr>
        <p:spPr>
          <a:xfrm>
            <a:off x="3625675" y="2086250"/>
            <a:ext cx="16257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Симуляторы и виртуальные лаборатории</a:t>
            </a:r>
            <a:endParaRPr sz="1000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41"/>
          <p:cNvSpPr txBox="1"/>
          <p:nvPr/>
        </p:nvSpPr>
        <p:spPr>
          <a:xfrm>
            <a:off x="101000" y="851675"/>
            <a:ext cx="17841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Виртуальный наставник</a:t>
            </a:r>
            <a:endParaRPr sz="1000">
              <a:solidFill>
                <a:srgbClr val="274E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41"/>
          <p:cNvSpPr txBox="1"/>
          <p:nvPr/>
        </p:nvSpPr>
        <p:spPr>
          <a:xfrm>
            <a:off x="4953150" y="1873100"/>
            <a:ext cx="17841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Цифровой след на основе распределенного реестра</a:t>
            </a:r>
            <a:endParaRPr sz="1000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41"/>
          <p:cNvSpPr txBox="1"/>
          <p:nvPr/>
        </p:nvSpPr>
        <p:spPr>
          <a:xfrm>
            <a:off x="4312675" y="957750"/>
            <a:ext cx="12243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Аналитический модуль</a:t>
            </a:r>
            <a:endParaRPr sz="1000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1"/>
          <p:cNvSpPr txBox="1"/>
          <p:nvPr/>
        </p:nvSpPr>
        <p:spPr>
          <a:xfrm>
            <a:off x="3095425" y="1633850"/>
            <a:ext cx="15867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Информационно-</a:t>
            </a:r>
            <a:br>
              <a:rPr lang="ru-RU" sz="1000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00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справочная база</a:t>
            </a:r>
            <a:endParaRPr sz="1000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51278" y="2481677"/>
            <a:ext cx="714375" cy="725713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1"/>
          <p:cNvSpPr txBox="1"/>
          <p:nvPr/>
        </p:nvSpPr>
        <p:spPr>
          <a:xfrm>
            <a:off x="6218250" y="3590463"/>
            <a:ext cx="7143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LINE</a:t>
            </a:r>
            <a:endParaRPr sz="1400" b="1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1"/>
          <p:cNvSpPr txBox="1"/>
          <p:nvPr/>
        </p:nvSpPr>
        <p:spPr>
          <a:xfrm>
            <a:off x="5913450" y="3514271"/>
            <a:ext cx="7143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1400" b="1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1"/>
          <p:cNvSpPr txBox="1"/>
          <p:nvPr/>
        </p:nvSpPr>
        <p:spPr>
          <a:xfrm>
            <a:off x="5837250" y="3742871"/>
            <a:ext cx="7143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OFF</a:t>
            </a:r>
            <a:endParaRPr sz="1400" b="1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1"/>
          <p:cNvSpPr txBox="1"/>
          <p:nvPr/>
        </p:nvSpPr>
        <p:spPr>
          <a:xfrm>
            <a:off x="2886000" y="3822075"/>
            <a:ext cx="16257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Мастерская инноваций</a:t>
            </a:r>
            <a:endParaRPr sz="10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41"/>
          <p:cNvSpPr/>
          <p:nvPr/>
        </p:nvSpPr>
        <p:spPr>
          <a:xfrm>
            <a:off x="7037425" y="3367200"/>
            <a:ext cx="2038716" cy="1012932"/>
          </a:xfrm>
          <a:prstGeom prst="cloud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1"/>
          <p:cNvSpPr txBox="1"/>
          <p:nvPr/>
        </p:nvSpPr>
        <p:spPr>
          <a:xfrm>
            <a:off x="7173000" y="3579688"/>
            <a:ext cx="18330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Технологические ресурсы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1"/>
          <p:cNvSpPr txBox="1"/>
          <p:nvPr/>
        </p:nvSpPr>
        <p:spPr>
          <a:xfrm>
            <a:off x="7173000" y="2436688"/>
            <a:ext cx="18330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Информационные и библиотечные  ресурсы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2629" y="4348026"/>
            <a:ext cx="714300" cy="92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1"/>
          <p:cNvSpPr txBox="1"/>
          <p:nvPr/>
        </p:nvSpPr>
        <p:spPr>
          <a:xfrm>
            <a:off x="101000" y="1461275"/>
            <a:ext cx="18330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Вектор профессионального развития</a:t>
            </a:r>
            <a:endParaRPr sz="1000">
              <a:solidFill>
                <a:srgbClr val="274E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1"/>
          <p:cNvSpPr txBox="1"/>
          <p:nvPr/>
        </p:nvSpPr>
        <p:spPr>
          <a:xfrm>
            <a:off x="101000" y="2299475"/>
            <a:ext cx="14763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Разработка контента</a:t>
            </a:r>
            <a:endParaRPr sz="1000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1"/>
          <p:cNvSpPr txBox="1"/>
          <p:nvPr/>
        </p:nvSpPr>
        <p:spPr>
          <a:xfrm>
            <a:off x="101000" y="2604275"/>
            <a:ext cx="13896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Мотивирование студентов</a:t>
            </a:r>
            <a:endParaRPr sz="1000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41"/>
          <p:cNvSpPr txBox="1"/>
          <p:nvPr/>
        </p:nvSpPr>
        <p:spPr>
          <a:xfrm>
            <a:off x="102247" y="4317000"/>
            <a:ext cx="16257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Монетизация</a:t>
            </a:r>
            <a:endParaRPr sz="100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1"/>
          <p:cNvSpPr txBox="1"/>
          <p:nvPr/>
        </p:nvSpPr>
        <p:spPr>
          <a:xfrm>
            <a:off x="5019600" y="3974475"/>
            <a:ext cx="11268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Коворкинг зона</a:t>
            </a:r>
            <a:endParaRPr sz="10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41"/>
          <p:cNvSpPr txBox="1"/>
          <p:nvPr/>
        </p:nvSpPr>
        <p:spPr>
          <a:xfrm>
            <a:off x="4114950" y="2718200"/>
            <a:ext cx="841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Решебник </a:t>
            </a:r>
            <a:endParaRPr sz="1000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1"/>
          <p:cNvSpPr txBox="1"/>
          <p:nvPr/>
        </p:nvSpPr>
        <p:spPr>
          <a:xfrm>
            <a:off x="3423775" y="4277750"/>
            <a:ext cx="1625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Design Factory</a:t>
            </a:r>
            <a:endParaRPr sz="10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41"/>
          <p:cNvSpPr txBox="1"/>
          <p:nvPr/>
        </p:nvSpPr>
        <p:spPr>
          <a:xfrm>
            <a:off x="5100925" y="1554875"/>
            <a:ext cx="14763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Tracking ID диплома</a:t>
            </a:r>
            <a:endParaRPr sz="1000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41"/>
          <p:cNvSpPr txBox="1"/>
          <p:nvPr/>
        </p:nvSpPr>
        <p:spPr>
          <a:xfrm>
            <a:off x="4066650" y="3270221"/>
            <a:ext cx="13896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Коммуникационная среда</a:t>
            </a:r>
            <a:endParaRPr sz="1000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1"/>
          <p:cNvSpPr txBox="1"/>
          <p:nvPr/>
        </p:nvSpPr>
        <p:spPr>
          <a:xfrm>
            <a:off x="87200" y="2985275"/>
            <a:ext cx="16257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Сопровождение курсов</a:t>
            </a:r>
            <a:endParaRPr sz="1000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1"/>
          <p:cNvSpPr txBox="1"/>
          <p:nvPr/>
        </p:nvSpPr>
        <p:spPr>
          <a:xfrm>
            <a:off x="104001" y="4614825"/>
            <a:ext cx="18849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Гибкость в построении ОП</a:t>
            </a:r>
            <a:endParaRPr sz="100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7" name="Google Shape;137;p26"/>
          <p:cNvSpPr/>
          <p:nvPr/>
        </p:nvSpPr>
        <p:spPr>
          <a:xfrm>
            <a:off x="409850" y="1442950"/>
            <a:ext cx="7097100" cy="2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3F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3F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3F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6"/>
          <p:cNvSpPr/>
          <p:nvPr/>
        </p:nvSpPr>
        <p:spPr>
          <a:xfrm>
            <a:off x="1547664" y="104620"/>
            <a:ext cx="5616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</a:rPr>
              <a:t>Содержание презентации</a:t>
            </a:r>
            <a:endParaRPr sz="1800"/>
          </a:p>
        </p:txBody>
      </p:sp>
      <p:sp>
        <p:nvSpPr>
          <p:cNvPr id="139" name="Google Shape;139;p26"/>
          <p:cNvSpPr/>
          <p:nvPr/>
        </p:nvSpPr>
        <p:spPr>
          <a:xfrm>
            <a:off x="265585" y="1347614"/>
            <a:ext cx="82665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AutoNum type="arabicPeriod"/>
            </a:pPr>
            <a:r>
              <a:rPr lang="ru-RU" dirty="0">
                <a:solidFill>
                  <a:srgbClr val="0B5394"/>
                </a:solidFill>
              </a:rPr>
              <a:t>Проектная модель в МИЭМ НИУ ВШЭ</a:t>
            </a:r>
            <a:endParaRPr dirty="0">
              <a:solidFill>
                <a:srgbClr val="0B5394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>
              <a:solidFill>
                <a:srgbClr val="FF0000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rabicPeriod"/>
            </a:pPr>
            <a:r>
              <a:rPr lang="ru-RU" dirty="0">
                <a:solidFill>
                  <a:srgbClr val="CCCCCC"/>
                </a:solidFill>
              </a:rPr>
              <a:t>Первые результаты. Сентябрь-ноябрь 2018 г.</a:t>
            </a:r>
            <a:endParaRPr dirty="0">
              <a:solidFill>
                <a:srgbClr val="CCCCCC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>
              <a:solidFill>
                <a:srgbClr val="CCCCCC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rabicPeriod"/>
            </a:pPr>
            <a:r>
              <a:rPr lang="ru-RU" dirty="0" smtClean="0">
                <a:solidFill>
                  <a:srgbClr val="CCCCCC"/>
                </a:solidFill>
              </a:rPr>
              <a:t>Обзор </a:t>
            </a:r>
            <a:r>
              <a:rPr lang="ru-RU" dirty="0">
                <a:solidFill>
                  <a:srgbClr val="CCCCCC"/>
                </a:solidFill>
              </a:rPr>
              <a:t>проектов первой </a:t>
            </a:r>
            <a:r>
              <a:rPr lang="ru-RU" dirty="0" smtClean="0">
                <a:solidFill>
                  <a:srgbClr val="CCCCCC"/>
                </a:solidFill>
              </a:rPr>
              <a:t>волны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rabicPeriod"/>
            </a:pPr>
            <a:endParaRPr lang="ru-RU" dirty="0" smtClean="0">
              <a:solidFill>
                <a:srgbClr val="CCCCCC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rabicPeriod"/>
            </a:pPr>
            <a:r>
              <a:rPr lang="ru-RU" dirty="0" smtClean="0">
                <a:solidFill>
                  <a:srgbClr val="CCCCCC"/>
                </a:solidFill>
              </a:rPr>
              <a:t>Цифровая </a:t>
            </a:r>
            <a:r>
              <a:rPr lang="ru-RU" dirty="0">
                <a:solidFill>
                  <a:srgbClr val="CCCCCC"/>
                </a:solidFill>
              </a:rPr>
              <a:t>среда поддержки проектной деятельности</a:t>
            </a:r>
            <a:br>
              <a:rPr lang="ru-RU" dirty="0">
                <a:solidFill>
                  <a:srgbClr val="CCCCCC"/>
                </a:solidFill>
              </a:rPr>
            </a:br>
            <a:endParaRPr lang="ru-RU" dirty="0">
              <a:solidFill>
                <a:srgbClr val="CCCCC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CCCCC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3801750" y="0"/>
            <a:ext cx="53421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800">
                <a:solidFill>
                  <a:srgbClr val="FFFFFF"/>
                </a:solidFill>
              </a:rPr>
              <a:t>МИЭМ НИУ ВШЭ: внедрение проектной модели обучения в 2018/2019 учебном году (результаты  1 этапа)</a:t>
            </a:r>
            <a:endParaRPr sz="800" i="0" u="none" strike="noStrike" cap="none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2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84" name="Google Shape;384;p42"/>
          <p:cNvSpPr/>
          <p:nvPr/>
        </p:nvSpPr>
        <p:spPr>
          <a:xfrm>
            <a:off x="409850" y="1442950"/>
            <a:ext cx="7097100" cy="2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3F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3F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3F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2"/>
          <p:cNvSpPr/>
          <p:nvPr/>
        </p:nvSpPr>
        <p:spPr>
          <a:xfrm>
            <a:off x="1547664" y="104620"/>
            <a:ext cx="5616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lt1"/>
                </a:solidFill>
              </a:rPr>
              <a:t>Цифровая среда: новые возможности</a:t>
            </a:r>
            <a:endParaRPr sz="1800" dirty="0"/>
          </a:p>
        </p:txBody>
      </p:sp>
      <p:sp>
        <p:nvSpPr>
          <p:cNvPr id="387" name="Google Shape;387;p42"/>
          <p:cNvSpPr txBox="1"/>
          <p:nvPr/>
        </p:nvSpPr>
        <p:spPr>
          <a:xfrm>
            <a:off x="3801750" y="0"/>
            <a:ext cx="53421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800">
                <a:solidFill>
                  <a:srgbClr val="FFFFFF"/>
                </a:solidFill>
              </a:rPr>
              <a:t>МИЭМ НИУ ВШЭ: внедрение проектной модели обучения в 2018/2019 учебном году (результаты  1 этапа)</a:t>
            </a:r>
            <a:endParaRPr sz="8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7" name="Shape 176"/>
          <p:cNvSpPr/>
          <p:nvPr/>
        </p:nvSpPr>
        <p:spPr>
          <a:xfrm>
            <a:off x="43150" y="1016700"/>
            <a:ext cx="4355738" cy="412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Shape 178"/>
          <p:cNvSpPr txBox="1"/>
          <p:nvPr/>
        </p:nvSpPr>
        <p:spPr>
          <a:xfrm>
            <a:off x="242350" y="4529833"/>
            <a:ext cx="3898200" cy="10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kern="0">
              <a:solidFill>
                <a:srgbClr val="CC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hape 179"/>
          <p:cNvSpPr/>
          <p:nvPr/>
        </p:nvSpPr>
        <p:spPr>
          <a:xfrm rot="10800000">
            <a:off x="4502075" y="3495301"/>
            <a:ext cx="430800" cy="816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Shape 180"/>
          <p:cNvSpPr/>
          <p:nvPr/>
        </p:nvSpPr>
        <p:spPr>
          <a:xfrm>
            <a:off x="141377" y="1077168"/>
            <a:ext cx="3280055" cy="192909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400" b="1" kern="0" dirty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Среда </a:t>
            </a:r>
            <a:r>
              <a:rPr lang="ru" sz="1400" b="1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МООК</a:t>
            </a:r>
            <a:endParaRPr sz="1400" b="1" kern="0" dirty="0">
              <a:solidFill>
                <a:srgbClr val="595959"/>
              </a:solidFill>
              <a:latin typeface="Arial"/>
              <a:cs typeface="Arial"/>
              <a:sym typeface="Arial"/>
            </a:endParaRPr>
          </a:p>
          <a:p>
            <a:pPr marL="457178" indent="-298436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●"/>
            </a:pPr>
            <a:r>
              <a:rPr lang="ru" sz="11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Атомарная структура курса (Видеолекции, текст/графика)</a:t>
            </a:r>
            <a:endParaRPr sz="1100" kern="0" dirty="0">
              <a:solidFill>
                <a:srgbClr val="595959"/>
              </a:solidFill>
              <a:latin typeface="Arial"/>
              <a:cs typeface="Arial"/>
              <a:sym typeface="Arial"/>
            </a:endParaRPr>
          </a:p>
          <a:p>
            <a:pPr marL="457178" indent="-298436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●"/>
            </a:pPr>
            <a:r>
              <a:rPr lang="ru" sz="11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Тестовая система оценки</a:t>
            </a:r>
            <a:endParaRPr sz="1100" kern="0" dirty="0">
              <a:solidFill>
                <a:srgbClr val="595959"/>
              </a:solidFill>
              <a:latin typeface="Arial"/>
              <a:cs typeface="Arial"/>
              <a:sym typeface="Arial"/>
            </a:endParaRPr>
          </a:p>
          <a:p>
            <a:pPr marL="457178" indent="-298436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●"/>
            </a:pPr>
            <a:r>
              <a:rPr lang="ru" sz="11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Грейдеры (проверка результатов)</a:t>
            </a:r>
            <a:endParaRPr sz="1100" kern="0" dirty="0">
              <a:solidFill>
                <a:srgbClr val="595959"/>
              </a:solidFill>
              <a:latin typeface="Arial"/>
              <a:cs typeface="Arial"/>
              <a:sym typeface="Arial"/>
            </a:endParaRPr>
          </a:p>
          <a:p>
            <a:pPr marL="457178" indent="-298436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●"/>
            </a:pPr>
            <a:r>
              <a:rPr lang="ru" sz="11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Пиринг</a:t>
            </a:r>
            <a:endParaRPr sz="1100" kern="0" dirty="0">
              <a:solidFill>
                <a:srgbClr val="595959"/>
              </a:solidFill>
              <a:latin typeface="Arial"/>
              <a:cs typeface="Arial"/>
              <a:sym typeface="Arial"/>
            </a:endParaRPr>
          </a:p>
          <a:p>
            <a:pPr marL="457178" indent="-298436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●"/>
            </a:pPr>
            <a:r>
              <a:rPr lang="ru" sz="11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Обратная связь (СОП)</a:t>
            </a:r>
            <a:endParaRPr sz="1100" kern="0" dirty="0">
              <a:solidFill>
                <a:srgbClr val="595959"/>
              </a:solidFill>
              <a:latin typeface="Arial"/>
              <a:cs typeface="Arial"/>
              <a:sym typeface="Arial"/>
            </a:endParaRPr>
          </a:p>
          <a:p>
            <a:pPr marL="457178" indent="-298436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●"/>
            </a:pPr>
            <a:r>
              <a:rPr lang="ru" sz="11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Библиотеки / ссылки</a:t>
            </a:r>
            <a:endParaRPr sz="1100" kern="0" dirty="0">
              <a:solidFill>
                <a:srgbClr val="595959"/>
              </a:solidFill>
              <a:latin typeface="Arial"/>
              <a:cs typeface="Arial"/>
              <a:sym typeface="Arial"/>
            </a:endParaRPr>
          </a:p>
          <a:p>
            <a:pPr marL="457178" indent="-298436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●"/>
            </a:pPr>
            <a:r>
              <a:rPr lang="ru" sz="11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Статистика действий студентов</a:t>
            </a:r>
            <a:endParaRPr sz="1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Shape 181"/>
          <p:cNvSpPr/>
          <p:nvPr/>
        </p:nvSpPr>
        <p:spPr>
          <a:xfrm>
            <a:off x="141376" y="3144825"/>
            <a:ext cx="4079399" cy="185099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t" anchorCtr="0">
            <a:noAutofit/>
          </a:bodyPr>
          <a:lstStyle/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400" b="1" kern="0">
                <a:solidFill>
                  <a:srgbClr val="0B5394"/>
                </a:solidFill>
                <a:latin typeface="Arial"/>
                <a:cs typeface="Arial"/>
                <a:sym typeface="Arial"/>
              </a:rPr>
              <a:t>Расширение среды</a:t>
            </a:r>
            <a:endParaRPr sz="1400" b="1" kern="0">
              <a:solidFill>
                <a:srgbClr val="0B5394"/>
              </a:solidFill>
              <a:latin typeface="Arial"/>
              <a:cs typeface="Arial"/>
              <a:sym typeface="Arial"/>
            </a:endParaRPr>
          </a:p>
          <a:p>
            <a:pPr marL="457178" indent="-298436" defTabSz="914400" fontAlgn="auto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Arial"/>
              <a:buChar char="●"/>
            </a:pPr>
            <a:r>
              <a:rPr lang="ru" sz="1100" kern="0">
                <a:solidFill>
                  <a:srgbClr val="0B5394"/>
                </a:solidFill>
                <a:latin typeface="Arial"/>
                <a:cs typeface="Arial"/>
                <a:sym typeface="Arial"/>
              </a:rPr>
              <a:t>Модуль аналитики с ИИ</a:t>
            </a:r>
            <a:endParaRPr sz="1100" kern="0">
              <a:solidFill>
                <a:srgbClr val="0B5394"/>
              </a:solidFill>
              <a:latin typeface="Arial"/>
              <a:cs typeface="Arial"/>
              <a:sym typeface="Arial"/>
            </a:endParaRPr>
          </a:p>
          <a:p>
            <a:pPr marL="457178" indent="-298436" defTabSz="914400" fontAlgn="auto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Arial"/>
              <a:buChar char="●"/>
            </a:pPr>
            <a:r>
              <a:rPr lang="ru" sz="1100" kern="0">
                <a:solidFill>
                  <a:srgbClr val="0B5394"/>
                </a:solidFill>
                <a:latin typeface="Arial"/>
                <a:cs typeface="Arial"/>
                <a:sym typeface="Arial"/>
              </a:rPr>
              <a:t>Модуль “Виртуальный наставник”</a:t>
            </a:r>
            <a:endParaRPr sz="1100" kern="0">
              <a:solidFill>
                <a:srgbClr val="0B5394"/>
              </a:solidFill>
              <a:latin typeface="Arial"/>
              <a:cs typeface="Arial"/>
              <a:sym typeface="Arial"/>
            </a:endParaRPr>
          </a:p>
          <a:p>
            <a:pPr marL="457178" indent="-298436" defTabSz="914400" fontAlgn="auto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Arial"/>
              <a:buChar char="●"/>
            </a:pPr>
            <a:r>
              <a:rPr lang="ru" sz="1100" kern="0">
                <a:solidFill>
                  <a:srgbClr val="0B5394"/>
                </a:solidFill>
                <a:latin typeface="Arial"/>
                <a:cs typeface="Arial"/>
                <a:sym typeface="Arial"/>
              </a:rPr>
              <a:t>Модуль сбора цифрового следа на основе распределенного реестра</a:t>
            </a:r>
            <a:endParaRPr sz="1100" kern="0">
              <a:solidFill>
                <a:srgbClr val="0B5394"/>
              </a:solidFill>
              <a:latin typeface="Arial"/>
              <a:cs typeface="Arial"/>
              <a:sym typeface="Arial"/>
            </a:endParaRPr>
          </a:p>
          <a:p>
            <a:pPr marL="457178" indent="-298436" defTabSz="914400" fontAlgn="auto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Arial"/>
              <a:buChar char="●"/>
            </a:pPr>
            <a:r>
              <a:rPr lang="ru" sz="1100" kern="0">
                <a:solidFill>
                  <a:srgbClr val="0B5394"/>
                </a:solidFill>
                <a:latin typeface="Arial"/>
                <a:cs typeface="Arial"/>
                <a:sym typeface="Arial"/>
              </a:rPr>
              <a:t>Моудль “Решебник”</a:t>
            </a:r>
            <a:endParaRPr sz="1100" kern="0">
              <a:solidFill>
                <a:srgbClr val="0B5394"/>
              </a:solidFill>
              <a:latin typeface="Arial"/>
              <a:cs typeface="Arial"/>
              <a:sym typeface="Arial"/>
            </a:endParaRPr>
          </a:p>
          <a:p>
            <a:pPr marL="457178" indent="-298436" defTabSz="914400" fontAlgn="auto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Arial"/>
              <a:buChar char="●"/>
            </a:pPr>
            <a:r>
              <a:rPr lang="ru" sz="1100" kern="0">
                <a:solidFill>
                  <a:srgbClr val="0B5394"/>
                </a:solidFill>
                <a:latin typeface="Arial"/>
                <a:cs typeface="Arial"/>
                <a:sym typeface="Arial"/>
              </a:rPr>
              <a:t>Модуль цифрового портфолио</a:t>
            </a:r>
            <a:endParaRPr sz="1100" kern="0">
              <a:solidFill>
                <a:srgbClr val="0B5394"/>
              </a:solidFill>
              <a:latin typeface="Arial"/>
              <a:cs typeface="Arial"/>
              <a:sym typeface="Arial"/>
            </a:endParaRPr>
          </a:p>
          <a:p>
            <a:pPr marL="457178" indent="-298436" defTabSz="914400" fontAlgn="auto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Arial"/>
              <a:buChar char="●"/>
            </a:pPr>
            <a:r>
              <a:rPr lang="ru" sz="1100" kern="0">
                <a:solidFill>
                  <a:srgbClr val="0B5394"/>
                </a:solidFill>
                <a:latin typeface="Arial"/>
                <a:cs typeface="Arial"/>
                <a:sym typeface="Arial"/>
              </a:rPr>
              <a:t>Симуляторы и виртуальные лаборатории</a:t>
            </a:r>
            <a:endParaRPr sz="1100" kern="0">
              <a:solidFill>
                <a:srgbClr val="0B5394"/>
              </a:solidFill>
              <a:latin typeface="Arial"/>
              <a:cs typeface="Arial"/>
              <a:sym typeface="Arial"/>
            </a:endParaRPr>
          </a:p>
          <a:p>
            <a:pPr marL="457178" indent="-298436" defTabSz="914400" fontAlgn="auto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Arial"/>
              <a:buChar char="●"/>
            </a:pPr>
            <a:r>
              <a:rPr lang="ru" sz="1100" kern="0">
                <a:solidFill>
                  <a:srgbClr val="0B5394"/>
                </a:solidFill>
                <a:latin typeface="Arial"/>
                <a:cs typeface="Arial"/>
                <a:sym typeface="Arial"/>
              </a:rPr>
              <a:t>База знаний образовательного контента</a:t>
            </a:r>
            <a:endParaRPr sz="1100" kern="0">
              <a:solidFill>
                <a:srgbClr val="0B5394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</a:pPr>
            <a:endParaRPr sz="1100" kern="0">
              <a:solidFill>
                <a:srgbClr val="0B539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Shape 182"/>
          <p:cNvSpPr/>
          <p:nvPr/>
        </p:nvSpPr>
        <p:spPr>
          <a:xfrm>
            <a:off x="5150126" y="1016700"/>
            <a:ext cx="3921207" cy="3979116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t" anchorCtr="0">
            <a:noAutofit/>
          </a:bodyPr>
          <a:lstStyle/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400" b="1" kern="0" dirty="0">
                <a:solidFill>
                  <a:srgbClr val="0B5394"/>
                </a:solidFill>
                <a:latin typeface="Arial"/>
                <a:cs typeface="Arial"/>
                <a:sym typeface="Arial"/>
              </a:rPr>
              <a:t>Новые возможности </a:t>
            </a:r>
            <a:endParaRPr sz="1400" b="1" kern="0" dirty="0">
              <a:solidFill>
                <a:srgbClr val="0B5394"/>
              </a:solidFill>
              <a:latin typeface="Arial"/>
              <a:cs typeface="Arial"/>
              <a:sym typeface="Arial"/>
            </a:endParaRPr>
          </a:p>
          <a:p>
            <a:pPr marL="457178" indent="-298436" defTabSz="914400" fontAlgn="auto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Arial"/>
              <a:buChar char="●"/>
            </a:pPr>
            <a:r>
              <a:rPr lang="ru" sz="1100" kern="0" dirty="0">
                <a:solidFill>
                  <a:srgbClr val="0B5394"/>
                </a:solidFill>
                <a:latin typeface="Arial"/>
                <a:cs typeface="Arial"/>
                <a:sym typeface="Arial"/>
              </a:rPr>
              <a:t>Адаптивный курс с учетом междисциплинарных связей</a:t>
            </a:r>
            <a:endParaRPr sz="1100" kern="0" dirty="0">
              <a:solidFill>
                <a:srgbClr val="0B5394"/>
              </a:solidFill>
              <a:latin typeface="Arial"/>
              <a:cs typeface="Arial"/>
              <a:sym typeface="Arial"/>
            </a:endParaRPr>
          </a:p>
          <a:p>
            <a:pPr marL="457178" indent="-298436" defTabSz="914400" fontAlgn="auto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Arial"/>
              <a:buChar char="●"/>
            </a:pPr>
            <a:r>
              <a:rPr lang="ru" sz="1100" kern="0" dirty="0">
                <a:solidFill>
                  <a:srgbClr val="0B5394"/>
                </a:solidFill>
                <a:latin typeface="Arial"/>
                <a:cs typeface="Arial"/>
                <a:sym typeface="Arial"/>
              </a:rPr>
              <a:t>Решебник: </a:t>
            </a:r>
            <a:endParaRPr sz="1100" kern="0" dirty="0">
              <a:solidFill>
                <a:srgbClr val="0B5394"/>
              </a:solidFill>
              <a:latin typeface="Arial"/>
              <a:cs typeface="Arial"/>
              <a:sym typeface="Arial"/>
            </a:endParaRPr>
          </a:p>
          <a:p>
            <a:pPr marL="914354" lvl="1" indent="-298436" defTabSz="914400" fontAlgn="auto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Arial"/>
              <a:buChar char="○"/>
            </a:pPr>
            <a:r>
              <a:rPr lang="ru" sz="1100" kern="0" dirty="0">
                <a:solidFill>
                  <a:srgbClr val="0B5394"/>
                </a:solidFill>
                <a:latin typeface="Arial"/>
                <a:cs typeface="Arial"/>
                <a:sym typeface="Arial"/>
              </a:rPr>
              <a:t>Генерация уникальных вариантов заданий</a:t>
            </a:r>
            <a:endParaRPr sz="1100" kern="0" dirty="0">
              <a:solidFill>
                <a:srgbClr val="0B5394"/>
              </a:solidFill>
              <a:latin typeface="Arial"/>
              <a:cs typeface="Arial"/>
              <a:sym typeface="Arial"/>
            </a:endParaRPr>
          </a:p>
          <a:p>
            <a:pPr marL="914354" lvl="1" indent="-298436" defTabSz="914400" fontAlgn="auto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Arial"/>
              <a:buChar char="○"/>
            </a:pPr>
            <a:r>
              <a:rPr lang="ru" sz="1100" kern="0" dirty="0">
                <a:solidFill>
                  <a:srgbClr val="0B5394"/>
                </a:solidFill>
                <a:latin typeface="Arial"/>
                <a:cs typeface="Arial"/>
                <a:sym typeface="Arial"/>
              </a:rPr>
              <a:t>Интеллектуальный разбор заданий</a:t>
            </a:r>
            <a:endParaRPr sz="1100" kern="0" dirty="0">
              <a:solidFill>
                <a:srgbClr val="0B5394"/>
              </a:solidFill>
              <a:latin typeface="Arial"/>
              <a:cs typeface="Arial"/>
              <a:sym typeface="Arial"/>
            </a:endParaRPr>
          </a:p>
          <a:p>
            <a:pPr marL="457178" indent="-298436" defTabSz="914400" fontAlgn="auto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Arial"/>
              <a:buChar char="●"/>
            </a:pPr>
            <a:r>
              <a:rPr lang="ru" sz="1100" kern="0" dirty="0">
                <a:solidFill>
                  <a:srgbClr val="0B5394"/>
                </a:solidFill>
                <a:latin typeface="Arial"/>
                <a:cs typeface="Arial"/>
                <a:sym typeface="Arial"/>
              </a:rPr>
              <a:t>Виртуальные лабораторные практикумы</a:t>
            </a:r>
            <a:endParaRPr sz="1100" kern="0" dirty="0">
              <a:solidFill>
                <a:srgbClr val="0B5394"/>
              </a:solidFill>
              <a:latin typeface="Arial"/>
              <a:cs typeface="Arial"/>
              <a:sym typeface="Arial"/>
            </a:endParaRPr>
          </a:p>
          <a:p>
            <a:pPr marL="457178" indent="-298436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Arial"/>
              <a:buChar char="●"/>
            </a:pPr>
            <a:r>
              <a:rPr lang="ru" sz="1100" kern="0" dirty="0">
                <a:solidFill>
                  <a:srgbClr val="0B5394"/>
                </a:solidFill>
                <a:latin typeface="Arial"/>
                <a:cs typeface="Arial"/>
                <a:sym typeface="Arial"/>
              </a:rPr>
              <a:t>Конструирование образовательного контента из базы знаний</a:t>
            </a:r>
            <a:endParaRPr sz="1100" kern="0" dirty="0">
              <a:solidFill>
                <a:srgbClr val="0B5394"/>
              </a:solidFill>
              <a:latin typeface="Arial"/>
              <a:cs typeface="Arial"/>
              <a:sym typeface="Arial"/>
            </a:endParaRPr>
          </a:p>
          <a:p>
            <a:pPr marL="457178" indent="-298436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Arial"/>
              <a:buChar char="●"/>
            </a:pPr>
            <a:r>
              <a:rPr lang="ru" sz="1100" kern="0" dirty="0">
                <a:solidFill>
                  <a:srgbClr val="0B5394"/>
                </a:solidFill>
                <a:latin typeface="Arial"/>
                <a:cs typeface="Arial"/>
                <a:sym typeface="Arial"/>
              </a:rPr>
              <a:t>Аналитика и прогнозы </a:t>
            </a:r>
            <a:endParaRPr sz="1100" kern="0" dirty="0">
              <a:solidFill>
                <a:srgbClr val="0B5394"/>
              </a:solidFill>
              <a:latin typeface="Arial"/>
              <a:cs typeface="Arial"/>
              <a:sym typeface="Arial"/>
            </a:endParaRPr>
          </a:p>
          <a:p>
            <a:pPr marL="457178" indent="-298436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Arial"/>
              <a:buChar char="●"/>
            </a:pPr>
            <a:r>
              <a:rPr lang="ru" sz="1100" kern="0" dirty="0">
                <a:solidFill>
                  <a:srgbClr val="0B5394"/>
                </a:solidFill>
                <a:latin typeface="Arial"/>
                <a:cs typeface="Arial"/>
                <a:sym typeface="Arial"/>
              </a:rPr>
              <a:t>Адаптация трека обучения с учетом цифрового следа студента</a:t>
            </a:r>
            <a:endParaRPr sz="1100" kern="0" dirty="0">
              <a:solidFill>
                <a:srgbClr val="0B5394"/>
              </a:solidFill>
              <a:latin typeface="Arial"/>
              <a:cs typeface="Arial"/>
              <a:sym typeface="Arial"/>
            </a:endParaRPr>
          </a:p>
          <a:p>
            <a:pPr marL="457178" indent="-298436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Arial"/>
              <a:buChar char="●"/>
            </a:pPr>
            <a:r>
              <a:rPr lang="ru" sz="1100" kern="0" dirty="0">
                <a:solidFill>
                  <a:srgbClr val="0B5394"/>
                </a:solidFill>
                <a:latin typeface="Arial"/>
                <a:cs typeface="Arial"/>
                <a:sym typeface="Arial"/>
              </a:rPr>
              <a:t>Визуализация и геймификация процесса обучения</a:t>
            </a:r>
            <a:endParaRPr sz="1100" kern="0" dirty="0">
              <a:solidFill>
                <a:srgbClr val="0B5394"/>
              </a:solidFill>
              <a:latin typeface="Arial"/>
              <a:cs typeface="Arial"/>
              <a:sym typeface="Arial"/>
            </a:endParaRPr>
          </a:p>
          <a:p>
            <a:pPr marL="457178" indent="-298436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Arial"/>
              <a:buChar char="●"/>
            </a:pPr>
            <a:r>
              <a:rPr lang="ru" sz="1100" kern="0" dirty="0">
                <a:solidFill>
                  <a:srgbClr val="0B5394"/>
                </a:solidFill>
                <a:latin typeface="Arial"/>
                <a:cs typeface="Arial"/>
                <a:sym typeface="Arial"/>
              </a:rPr>
              <a:t>Цифровое портфолио студента</a:t>
            </a:r>
            <a:endParaRPr sz="1100" kern="0" dirty="0">
              <a:solidFill>
                <a:srgbClr val="0B5394"/>
              </a:solidFill>
              <a:latin typeface="Arial"/>
              <a:cs typeface="Arial"/>
              <a:sym typeface="Arial"/>
            </a:endParaRPr>
          </a:p>
          <a:p>
            <a:pPr marL="457178" indent="-298436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Arial"/>
              <a:buChar char="●"/>
            </a:pPr>
            <a:r>
              <a:rPr lang="ru" sz="1100" kern="0" dirty="0">
                <a:solidFill>
                  <a:srgbClr val="0B5394"/>
                </a:solidFill>
                <a:latin typeface="Arial"/>
                <a:cs typeface="Arial"/>
                <a:sym typeface="Arial"/>
              </a:rPr>
              <a:t>Построение вектора профессионального развития на основе цифрового следа студента</a:t>
            </a:r>
            <a:endParaRPr sz="1100" kern="0" dirty="0">
              <a:solidFill>
                <a:srgbClr val="0B5394"/>
              </a:solidFill>
              <a:latin typeface="Arial"/>
              <a:cs typeface="Arial"/>
              <a:sym typeface="Arial"/>
            </a:endParaRPr>
          </a:p>
          <a:p>
            <a:pPr marL="457178" indent="-298436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Arial"/>
              <a:buChar char="●"/>
            </a:pPr>
            <a:r>
              <a:rPr lang="ru" sz="1100" kern="0" dirty="0">
                <a:solidFill>
                  <a:srgbClr val="0B5394"/>
                </a:solidFill>
                <a:latin typeface="Arial"/>
                <a:cs typeface="Arial"/>
                <a:sym typeface="Arial"/>
              </a:rPr>
              <a:t>Tracking ID диплома</a:t>
            </a:r>
            <a:endParaRPr sz="1100" kern="0" dirty="0">
              <a:solidFill>
                <a:srgbClr val="0B539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Shape 184"/>
          <p:cNvSpPr/>
          <p:nvPr/>
        </p:nvSpPr>
        <p:spPr>
          <a:xfrm>
            <a:off x="3644925" y="1904905"/>
            <a:ext cx="653100" cy="870800"/>
          </a:xfrm>
          <a:prstGeom prst="mathPlus">
            <a:avLst>
              <a:gd name="adj1" fmla="val 23520"/>
            </a:avLst>
          </a:prstGeom>
          <a:solidFill>
            <a:srgbClr val="FFFFFF"/>
          </a:solidFill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/>
          <p:nvPr/>
        </p:nvSpPr>
        <p:spPr>
          <a:xfrm>
            <a:off x="2909875" y="2369822"/>
            <a:ext cx="6161100" cy="1798615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" name="Google Shape;146;p27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800"/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2018</a:t>
            </a:r>
            <a:endParaRPr sz="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47" name="Google Shape;147;p27"/>
          <p:cNvSpPr/>
          <p:nvPr/>
        </p:nvSpPr>
        <p:spPr>
          <a:xfrm>
            <a:off x="2896500" y="2334148"/>
            <a:ext cx="3086362" cy="21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ru-RU" b="1" dirty="0"/>
              <a:t>Технологическая подготовка</a:t>
            </a:r>
            <a:endParaRPr b="1" dirty="0"/>
          </a:p>
          <a:p>
            <a:pPr marL="457200" indent="-298450">
              <a:lnSpc>
                <a:spcPct val="115000"/>
              </a:lnSpc>
              <a:buSzPts val="1100"/>
              <a:buFont typeface="Arial"/>
              <a:buChar char="●"/>
            </a:pPr>
            <a:r>
              <a:rPr lang="ru-RU" sz="1100" b="1" dirty="0"/>
              <a:t>Дисциплины под проект</a:t>
            </a:r>
          </a:p>
          <a:p>
            <a:pPr marL="457200" indent="-298450">
              <a:lnSpc>
                <a:spcPct val="115000"/>
              </a:lnSpc>
              <a:buSzPts val="1100"/>
              <a:buFont typeface="Arial"/>
              <a:buChar char="●"/>
            </a:pPr>
            <a:r>
              <a:rPr lang="ru-RU" sz="1100" dirty="0"/>
              <a:t>Инструментарий для выполнения </a:t>
            </a:r>
            <a:br>
              <a:rPr lang="ru-RU" sz="1100" dirty="0"/>
            </a:br>
            <a:r>
              <a:rPr lang="ru-RU" sz="1100" dirty="0"/>
              <a:t>R&amp;D проектов</a:t>
            </a:r>
            <a:endParaRPr sz="1100" dirty="0"/>
          </a:p>
          <a:p>
            <a:pPr marL="457200" indent="-298450">
              <a:lnSpc>
                <a:spcPct val="115000"/>
              </a:lnSpc>
              <a:buSzPts val="1100"/>
              <a:buFont typeface="Arial"/>
              <a:buChar char="●"/>
            </a:pPr>
            <a:r>
              <a:rPr lang="ru-RU" sz="1100" dirty="0"/>
              <a:t>Работа с оборудованием</a:t>
            </a:r>
            <a:endParaRPr sz="1100" dirty="0"/>
          </a:p>
          <a:p>
            <a:pPr marL="457200" indent="-298450">
              <a:lnSpc>
                <a:spcPct val="115000"/>
              </a:lnSpc>
              <a:buSzPts val="1100"/>
              <a:buFont typeface="Arial"/>
              <a:buChar char="●"/>
            </a:pPr>
            <a:r>
              <a:rPr lang="ru-RU" sz="1100" dirty="0"/>
              <a:t>Разработка прототипов</a:t>
            </a:r>
            <a:endParaRPr sz="1100" dirty="0"/>
          </a:p>
          <a:p>
            <a:pPr marL="457200" indent="-298450">
              <a:lnSpc>
                <a:spcPct val="115000"/>
              </a:lnSpc>
              <a:buSzPts val="1100"/>
              <a:buFont typeface="Arial"/>
              <a:buChar char="●"/>
            </a:pPr>
            <a:r>
              <a:rPr lang="ru-RU" sz="1100" dirty="0"/>
              <a:t>Работа с источниками информации</a:t>
            </a:r>
            <a:endParaRPr sz="1100" dirty="0"/>
          </a:p>
          <a:p>
            <a:pPr marL="457200" indent="-298450">
              <a:lnSpc>
                <a:spcPct val="115000"/>
              </a:lnSpc>
              <a:buSzPts val="1100"/>
              <a:buFont typeface="Arial"/>
              <a:buChar char="●"/>
            </a:pPr>
            <a:r>
              <a:rPr lang="ru-RU" sz="1100" dirty="0" err="1"/>
              <a:t>TechWriting</a:t>
            </a:r>
            <a:r>
              <a:rPr lang="ru-RU" sz="1100" dirty="0"/>
              <a:t> на русском и англ. языках</a:t>
            </a:r>
            <a:endParaRPr sz="1100" dirty="0"/>
          </a:p>
        </p:txBody>
      </p:sp>
      <p:sp>
        <p:nvSpPr>
          <p:cNvPr id="148" name="Google Shape;148;p27"/>
          <p:cNvSpPr/>
          <p:nvPr/>
        </p:nvSpPr>
        <p:spPr>
          <a:xfrm>
            <a:off x="1547679" y="104625"/>
            <a:ext cx="7523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>
              <a:buSzPts val="1800"/>
            </a:pPr>
            <a:r>
              <a:rPr lang="ru-RU" sz="1800" dirty="0">
                <a:solidFill>
                  <a:srgbClr val="FFFFFF"/>
                </a:solidFill>
              </a:rPr>
              <a:t>Обучение в рамках проектной модели – обучение в проекте</a:t>
            </a:r>
            <a:endParaRPr dirty="0"/>
          </a:p>
        </p:txBody>
      </p:sp>
      <p:sp>
        <p:nvSpPr>
          <p:cNvPr id="149" name="Google Shape;149;p27"/>
          <p:cNvSpPr/>
          <p:nvPr/>
        </p:nvSpPr>
        <p:spPr>
          <a:xfrm>
            <a:off x="100000" y="2334149"/>
            <a:ext cx="2796500" cy="190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b="1" dirty="0"/>
              <a:t>Академическая подготовка </a:t>
            </a:r>
            <a:endParaRPr b="1" dirty="0"/>
          </a:p>
          <a:p>
            <a:pPr marL="457200" indent="-298450">
              <a:lnSpc>
                <a:spcPct val="115000"/>
              </a:lnSpc>
              <a:buSzPts val="1100"/>
              <a:buFont typeface="Arial"/>
              <a:buChar char="●"/>
            </a:pPr>
            <a:r>
              <a:rPr lang="ru-RU" sz="1100" dirty="0"/>
              <a:t>Базовые дисциплины </a:t>
            </a:r>
            <a:endParaRPr sz="1100" dirty="0"/>
          </a:p>
          <a:p>
            <a:pPr marL="457200" indent="-298450">
              <a:lnSpc>
                <a:spcPct val="115000"/>
              </a:lnSpc>
              <a:buSzPts val="1100"/>
              <a:buFont typeface="Arial"/>
              <a:buChar char="●"/>
            </a:pPr>
            <a:r>
              <a:rPr lang="ru-RU" sz="1100" dirty="0"/>
              <a:t>Специальные дисциплины</a:t>
            </a:r>
            <a:endParaRPr sz="1100" dirty="0"/>
          </a:p>
          <a:p>
            <a:pPr marL="457200" indent="-298450" algn="just">
              <a:lnSpc>
                <a:spcPct val="115000"/>
              </a:lnSpc>
              <a:buSzPts val="1100"/>
              <a:buFont typeface="Arial"/>
              <a:buChar char="●"/>
            </a:pPr>
            <a:r>
              <a:rPr lang="ru-RU" sz="1100" dirty="0"/>
              <a:t>Научные кружки и семинары</a:t>
            </a:r>
            <a:endParaRPr sz="1100" dirty="0"/>
          </a:p>
          <a:p>
            <a:pPr marL="457200" indent="-298450">
              <a:lnSpc>
                <a:spcPct val="115000"/>
              </a:lnSpc>
              <a:buSzPts val="1100"/>
              <a:buFont typeface="Arial"/>
              <a:buChar char="●"/>
            </a:pPr>
            <a:r>
              <a:rPr lang="ru-RU" sz="1100" dirty="0"/>
              <a:t>Задачники и </a:t>
            </a:r>
            <a:r>
              <a:rPr lang="ru-RU" sz="1100" dirty="0" err="1"/>
              <a:t>решебники</a:t>
            </a:r>
            <a:endParaRPr sz="1100" dirty="0"/>
          </a:p>
          <a:p>
            <a:pPr marL="457200" indent="-298450">
              <a:lnSpc>
                <a:spcPct val="115000"/>
              </a:lnSpc>
              <a:buSzPts val="1100"/>
              <a:buFont typeface="Arial"/>
              <a:buChar char="●"/>
            </a:pPr>
            <a:r>
              <a:rPr lang="ru-RU" sz="1100" dirty="0"/>
              <a:t>Учебные проекты</a:t>
            </a:r>
            <a:endParaRPr sz="1100" dirty="0"/>
          </a:p>
          <a:p>
            <a:pPr marL="457200" indent="-298450">
              <a:lnSpc>
                <a:spcPct val="115000"/>
              </a:lnSpc>
              <a:buSzPts val="1100"/>
              <a:buFont typeface="Arial"/>
              <a:buChar char="●"/>
            </a:pPr>
            <a:r>
              <a:rPr lang="ru-RU" sz="1100" dirty="0"/>
              <a:t>Доп. профили (</a:t>
            </a:r>
            <a:r>
              <a:rPr lang="ru-RU" sz="1100" dirty="0" err="1"/>
              <a:t>майноры</a:t>
            </a:r>
            <a:r>
              <a:rPr lang="ru-RU" sz="1100" dirty="0"/>
              <a:t>)</a:t>
            </a:r>
          </a:p>
          <a:p>
            <a:pPr marL="457200" indent="-298450">
              <a:lnSpc>
                <a:spcPct val="115000"/>
              </a:lnSpc>
              <a:buSzPts val="1100"/>
              <a:buFont typeface="Arial"/>
              <a:buChar char="●"/>
            </a:pPr>
            <a:r>
              <a:rPr lang="ru-RU" sz="1100" b="1" dirty="0"/>
              <a:t>Гибкие образовательное программы</a:t>
            </a:r>
          </a:p>
          <a:p>
            <a:pPr marL="457200" algn="just">
              <a:lnSpc>
                <a:spcPct val="115000"/>
              </a:lnSpc>
            </a:pPr>
            <a:endParaRPr sz="1100" dirty="0"/>
          </a:p>
          <a:p>
            <a:pPr marL="457200">
              <a:lnSpc>
                <a:spcPct val="115000"/>
              </a:lnSpc>
            </a:pPr>
            <a:endParaRPr sz="1100" dirty="0"/>
          </a:p>
        </p:txBody>
      </p:sp>
      <p:sp>
        <p:nvSpPr>
          <p:cNvPr id="150" name="Google Shape;150;p27"/>
          <p:cNvSpPr txBox="1"/>
          <p:nvPr/>
        </p:nvSpPr>
        <p:spPr>
          <a:xfrm>
            <a:off x="3801750" y="0"/>
            <a:ext cx="53421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SzPts val="1400"/>
            </a:pPr>
            <a:r>
              <a:rPr lang="ru-RU" sz="800" dirty="0">
                <a:solidFill>
                  <a:srgbClr val="FFFFFF"/>
                </a:solidFill>
              </a:rPr>
              <a:t>МИЭМ НИУ ВШЭ: внедрение проектной модели обучения</a:t>
            </a:r>
            <a:endParaRPr sz="800" dirty="0">
              <a:solidFill>
                <a:srgbClr val="FFFFFF"/>
              </a:solidFill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5996239" y="2334148"/>
            <a:ext cx="3074863" cy="21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ru-RU" b="1" dirty="0"/>
              <a:t>Навыки проектной работы</a:t>
            </a:r>
            <a:endParaRPr b="1" dirty="0"/>
          </a:p>
          <a:p>
            <a:pPr marL="457200" indent="-298450">
              <a:lnSpc>
                <a:spcPct val="115000"/>
              </a:lnSpc>
              <a:buSzPts val="1100"/>
              <a:buFont typeface="Arial"/>
              <a:buChar char="●"/>
            </a:pPr>
            <a:r>
              <a:rPr lang="ru-RU" sz="1100" b="1" dirty="0"/>
              <a:t>Системное мышление</a:t>
            </a:r>
          </a:p>
          <a:p>
            <a:pPr marL="457200" indent="-298450">
              <a:lnSpc>
                <a:spcPct val="115000"/>
              </a:lnSpc>
              <a:buSzPts val="1100"/>
              <a:buFont typeface="Arial"/>
              <a:buChar char="●"/>
            </a:pPr>
            <a:r>
              <a:rPr lang="ru-RU" sz="1100" b="1" dirty="0"/>
              <a:t>Нацеленность на результат</a:t>
            </a:r>
          </a:p>
          <a:p>
            <a:pPr marL="457200" indent="-298450">
              <a:lnSpc>
                <a:spcPct val="115000"/>
              </a:lnSpc>
              <a:buSzPts val="1100"/>
              <a:buFont typeface="Arial"/>
              <a:buChar char="●"/>
            </a:pPr>
            <a:r>
              <a:rPr lang="ru-RU" sz="1100" dirty="0"/>
              <a:t>Инструментарий проектной работы</a:t>
            </a:r>
            <a:endParaRPr sz="1100" dirty="0"/>
          </a:p>
          <a:p>
            <a:pPr marL="457200" indent="-298450">
              <a:lnSpc>
                <a:spcPct val="115000"/>
              </a:lnSpc>
              <a:buSzPts val="1100"/>
              <a:buFont typeface="Arial"/>
              <a:buChar char="●"/>
            </a:pPr>
            <a:r>
              <a:rPr lang="ru-RU" sz="1100" dirty="0"/>
              <a:t>Навыки командной работы</a:t>
            </a:r>
            <a:endParaRPr sz="1100" dirty="0"/>
          </a:p>
          <a:p>
            <a:pPr marL="457200" indent="-298450" algn="just">
              <a:lnSpc>
                <a:spcPct val="115000"/>
              </a:lnSpc>
              <a:buSzPts val="1100"/>
              <a:buFont typeface="Arial"/>
              <a:buChar char="●"/>
            </a:pPr>
            <a:r>
              <a:rPr lang="ru-RU" sz="1100" dirty="0" err="1"/>
              <a:t>Продуктование</a:t>
            </a:r>
            <a:r>
              <a:rPr lang="ru-RU" sz="1100" dirty="0"/>
              <a:t>, ФЭО, маркетинг, </a:t>
            </a:r>
            <a:r>
              <a:rPr lang="ru-RU" sz="1100" dirty="0" err="1"/>
              <a:t>etc</a:t>
            </a:r>
            <a:endParaRPr sz="1100" dirty="0"/>
          </a:p>
          <a:p>
            <a:pPr marL="457200" indent="-298450">
              <a:lnSpc>
                <a:spcPct val="115000"/>
              </a:lnSpc>
              <a:buSzPts val="1100"/>
              <a:buFont typeface="Arial"/>
              <a:buChar char="●"/>
            </a:pPr>
            <a:r>
              <a:rPr lang="ru-RU" sz="1100" dirty="0"/>
              <a:t>Публичное представление результатов</a:t>
            </a:r>
            <a:endParaRPr sz="1100" dirty="0"/>
          </a:p>
        </p:txBody>
      </p:sp>
      <p:sp>
        <p:nvSpPr>
          <p:cNvPr id="152" name="Google Shape;152;p27"/>
          <p:cNvSpPr/>
          <p:nvPr/>
        </p:nvSpPr>
        <p:spPr>
          <a:xfrm>
            <a:off x="170775" y="1045450"/>
            <a:ext cx="2582100" cy="1217690"/>
          </a:xfrm>
          <a:prstGeom prst="ellipse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400"/>
              <a:t>Academic</a:t>
            </a:r>
            <a:br>
              <a:rPr lang="ru-RU" sz="2400"/>
            </a:br>
            <a:r>
              <a:rPr lang="ru-RU" sz="2400"/>
              <a:t>skills</a:t>
            </a:r>
            <a:endParaRPr sz="2400"/>
          </a:p>
        </p:txBody>
      </p:sp>
      <p:sp>
        <p:nvSpPr>
          <p:cNvPr id="153" name="Google Shape;153;p27"/>
          <p:cNvSpPr/>
          <p:nvPr/>
        </p:nvSpPr>
        <p:spPr>
          <a:xfrm>
            <a:off x="3361675" y="1009925"/>
            <a:ext cx="2582100" cy="79793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400"/>
              <a:t>Scientific</a:t>
            </a:r>
            <a:br>
              <a:rPr lang="ru-RU" sz="2400"/>
            </a:br>
            <a:r>
              <a:rPr lang="ru-RU" sz="2400"/>
              <a:t>skills</a:t>
            </a:r>
            <a:endParaRPr sz="2400"/>
          </a:p>
        </p:txBody>
      </p:sp>
      <p:sp>
        <p:nvSpPr>
          <p:cNvPr id="154" name="Google Shape;154;p27"/>
          <p:cNvSpPr/>
          <p:nvPr/>
        </p:nvSpPr>
        <p:spPr>
          <a:xfrm>
            <a:off x="6316025" y="1045450"/>
            <a:ext cx="2582100" cy="127103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400"/>
              <a:t>Soft</a:t>
            </a:r>
            <a:br>
              <a:rPr lang="ru-RU" sz="2400"/>
            </a:br>
            <a:r>
              <a:rPr lang="ru-RU" sz="2400"/>
              <a:t>skills</a:t>
            </a:r>
            <a:endParaRPr sz="2400"/>
          </a:p>
        </p:txBody>
      </p:sp>
      <p:sp>
        <p:nvSpPr>
          <p:cNvPr id="155" name="Google Shape;155;p27"/>
          <p:cNvSpPr/>
          <p:nvPr/>
        </p:nvSpPr>
        <p:spPr>
          <a:xfrm>
            <a:off x="2947675" y="1518550"/>
            <a:ext cx="2582100" cy="79793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400" dirty="0" err="1"/>
              <a:t>Engineering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skills</a:t>
            </a:r>
            <a:endParaRPr sz="2400" dirty="0"/>
          </a:p>
        </p:txBody>
      </p:sp>
      <p:sp>
        <p:nvSpPr>
          <p:cNvPr id="14" name="Google Shape;149;p27">
            <a:extLst>
              <a:ext uri="{FF2B5EF4-FFF2-40B4-BE49-F238E27FC236}">
                <a16:creationId xmlns="" xmlns:a16="http://schemas.microsoft.com/office/drawing/2014/main" id="{9D0D4FD8-12E1-483E-8412-34665802D425}"/>
              </a:ext>
            </a:extLst>
          </p:cNvPr>
          <p:cNvSpPr/>
          <p:nvPr/>
        </p:nvSpPr>
        <p:spPr>
          <a:xfrm>
            <a:off x="0" y="4297360"/>
            <a:ext cx="9147038" cy="34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/>
              <a:t>Обучение в проекте – индивидуальная программа обучения – цифровая образовательная среда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08268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2" name="Google Shape;162;p28"/>
          <p:cNvSpPr/>
          <p:nvPr/>
        </p:nvSpPr>
        <p:spPr>
          <a:xfrm>
            <a:off x="1547679" y="104625"/>
            <a:ext cx="7596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</a:rPr>
              <a:t>Лестница проектов – </a:t>
            </a:r>
            <a:br>
              <a:rPr lang="ru-RU" sz="1800">
                <a:solidFill>
                  <a:schemeClr val="lt1"/>
                </a:solidFill>
              </a:rPr>
            </a:br>
            <a:r>
              <a:rPr lang="ru-RU" sz="1800">
                <a:solidFill>
                  <a:schemeClr val="lt1"/>
                </a:solidFill>
              </a:rPr>
              <a:t>преемственность проектной модели по годам обучения</a:t>
            </a:r>
            <a:endParaRPr sz="1800"/>
          </a:p>
        </p:txBody>
      </p:sp>
      <p:sp>
        <p:nvSpPr>
          <p:cNvPr id="163" name="Google Shape;163;p28"/>
          <p:cNvSpPr txBox="1"/>
          <p:nvPr/>
        </p:nvSpPr>
        <p:spPr>
          <a:xfrm>
            <a:off x="3801750" y="0"/>
            <a:ext cx="53421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800">
                <a:solidFill>
                  <a:srgbClr val="FFFFFF"/>
                </a:solidFill>
              </a:rPr>
              <a:t>МИЭМ НИУ ВШЭ: внедрение проектной модели обучения в 2018/2019 учебном году (результаты  1 этапа)</a:t>
            </a:r>
            <a:endParaRPr sz="800" i="0" u="none" strike="noStrike" cap="none">
              <a:solidFill>
                <a:srgbClr val="FFFFFF"/>
              </a:solidFill>
            </a:endParaRPr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5075" y="1046872"/>
            <a:ext cx="7596300" cy="376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1" name="Google Shape;171;p29"/>
          <p:cNvSpPr/>
          <p:nvPr/>
        </p:nvSpPr>
        <p:spPr>
          <a:xfrm>
            <a:off x="409850" y="1442950"/>
            <a:ext cx="7097100" cy="2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3F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3F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3F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9"/>
          <p:cNvSpPr/>
          <p:nvPr/>
        </p:nvSpPr>
        <p:spPr>
          <a:xfrm>
            <a:off x="1547679" y="28425"/>
            <a:ext cx="7596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</a:rPr>
              <a:t>Схема формирования проектов</a:t>
            </a:r>
            <a:endParaRPr sz="1800"/>
          </a:p>
        </p:txBody>
      </p:sp>
      <p:sp>
        <p:nvSpPr>
          <p:cNvPr id="173" name="Google Shape;173;p29"/>
          <p:cNvSpPr txBox="1"/>
          <p:nvPr/>
        </p:nvSpPr>
        <p:spPr>
          <a:xfrm>
            <a:off x="3801750" y="0"/>
            <a:ext cx="53421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800">
                <a:solidFill>
                  <a:srgbClr val="FFFFFF"/>
                </a:solidFill>
              </a:rPr>
              <a:t>МИЭМ НИУ ВШЭ: внедрение проектной модели обучения в 2018/2019 учебном году (результаты  1 этапа)</a:t>
            </a:r>
            <a:endParaRPr sz="800" i="0" u="none" strike="noStrike" cap="none">
              <a:solidFill>
                <a:srgbClr val="FFFFFF"/>
              </a:solidFill>
            </a:endParaRPr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002" y="905475"/>
            <a:ext cx="7802925" cy="42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0" name="Google Shape;180;p30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1" name="Google Shape;181;p30"/>
          <p:cNvSpPr/>
          <p:nvPr/>
        </p:nvSpPr>
        <p:spPr>
          <a:xfrm>
            <a:off x="1547679" y="28425"/>
            <a:ext cx="7596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</a:rPr>
              <a:t>Стадии проекта</a:t>
            </a:r>
            <a:endParaRPr sz="1800"/>
          </a:p>
        </p:txBody>
      </p:sp>
      <p:pic>
        <p:nvPicPr>
          <p:cNvPr id="182" name="Google Shape;182;p30"/>
          <p:cNvPicPr preferRelativeResize="0"/>
          <p:nvPr/>
        </p:nvPicPr>
        <p:blipFill rotWithShape="1">
          <a:blip r:embed="rId4">
            <a:alphaModFix/>
          </a:blip>
          <a:srcRect l="10066" r="41904"/>
          <a:stretch/>
        </p:blipFill>
        <p:spPr>
          <a:xfrm>
            <a:off x="4338702" y="71326"/>
            <a:ext cx="3814549" cy="499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0"/>
          <p:cNvSpPr txBox="1"/>
          <p:nvPr/>
        </p:nvSpPr>
        <p:spPr>
          <a:xfrm>
            <a:off x="51000" y="3731300"/>
            <a:ext cx="42084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B5394"/>
                </a:solidFill>
              </a:rPr>
              <a:t>Демонстрация результатов проекта</a:t>
            </a:r>
            <a:endParaRPr sz="1200">
              <a:solidFill>
                <a:srgbClr val="0B5394"/>
              </a:solidFill>
            </a:endParaRPr>
          </a:p>
        </p:txBody>
      </p:sp>
      <p:sp>
        <p:nvSpPr>
          <p:cNvPr id="184" name="Google Shape;184;p30"/>
          <p:cNvSpPr txBox="1"/>
          <p:nvPr/>
        </p:nvSpPr>
        <p:spPr>
          <a:xfrm>
            <a:off x="0" y="3027875"/>
            <a:ext cx="42594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B5394"/>
                </a:solidFill>
              </a:rPr>
              <a:t>Самооценка</a:t>
            </a:r>
            <a:endParaRPr sz="1200">
              <a:solidFill>
                <a:srgbClr val="0B5394"/>
              </a:solidFill>
            </a:endParaRPr>
          </a:p>
        </p:txBody>
      </p:sp>
      <p:sp>
        <p:nvSpPr>
          <p:cNvPr id="185" name="Google Shape;185;p30"/>
          <p:cNvSpPr txBox="1"/>
          <p:nvPr/>
        </p:nvSpPr>
        <p:spPr>
          <a:xfrm>
            <a:off x="0" y="1351475"/>
            <a:ext cx="42594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B5394"/>
                </a:solidFill>
              </a:rPr>
              <a:t>Preview проекта</a:t>
            </a:r>
            <a:endParaRPr sz="1200">
              <a:solidFill>
                <a:srgbClr val="0B5394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B5394"/>
                </a:solidFill>
              </a:rPr>
              <a:t>Презентация идеи и планируемых результатов</a:t>
            </a:r>
            <a:endParaRPr sz="1200">
              <a:solidFill>
                <a:srgbClr val="0B5394"/>
              </a:solidFill>
            </a:endParaRPr>
          </a:p>
        </p:txBody>
      </p:sp>
      <p:sp>
        <p:nvSpPr>
          <p:cNvPr id="186" name="Google Shape;186;p30"/>
          <p:cNvSpPr txBox="1"/>
          <p:nvPr/>
        </p:nvSpPr>
        <p:spPr>
          <a:xfrm>
            <a:off x="0" y="2494475"/>
            <a:ext cx="42594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B5394"/>
                </a:solidFill>
              </a:rPr>
              <a:t>Постерная сессия</a:t>
            </a:r>
            <a:endParaRPr sz="1200">
              <a:solidFill>
                <a:srgbClr val="0B5394"/>
              </a:solidFill>
            </a:endParaRPr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8475" y="71326"/>
            <a:ext cx="816900" cy="40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93" name="Google Shape;193;p31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94" name="Google Shape;194;p31"/>
          <p:cNvSpPr/>
          <p:nvPr/>
        </p:nvSpPr>
        <p:spPr>
          <a:xfrm>
            <a:off x="409850" y="1442950"/>
            <a:ext cx="7097100" cy="2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3F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3F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3F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1"/>
          <p:cNvSpPr/>
          <p:nvPr/>
        </p:nvSpPr>
        <p:spPr>
          <a:xfrm>
            <a:off x="1547679" y="104625"/>
            <a:ext cx="7596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</a:rPr>
              <a:t>План внедрения проектной модели обучения в МИЭМ НИУ ВШЭ</a:t>
            </a:r>
            <a:endParaRPr sz="1800"/>
          </a:p>
        </p:txBody>
      </p:sp>
      <p:sp>
        <p:nvSpPr>
          <p:cNvPr id="196" name="Google Shape;196;p31"/>
          <p:cNvSpPr/>
          <p:nvPr/>
        </p:nvSpPr>
        <p:spPr>
          <a:xfrm>
            <a:off x="347075" y="1204900"/>
            <a:ext cx="8368500" cy="27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>
                <a:solidFill>
                  <a:schemeClr val="dk1"/>
                </a:solidFill>
              </a:rPr>
              <a:t>Формирование рабочей группы по внедрению проектной модели обучения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>
                <a:solidFill>
                  <a:schemeClr val="dk1"/>
                </a:solidFill>
              </a:rPr>
              <a:t>Формирование плана преобразования среды для работы в проектах (коворкинг зоны, проектная мастерская, гибкое расписание, системы сопровождения проектов)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-RU">
                <a:solidFill>
                  <a:schemeClr val="dk1"/>
                </a:solidFill>
              </a:rPr>
              <a:t>Формирование банка проектов</a:t>
            </a:r>
            <a:endParaRPr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Обучение преподавателей - руководителей проектов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-RU">
                <a:solidFill>
                  <a:schemeClr val="dk1"/>
                </a:solidFill>
              </a:rPr>
              <a:t>Внесение изменений в учебные планы бакалаврских программ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>
                <a:solidFill>
                  <a:schemeClr val="dk1"/>
                </a:solidFill>
              </a:rPr>
              <a:t>Актуализация программы Проектного семинара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-RU">
                <a:solidFill>
                  <a:schemeClr val="dk1"/>
                </a:solidFill>
              </a:rPr>
              <a:t>Проведение проектного семинара для студентов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-RU">
                <a:solidFill>
                  <a:schemeClr val="dk1"/>
                </a:solidFill>
              </a:rPr>
              <a:t>Запуск проектов первой волны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-RU">
                <a:solidFill>
                  <a:schemeClr val="dk1"/>
                </a:solidFill>
              </a:rPr>
              <a:t>Запуск проектов второй волны по гибкому графику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1"/>
          <p:cNvSpPr txBox="1"/>
          <p:nvPr/>
        </p:nvSpPr>
        <p:spPr>
          <a:xfrm>
            <a:off x="3801750" y="0"/>
            <a:ext cx="53421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800">
                <a:solidFill>
                  <a:srgbClr val="FFFFFF"/>
                </a:solidFill>
              </a:rPr>
              <a:t>МИЭМ НИУ ВШЭ: внедрение проектной модели обучения в 2018/2019 учебном году (результаты  1 этапа)</a:t>
            </a:r>
            <a:endParaRPr sz="8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198" name="Google Shape;198;p31"/>
          <p:cNvSpPr/>
          <p:nvPr/>
        </p:nvSpPr>
        <p:spPr>
          <a:xfrm>
            <a:off x="347075" y="4030800"/>
            <a:ext cx="1200600" cy="708000"/>
          </a:xfrm>
          <a:prstGeom prst="rect">
            <a:avLst/>
          </a:prstGeom>
          <a:solidFill>
            <a:srgbClr val="003F8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FFFFFF"/>
                </a:solidFill>
              </a:rPr>
              <a:t>фокус - </a:t>
            </a: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FFFFFF"/>
                </a:solidFill>
              </a:rPr>
              <a:t>студенты 3 курса бакалавриата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04" name="Google Shape;204;p32"/>
          <p:cNvSpPr/>
          <p:nvPr/>
        </p:nvSpPr>
        <p:spPr>
          <a:xfrm>
            <a:off x="409850" y="1442950"/>
            <a:ext cx="7097100" cy="2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3F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3F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3F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2"/>
          <p:cNvSpPr/>
          <p:nvPr/>
        </p:nvSpPr>
        <p:spPr>
          <a:xfrm>
            <a:off x="1547664" y="104620"/>
            <a:ext cx="5616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</a:rPr>
              <a:t>Содержание презентации</a:t>
            </a:r>
            <a:endParaRPr sz="1800"/>
          </a:p>
        </p:txBody>
      </p:sp>
      <p:sp>
        <p:nvSpPr>
          <p:cNvPr id="206" name="Google Shape;206;p32"/>
          <p:cNvSpPr/>
          <p:nvPr/>
        </p:nvSpPr>
        <p:spPr>
          <a:xfrm>
            <a:off x="265585" y="1347614"/>
            <a:ext cx="82665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AutoNum type="arabicPeriod"/>
            </a:pPr>
            <a:r>
              <a:rPr lang="ru-RU" dirty="0">
                <a:solidFill>
                  <a:srgbClr val="CCCCCC"/>
                </a:solidFill>
              </a:rPr>
              <a:t>Проектная модель в МИЭМ НИУ ВШЭ</a:t>
            </a:r>
            <a:endParaRPr dirty="0">
              <a:solidFill>
                <a:srgbClr val="0B5394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>
              <a:solidFill>
                <a:srgbClr val="FF0000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AutoNum type="arabicPeriod"/>
            </a:pPr>
            <a:r>
              <a:rPr lang="ru-RU" dirty="0">
                <a:solidFill>
                  <a:srgbClr val="0B5394"/>
                </a:solidFill>
              </a:rPr>
              <a:t>Первые результаты. Сентябрь-ноябрь 2018 г.</a:t>
            </a:r>
            <a:endParaRPr dirty="0">
              <a:solidFill>
                <a:srgbClr val="0B5394"/>
              </a:solidFill>
            </a:endParaRPr>
          </a:p>
          <a:p>
            <a:pPr marL="12573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>
              <a:solidFill>
                <a:srgbClr val="0B5394"/>
              </a:solidFill>
            </a:endParaRPr>
          </a:p>
          <a:p>
            <a:pPr marL="457200" indent="-317500">
              <a:buClr>
                <a:srgbClr val="CCCCCC"/>
              </a:buClr>
              <a:buSzPts val="1400"/>
              <a:buFont typeface="Arial"/>
              <a:buAutoNum type="arabicPeriod"/>
            </a:pPr>
            <a:r>
              <a:rPr lang="ru-RU" dirty="0">
                <a:solidFill>
                  <a:srgbClr val="CCCCCC"/>
                </a:solidFill>
              </a:rPr>
              <a:t>Обзор проектов первой </a:t>
            </a:r>
            <a:r>
              <a:rPr lang="ru-RU" dirty="0" smtClean="0">
                <a:solidFill>
                  <a:srgbClr val="CCCCCC"/>
                </a:solidFill>
              </a:rPr>
              <a:t>волны</a:t>
            </a:r>
          </a:p>
          <a:p>
            <a:pPr marL="457200" indent="-317500">
              <a:buClr>
                <a:srgbClr val="CCCCCC"/>
              </a:buClr>
              <a:buSzPts val="1400"/>
              <a:buFont typeface="Arial"/>
              <a:buAutoNum type="arabicPeriod"/>
            </a:pPr>
            <a:endParaRPr lang="ru-RU" dirty="0">
              <a:solidFill>
                <a:srgbClr val="CCCCCC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rabicPeriod"/>
            </a:pPr>
            <a:r>
              <a:rPr lang="ru-RU" dirty="0" smtClean="0">
                <a:solidFill>
                  <a:srgbClr val="CCCCCC"/>
                </a:solidFill>
              </a:rPr>
              <a:t>Цифровая </a:t>
            </a:r>
            <a:r>
              <a:rPr lang="ru-RU" dirty="0">
                <a:solidFill>
                  <a:srgbClr val="CCCCCC"/>
                </a:solidFill>
              </a:rPr>
              <a:t>среда поддержки проектной деятельности</a:t>
            </a:r>
            <a:br>
              <a:rPr lang="ru-RU" dirty="0">
                <a:solidFill>
                  <a:srgbClr val="CCCCCC"/>
                </a:solidFill>
              </a:rPr>
            </a:br>
            <a:endParaRPr dirty="0">
              <a:solidFill>
                <a:srgbClr val="CCCCC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CCCCC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207" name="Google Shape;207;p32"/>
          <p:cNvSpPr txBox="1"/>
          <p:nvPr/>
        </p:nvSpPr>
        <p:spPr>
          <a:xfrm>
            <a:off x="3801750" y="0"/>
            <a:ext cx="53421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800">
                <a:solidFill>
                  <a:srgbClr val="FFFFFF"/>
                </a:solidFill>
              </a:rPr>
              <a:t>МИЭМ НИУ ВШЭ: внедрение проектной модели обучения в 2018/2019 учебном году (результаты  1 этапа)</a:t>
            </a:r>
            <a:endParaRPr sz="800" i="0" u="none" strike="noStrike" cap="none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4" name="Google Shape;214;p33"/>
          <p:cNvSpPr/>
          <p:nvPr/>
        </p:nvSpPr>
        <p:spPr>
          <a:xfrm>
            <a:off x="1547679" y="104625"/>
            <a:ext cx="7502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</a:rPr>
              <a:t>Календарь основных событий</a:t>
            </a:r>
            <a:endParaRPr sz="1800">
              <a:solidFill>
                <a:srgbClr val="FFFF00"/>
              </a:solidFill>
            </a:endParaRPr>
          </a:p>
        </p:txBody>
      </p:sp>
      <p:sp>
        <p:nvSpPr>
          <p:cNvPr id="215" name="Google Shape;215;p33"/>
          <p:cNvSpPr txBox="1"/>
          <p:nvPr/>
        </p:nvSpPr>
        <p:spPr>
          <a:xfrm>
            <a:off x="3801750" y="0"/>
            <a:ext cx="53421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800">
                <a:solidFill>
                  <a:srgbClr val="FFFFFF"/>
                </a:solidFill>
              </a:rPr>
              <a:t>МИЭМ НИУ ВШЭ: внедрение проектной модели обучения в 2018/2019 учебном году (результаты  1 этапа)</a:t>
            </a:r>
            <a:endParaRPr sz="800" i="0" u="none" strike="noStrike" cap="none">
              <a:solidFill>
                <a:srgbClr val="FFFFFF"/>
              </a:solidFill>
            </a:endParaRPr>
          </a:p>
        </p:txBody>
      </p:sp>
      <p:grpSp>
        <p:nvGrpSpPr>
          <p:cNvPr id="216" name="Google Shape;216;p33"/>
          <p:cNvGrpSpPr/>
          <p:nvPr/>
        </p:nvGrpSpPr>
        <p:grpSpPr>
          <a:xfrm>
            <a:off x="540694" y="1347651"/>
            <a:ext cx="1200600" cy="1338334"/>
            <a:chOff x="540706" y="1347625"/>
            <a:chExt cx="1200600" cy="1381150"/>
          </a:xfrm>
        </p:grpSpPr>
        <p:sp>
          <p:nvSpPr>
            <p:cNvPr id="217" name="Google Shape;217;p33"/>
            <p:cNvSpPr/>
            <p:nvPr/>
          </p:nvSpPr>
          <p:spPr>
            <a:xfrm>
              <a:off x="540706" y="1347625"/>
              <a:ext cx="1200600" cy="2631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/>
                <a:t>август-сентябрь </a:t>
              </a:r>
              <a:endParaRPr sz="1000"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540706" y="1572575"/>
              <a:ext cx="1200600" cy="1156200"/>
            </a:xfrm>
            <a:prstGeom prst="rect">
              <a:avLst/>
            </a:prstGeom>
            <a:solidFill>
              <a:srgbClr val="D0E0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/>
                <a:t>Формирование базы проектов </a:t>
              </a:r>
              <a:endParaRPr sz="1000"/>
            </a:p>
          </p:txBody>
        </p:sp>
      </p:grpSp>
      <p:grpSp>
        <p:nvGrpSpPr>
          <p:cNvPr id="219" name="Google Shape;219;p33"/>
          <p:cNvGrpSpPr/>
          <p:nvPr/>
        </p:nvGrpSpPr>
        <p:grpSpPr>
          <a:xfrm>
            <a:off x="3769002" y="1370726"/>
            <a:ext cx="1200602" cy="1358050"/>
            <a:chOff x="3536200" y="1370725"/>
            <a:chExt cx="1200602" cy="1358050"/>
          </a:xfrm>
        </p:grpSpPr>
        <p:sp>
          <p:nvSpPr>
            <p:cNvPr id="220" name="Google Shape;220;p33"/>
            <p:cNvSpPr/>
            <p:nvPr/>
          </p:nvSpPr>
          <p:spPr>
            <a:xfrm>
              <a:off x="3536200" y="1370725"/>
              <a:ext cx="1200600" cy="2169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/>
                <a:t>24 - 28 сентября</a:t>
              </a:r>
              <a:endParaRPr sz="1000"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3536202" y="1572575"/>
              <a:ext cx="1200600" cy="1156200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rgbClr val="D0E0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chemeClr val="dk1"/>
                  </a:solidFill>
                </a:rPr>
                <a:t>Неделя проектов</a:t>
              </a:r>
              <a:r>
                <a:rPr lang="ru-RU" sz="1000"/>
                <a:t> -- презентация проектов инициаторами</a:t>
              </a:r>
              <a:endParaRPr sz="1000"/>
            </a:p>
          </p:txBody>
        </p:sp>
      </p:grpSp>
      <p:grpSp>
        <p:nvGrpSpPr>
          <p:cNvPr id="222" name="Google Shape;222;p33"/>
          <p:cNvGrpSpPr/>
          <p:nvPr/>
        </p:nvGrpSpPr>
        <p:grpSpPr>
          <a:xfrm>
            <a:off x="6997307" y="1347653"/>
            <a:ext cx="1200601" cy="1381201"/>
            <a:chOff x="6997300" y="1347625"/>
            <a:chExt cx="1200601" cy="1302038"/>
          </a:xfrm>
        </p:grpSpPr>
        <p:sp>
          <p:nvSpPr>
            <p:cNvPr id="223" name="Google Shape;223;p33"/>
            <p:cNvSpPr/>
            <p:nvPr/>
          </p:nvSpPr>
          <p:spPr>
            <a:xfrm>
              <a:off x="6997300" y="1347625"/>
              <a:ext cx="1200600" cy="2169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/>
                <a:t>2-8 октября</a:t>
              </a:r>
              <a:endParaRPr sz="1000"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997301" y="1516563"/>
              <a:ext cx="1200600" cy="1133100"/>
            </a:xfrm>
            <a:prstGeom prst="rect">
              <a:avLst/>
            </a:prstGeom>
            <a:solidFill>
              <a:srgbClr val="D0E0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/>
                <a:t>Подача заявок на участие в проектах</a:t>
              </a:r>
              <a:endParaRPr sz="1000"/>
            </a:p>
          </p:txBody>
        </p:sp>
      </p:grpSp>
      <p:grpSp>
        <p:nvGrpSpPr>
          <p:cNvPr id="225" name="Google Shape;225;p33"/>
          <p:cNvGrpSpPr/>
          <p:nvPr/>
        </p:nvGrpSpPr>
        <p:grpSpPr>
          <a:xfrm>
            <a:off x="2154862" y="3112025"/>
            <a:ext cx="1200750" cy="1373100"/>
            <a:chOff x="2102300" y="3136700"/>
            <a:chExt cx="1200750" cy="1373100"/>
          </a:xfrm>
        </p:grpSpPr>
        <p:sp>
          <p:nvSpPr>
            <p:cNvPr id="226" name="Google Shape;226;p33"/>
            <p:cNvSpPr/>
            <p:nvPr/>
          </p:nvSpPr>
          <p:spPr>
            <a:xfrm>
              <a:off x="2102450" y="3353600"/>
              <a:ext cx="1200600" cy="1156200"/>
            </a:xfrm>
            <a:prstGeom prst="rect">
              <a:avLst/>
            </a:prstGeom>
            <a:solidFill>
              <a:srgbClr val="D0E0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/>
                <a:t>Preview проектов.</a:t>
              </a:r>
              <a:endParaRPr sz="100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000"/>
                <a:t>Презентация идеи и планируемых результатов</a:t>
              </a:r>
              <a:endParaRPr sz="1000"/>
            </a:p>
          </p:txBody>
        </p:sp>
        <p:sp>
          <p:nvSpPr>
            <p:cNvPr id="227" name="Google Shape;227;p33"/>
            <p:cNvSpPr/>
            <p:nvPr/>
          </p:nvSpPr>
          <p:spPr>
            <a:xfrm>
              <a:off x="2102300" y="3136700"/>
              <a:ext cx="1200600" cy="2169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/>
                <a:t>12-20 ноября</a:t>
              </a:r>
              <a:endParaRPr sz="1000"/>
            </a:p>
          </p:txBody>
        </p:sp>
      </p:grpSp>
      <p:grpSp>
        <p:nvGrpSpPr>
          <p:cNvPr id="228" name="Google Shape;228;p33"/>
          <p:cNvGrpSpPr/>
          <p:nvPr/>
        </p:nvGrpSpPr>
        <p:grpSpPr>
          <a:xfrm>
            <a:off x="5383154" y="1347647"/>
            <a:ext cx="1200600" cy="1381171"/>
            <a:chOff x="5300724" y="1347625"/>
            <a:chExt cx="1200600" cy="1323975"/>
          </a:xfrm>
        </p:grpSpPr>
        <p:sp>
          <p:nvSpPr>
            <p:cNvPr id="229" name="Google Shape;229;p33"/>
            <p:cNvSpPr/>
            <p:nvPr/>
          </p:nvSpPr>
          <p:spPr>
            <a:xfrm>
              <a:off x="5300725" y="1347625"/>
              <a:ext cx="1200600" cy="2169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/>
                <a:t>29 сен. - 1 окт.</a:t>
              </a:r>
              <a:endParaRPr sz="1000"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5300724" y="1515400"/>
              <a:ext cx="1200600" cy="1156200"/>
            </a:xfrm>
            <a:prstGeom prst="rect">
              <a:avLst/>
            </a:prstGeom>
            <a:solidFill>
              <a:srgbClr val="D0E0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/>
                <a:t>Дни тишины</a:t>
              </a:r>
              <a:endParaRPr sz="1000"/>
            </a:p>
          </p:txBody>
        </p:sp>
      </p:grpSp>
      <p:grpSp>
        <p:nvGrpSpPr>
          <p:cNvPr id="231" name="Google Shape;231;p33"/>
          <p:cNvGrpSpPr/>
          <p:nvPr/>
        </p:nvGrpSpPr>
        <p:grpSpPr>
          <a:xfrm>
            <a:off x="3769074" y="3112025"/>
            <a:ext cx="1200700" cy="1373100"/>
            <a:chOff x="3536200" y="3136700"/>
            <a:chExt cx="1200700" cy="1373100"/>
          </a:xfrm>
        </p:grpSpPr>
        <p:sp>
          <p:nvSpPr>
            <p:cNvPr id="232" name="Google Shape;232;p33"/>
            <p:cNvSpPr/>
            <p:nvPr/>
          </p:nvSpPr>
          <p:spPr>
            <a:xfrm>
              <a:off x="3536300" y="3136700"/>
              <a:ext cx="1200600" cy="2169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/>
                <a:t>23 ноября</a:t>
              </a:r>
              <a:endParaRPr sz="1000"/>
            </a:p>
          </p:txBody>
        </p:sp>
        <p:sp>
          <p:nvSpPr>
            <p:cNvPr id="233" name="Google Shape;233;p33"/>
            <p:cNvSpPr/>
            <p:nvPr/>
          </p:nvSpPr>
          <p:spPr>
            <a:xfrm>
              <a:off x="3536200" y="3353600"/>
              <a:ext cx="1200600" cy="1156200"/>
            </a:xfrm>
            <a:prstGeom prst="rect">
              <a:avLst/>
            </a:prstGeom>
            <a:solidFill>
              <a:srgbClr val="D0E0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/>
                <a:t>Публикация результатов. Решение о финансиро-</a:t>
              </a:r>
              <a:br>
                <a:rPr lang="ru-RU" sz="1000"/>
              </a:br>
              <a:r>
                <a:rPr lang="ru-RU" sz="1000"/>
                <a:t>вании проектов</a:t>
              </a:r>
              <a:endParaRPr sz="1000"/>
            </a:p>
          </p:txBody>
        </p:sp>
      </p:grpSp>
      <p:grpSp>
        <p:nvGrpSpPr>
          <p:cNvPr id="234" name="Google Shape;234;p33"/>
          <p:cNvGrpSpPr/>
          <p:nvPr/>
        </p:nvGrpSpPr>
        <p:grpSpPr>
          <a:xfrm>
            <a:off x="5382950" y="3112025"/>
            <a:ext cx="1200900" cy="1373100"/>
            <a:chOff x="5300438" y="3136700"/>
            <a:chExt cx="1200900" cy="1373100"/>
          </a:xfrm>
        </p:grpSpPr>
        <p:sp>
          <p:nvSpPr>
            <p:cNvPr id="235" name="Google Shape;235;p33"/>
            <p:cNvSpPr/>
            <p:nvPr/>
          </p:nvSpPr>
          <p:spPr>
            <a:xfrm>
              <a:off x="5300438" y="3136700"/>
              <a:ext cx="1200900" cy="2169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rgbClr val="999999"/>
                  </a:solidFill>
                </a:rPr>
                <a:t>14-31 января 2019</a:t>
              </a:r>
              <a:endParaRPr sz="900">
                <a:solidFill>
                  <a:srgbClr val="999999"/>
                </a:solidFill>
              </a:endParaRPr>
            </a:p>
          </p:txBody>
        </p:sp>
        <p:sp>
          <p:nvSpPr>
            <p:cNvPr id="236" name="Google Shape;236;p33"/>
            <p:cNvSpPr/>
            <p:nvPr/>
          </p:nvSpPr>
          <p:spPr>
            <a:xfrm>
              <a:off x="5300724" y="3353600"/>
              <a:ext cx="1200600" cy="11562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/>
                <a:t>Постерная сессия</a:t>
              </a:r>
              <a:endParaRPr sz="1000"/>
            </a:p>
          </p:txBody>
        </p:sp>
      </p:grpSp>
      <p:grpSp>
        <p:nvGrpSpPr>
          <p:cNvPr id="237" name="Google Shape;237;p33"/>
          <p:cNvGrpSpPr/>
          <p:nvPr/>
        </p:nvGrpSpPr>
        <p:grpSpPr>
          <a:xfrm>
            <a:off x="6997299" y="3112025"/>
            <a:ext cx="1200603" cy="1373100"/>
            <a:chOff x="6997297" y="3136700"/>
            <a:chExt cx="1200603" cy="1373100"/>
          </a:xfrm>
        </p:grpSpPr>
        <p:sp>
          <p:nvSpPr>
            <p:cNvPr id="238" name="Google Shape;238;p33"/>
            <p:cNvSpPr/>
            <p:nvPr/>
          </p:nvSpPr>
          <p:spPr>
            <a:xfrm>
              <a:off x="6997300" y="3136700"/>
              <a:ext cx="1200600" cy="2169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rgbClr val="999999"/>
                  </a:solidFill>
                </a:rPr>
                <a:t>14-24 мая 2019</a:t>
              </a:r>
              <a:endParaRPr sz="900">
                <a:solidFill>
                  <a:srgbClr val="999999"/>
                </a:solidFill>
              </a:endParaRPr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6997297" y="3353600"/>
              <a:ext cx="1200600" cy="11562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/>
                <a:t>Презентация результатов проекта</a:t>
              </a:r>
              <a:endParaRPr sz="1000"/>
            </a:p>
          </p:txBody>
        </p:sp>
      </p:grpSp>
      <p:sp>
        <p:nvSpPr>
          <p:cNvPr id="240" name="Google Shape;240;p33"/>
          <p:cNvSpPr/>
          <p:nvPr/>
        </p:nvSpPr>
        <p:spPr>
          <a:xfrm>
            <a:off x="1741300" y="1389450"/>
            <a:ext cx="419400" cy="1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241;p33"/>
          <p:cNvGrpSpPr/>
          <p:nvPr/>
        </p:nvGrpSpPr>
        <p:grpSpPr>
          <a:xfrm>
            <a:off x="2154858" y="1370756"/>
            <a:ext cx="1200601" cy="1358080"/>
            <a:chOff x="2102449" y="1370725"/>
            <a:chExt cx="1200601" cy="1346500"/>
          </a:xfrm>
        </p:grpSpPr>
        <p:sp>
          <p:nvSpPr>
            <p:cNvPr id="242" name="Google Shape;242;p33"/>
            <p:cNvSpPr/>
            <p:nvPr/>
          </p:nvSpPr>
          <p:spPr>
            <a:xfrm>
              <a:off x="2102450" y="1370725"/>
              <a:ext cx="1200600" cy="2169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/>
                <a:t>17-22 сентября</a:t>
              </a:r>
              <a:endParaRPr sz="1000"/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2102449" y="1584125"/>
              <a:ext cx="1200600" cy="1133100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rgbClr val="D0E0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000">
                  <a:solidFill>
                    <a:schemeClr val="dk1"/>
                  </a:solidFill>
                </a:rPr>
                <a:t>Обучение пилотной группы руководителей проектов</a:t>
              </a:r>
              <a:endParaRPr sz="1000"/>
            </a:p>
          </p:txBody>
        </p:sp>
      </p:grpSp>
      <p:grpSp>
        <p:nvGrpSpPr>
          <p:cNvPr id="244" name="Google Shape;244;p33"/>
          <p:cNvGrpSpPr/>
          <p:nvPr/>
        </p:nvGrpSpPr>
        <p:grpSpPr>
          <a:xfrm>
            <a:off x="540700" y="3112026"/>
            <a:ext cx="1200700" cy="1327400"/>
            <a:chOff x="540700" y="3112025"/>
            <a:chExt cx="1200700" cy="1327400"/>
          </a:xfrm>
        </p:grpSpPr>
        <p:sp>
          <p:nvSpPr>
            <p:cNvPr id="245" name="Google Shape;245;p33"/>
            <p:cNvSpPr/>
            <p:nvPr/>
          </p:nvSpPr>
          <p:spPr>
            <a:xfrm>
              <a:off x="540800" y="3112025"/>
              <a:ext cx="1200600" cy="2169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/>
                <a:t>09-22 октября</a:t>
              </a:r>
              <a:endParaRPr sz="1000"/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540700" y="3306325"/>
              <a:ext cx="1200600" cy="1133100"/>
            </a:xfrm>
            <a:prstGeom prst="rect">
              <a:avLst/>
            </a:prstGeom>
            <a:solidFill>
              <a:srgbClr val="D0E0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/>
                <a:t>Формирование проектных команд</a:t>
              </a:r>
              <a:endParaRPr sz="1000"/>
            </a:p>
          </p:txBody>
        </p:sp>
      </p:grpSp>
      <p:sp>
        <p:nvSpPr>
          <p:cNvPr id="247" name="Google Shape;247;p33"/>
          <p:cNvSpPr/>
          <p:nvPr/>
        </p:nvSpPr>
        <p:spPr>
          <a:xfrm>
            <a:off x="3357475" y="1389450"/>
            <a:ext cx="419400" cy="1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3"/>
          <p:cNvSpPr/>
          <p:nvPr/>
        </p:nvSpPr>
        <p:spPr>
          <a:xfrm>
            <a:off x="4973650" y="1389450"/>
            <a:ext cx="419400" cy="1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3"/>
          <p:cNvSpPr/>
          <p:nvPr/>
        </p:nvSpPr>
        <p:spPr>
          <a:xfrm>
            <a:off x="6589825" y="1389450"/>
            <a:ext cx="419400" cy="1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3"/>
          <p:cNvSpPr/>
          <p:nvPr/>
        </p:nvSpPr>
        <p:spPr>
          <a:xfrm>
            <a:off x="1741300" y="3142050"/>
            <a:ext cx="419400" cy="1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3"/>
          <p:cNvSpPr/>
          <p:nvPr/>
        </p:nvSpPr>
        <p:spPr>
          <a:xfrm>
            <a:off x="3357475" y="3142050"/>
            <a:ext cx="419400" cy="1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3"/>
          <p:cNvSpPr/>
          <p:nvPr/>
        </p:nvSpPr>
        <p:spPr>
          <a:xfrm>
            <a:off x="4973650" y="3142050"/>
            <a:ext cx="419400" cy="1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3"/>
          <p:cNvSpPr/>
          <p:nvPr/>
        </p:nvSpPr>
        <p:spPr>
          <a:xfrm>
            <a:off x="6578150" y="3142050"/>
            <a:ext cx="419400" cy="1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3"/>
          <p:cNvSpPr/>
          <p:nvPr/>
        </p:nvSpPr>
        <p:spPr>
          <a:xfrm>
            <a:off x="8206000" y="1389450"/>
            <a:ext cx="419400" cy="1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3"/>
          <p:cNvSpPr/>
          <p:nvPr/>
        </p:nvSpPr>
        <p:spPr>
          <a:xfrm>
            <a:off x="128800" y="3142050"/>
            <a:ext cx="419400" cy="1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1623</Words>
  <Application>Microsoft Office PowerPoint</Application>
  <PresentationFormat>Экран (16:9)</PresentationFormat>
  <Paragraphs>337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PT Sans</vt:lpstr>
      <vt:lpstr>Calibri</vt:lpstr>
      <vt:lpstr>Wingdings</vt:lpstr>
      <vt:lpstr>Office Theme</vt:lpstr>
      <vt:lpstr>1_Simple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Архитектура цифровой образовательной среды для инженеров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Прохорова Вероника Борисовна</dc:creator>
  <cp:lastModifiedBy>Пользователь Windows</cp:lastModifiedBy>
  <cp:revision>21</cp:revision>
  <dcterms:modified xsi:type="dcterms:W3CDTF">2018-12-03T15:10:52Z</dcterms:modified>
</cp:coreProperties>
</file>