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5143500" type="screen16x9"/>
  <p:notesSz cx="6858000" cy="9144000"/>
  <p:embeddedFontLst>
    <p:embeddedFont>
      <p:font typeface="PT Sans" panose="020B0604020202020204" charset="-52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0C4DFE9-3377-45F3-9A5D-E097856F48C0}">
  <a:tblStyle styleId="{E0C4DFE9-3377-45F3-9A5D-E097856F48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1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24FA6-E8EB-4683-9F4A-B4CA9F328C0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AA5B5-4189-4ABB-B8E3-D1CDE93B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9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6873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633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29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299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983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730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712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607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740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903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223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988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151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527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108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034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591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199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098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679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2873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6356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27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3113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46670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Shape 5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21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2194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3676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990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231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66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21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777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49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712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920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35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1017775" y="1762050"/>
            <a:ext cx="6837600" cy="16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66"/>
                </a:solidFill>
                <a:latin typeface="PT Sans"/>
                <a:ea typeface="PT Sans"/>
                <a:cs typeface="PT Sans"/>
                <a:sym typeface="PT Sans"/>
              </a:rPr>
              <a:t>Об итогах обучения студентов МИЭМ НИУ ВШЭ  в 2016/2017 учебном году</a:t>
            </a:r>
            <a:endParaRPr sz="2400" b="1" i="0" u="none" strike="noStrike" cap="none">
              <a:solidFill>
                <a:srgbClr val="21386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2233625" y="3654400"/>
            <a:ext cx="42417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Arial"/>
              <a:buNone/>
            </a:pPr>
            <a:r>
              <a:rPr lang="ru" sz="2000">
                <a:solidFill>
                  <a:srgbClr val="000066"/>
                </a:solidFill>
                <a:latin typeface="PT Sans"/>
                <a:ea typeface="PT Sans"/>
                <a:cs typeface="PT Sans"/>
                <a:sym typeface="PT Sans"/>
              </a:rPr>
              <a:t>Учебный офис МИЭМ НИУ ВШЭ</a:t>
            </a:r>
            <a:endParaRPr sz="2000"/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000066"/>
              </a:buClr>
              <a:buFont typeface="Arial"/>
              <a:buNone/>
            </a:pPr>
            <a:r>
              <a:rPr lang="ru" sz="1400">
                <a:solidFill>
                  <a:srgbClr val="000066"/>
                </a:solidFill>
                <a:latin typeface="PT Sans"/>
                <a:ea typeface="PT Sans"/>
                <a:cs typeface="PT Sans"/>
                <a:sym typeface="PT Sans"/>
              </a:rPr>
              <a:t>16 января 2018 года</a:t>
            </a:r>
            <a:endParaRPr sz="1400">
              <a:solidFill>
                <a:srgbClr val="000066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1371600" y="4850606"/>
            <a:ext cx="64008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/>
          </a:p>
          <a:p>
            <a:pPr marL="0" marR="0" lvl="0" indent="0" algn="ctr" rtl="0">
              <a:spcBef>
                <a:spcPts val="16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www.hse.ru 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Участие студентов в программах международной академической мобильности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254" name="Shape 254"/>
          <p:cNvGraphicFramePr/>
          <p:nvPr/>
        </p:nvGraphicFramePr>
        <p:xfrm>
          <a:off x="870525" y="1620000"/>
          <a:ext cx="7239000" cy="2407770"/>
        </p:xfrm>
        <a:graphic>
          <a:graphicData uri="http://schemas.openxmlformats.org/drawingml/2006/table">
            <a:tbl>
              <a:tblPr>
                <a:noFill/>
                <a:tableStyleId>{E0C4DFE9-3377-45F3-9A5D-E097856F48C0}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всего, чел.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в т.ч. по соглашениям НИУ ВШЭ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2016/2017 уч.г.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11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Справочно: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2017/2018 уч. г. 1 семестр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</a:rPr>
                        <a:t>2017/2018 уч. г. 2 семестр (план)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55" name="Shape 255"/>
          <p:cNvSpPr txBox="1"/>
          <p:nvPr/>
        </p:nvSpPr>
        <p:spPr>
          <a:xfrm>
            <a:off x="5426100" y="0"/>
            <a:ext cx="371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00FF00"/>
                </a:solidFill>
                <a:latin typeface="PT Sans"/>
                <a:ea typeface="PT Sans"/>
                <a:cs typeface="PT Sans"/>
                <a:sym typeface="PT Sans"/>
              </a:rPr>
              <a:t>Раздел 1. Количественные показатели контингента (численность, динамика)</a:t>
            </a:r>
            <a:endParaRPr sz="800">
              <a:solidFill>
                <a:srgbClr val="00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FFFFF"/>
                </a:solidFill>
              </a:rPr>
              <a:t>Проходной балл студентов (по ЕГЭ), отчисленных с 1 курса в 2016/2017 учебном году по разным основаниям</a:t>
            </a:r>
            <a:endParaRPr sz="12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65" name="Shape 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375" y="1027850"/>
            <a:ext cx="5696374" cy="38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1000" y="2827850"/>
            <a:ext cx="3039500" cy="146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Shape 267"/>
          <p:cNvCxnSpPr/>
          <p:nvPr/>
        </p:nvCxnSpPr>
        <p:spPr>
          <a:xfrm flipH="1">
            <a:off x="4822450" y="1250025"/>
            <a:ext cx="621600" cy="389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lg" len="lg"/>
            <a:tailEnd type="none" w="lg" len="lg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68" name="Shape 268"/>
          <p:cNvCxnSpPr/>
          <p:nvPr/>
        </p:nvCxnSpPr>
        <p:spPr>
          <a:xfrm flipH="1">
            <a:off x="2158400" y="1635925"/>
            <a:ext cx="579000" cy="1509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lg" len="lg"/>
            <a:tailEnd type="none" w="lg" len="lg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69" name="Shape 269"/>
          <p:cNvCxnSpPr/>
          <p:nvPr/>
        </p:nvCxnSpPr>
        <p:spPr>
          <a:xfrm flipH="1">
            <a:off x="818325" y="1618725"/>
            <a:ext cx="604200" cy="168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lg" len="lg"/>
            <a:tailEnd type="none" w="lg" len="lg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70" name="Shape 270"/>
          <p:cNvSpPr/>
          <p:nvPr/>
        </p:nvSpPr>
        <p:spPr>
          <a:xfrm>
            <a:off x="3300525" y="1352450"/>
            <a:ext cx="350400" cy="240600"/>
          </a:xfrm>
          <a:prstGeom prst="arc">
            <a:avLst>
              <a:gd name="adj1" fmla="val 16200000"/>
              <a:gd name="adj2" fmla="val 15955355"/>
            </a:avLst>
          </a:prstGeom>
          <a:noFill/>
          <a:ln w="1905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5426100" y="0"/>
            <a:ext cx="371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00FF00"/>
                </a:solidFill>
                <a:latin typeface="PT Sans"/>
                <a:ea typeface="PT Sans"/>
                <a:cs typeface="PT Sans"/>
                <a:sym typeface="PT Sans"/>
              </a:rPr>
              <a:t>Раздел 1. Количественные показатели контингента (численность, динамика)</a:t>
            </a:r>
            <a:endParaRPr sz="800">
              <a:solidFill>
                <a:srgbClr val="00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Динамика контингента иностранных студентов за период с 01.09.2016 по 10.01.2018г.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75" y="1066850"/>
            <a:ext cx="6996114" cy="3628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Shape 282"/>
          <p:cNvCxnSpPr/>
          <p:nvPr/>
        </p:nvCxnSpPr>
        <p:spPr>
          <a:xfrm>
            <a:off x="683075" y="2479525"/>
            <a:ext cx="3879900" cy="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83" name="Shape 283"/>
          <p:cNvCxnSpPr/>
          <p:nvPr/>
        </p:nvCxnSpPr>
        <p:spPr>
          <a:xfrm>
            <a:off x="712525" y="3461050"/>
            <a:ext cx="3879900" cy="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84" name="Shape 284"/>
          <p:cNvCxnSpPr/>
          <p:nvPr/>
        </p:nvCxnSpPr>
        <p:spPr>
          <a:xfrm>
            <a:off x="4556050" y="2534175"/>
            <a:ext cx="6900" cy="94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85" name="Shape 285"/>
          <p:cNvCxnSpPr/>
          <p:nvPr/>
        </p:nvCxnSpPr>
        <p:spPr>
          <a:xfrm>
            <a:off x="683075" y="2499925"/>
            <a:ext cx="6900" cy="94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86" name="Shape 286"/>
          <p:cNvCxnSpPr/>
          <p:nvPr/>
        </p:nvCxnSpPr>
        <p:spPr>
          <a:xfrm rot="10800000" flipH="1">
            <a:off x="3900325" y="1297775"/>
            <a:ext cx="102300" cy="1230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7" name="Shape 287"/>
          <p:cNvCxnSpPr/>
          <p:nvPr/>
        </p:nvCxnSpPr>
        <p:spPr>
          <a:xfrm rot="10800000" flipH="1">
            <a:off x="3729550" y="1595025"/>
            <a:ext cx="170700" cy="1263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8" name="Shape 288"/>
          <p:cNvCxnSpPr/>
          <p:nvPr/>
        </p:nvCxnSpPr>
        <p:spPr>
          <a:xfrm rot="10800000" flipH="1">
            <a:off x="4207700" y="1898925"/>
            <a:ext cx="266400" cy="1776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9" name="Shape 289"/>
          <p:cNvCxnSpPr/>
          <p:nvPr/>
        </p:nvCxnSpPr>
        <p:spPr>
          <a:xfrm rot="10800000" flipH="1">
            <a:off x="4241850" y="2267600"/>
            <a:ext cx="601200" cy="1368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0" name="Shape 290"/>
          <p:cNvCxnSpPr/>
          <p:nvPr/>
        </p:nvCxnSpPr>
        <p:spPr>
          <a:xfrm rot="10800000">
            <a:off x="5054650" y="3627150"/>
            <a:ext cx="123000" cy="819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1" name="Shape 291"/>
          <p:cNvCxnSpPr/>
          <p:nvPr/>
        </p:nvCxnSpPr>
        <p:spPr>
          <a:xfrm rot="10800000" flipH="1">
            <a:off x="5218625" y="4255250"/>
            <a:ext cx="587400" cy="1437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2" name="Shape 292"/>
          <p:cNvCxnSpPr/>
          <p:nvPr/>
        </p:nvCxnSpPr>
        <p:spPr>
          <a:xfrm rot="10800000">
            <a:off x="4043700" y="3900475"/>
            <a:ext cx="95700" cy="1023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3" name="Shape 293"/>
          <p:cNvSpPr/>
          <p:nvPr/>
        </p:nvSpPr>
        <p:spPr>
          <a:xfrm>
            <a:off x="7841500" y="1359325"/>
            <a:ext cx="1209000" cy="942600"/>
          </a:xfrm>
          <a:prstGeom prst="wedgeRectCallout">
            <a:avLst>
              <a:gd name="adj1" fmla="val -124003"/>
              <a:gd name="adj2" fmla="val 80437"/>
            </a:avLst>
          </a:prstGeom>
          <a:solidFill>
            <a:srgbClr val="D9D2E9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900FF"/>
                </a:solidFill>
              </a:rPr>
              <a:t>90 чел.</a:t>
            </a:r>
            <a:r>
              <a:rPr lang="ru"/>
              <a:t>,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в т.ч. 15 коммерческих</a:t>
            </a:r>
            <a:endParaRPr sz="1000"/>
          </a:p>
        </p:txBody>
      </p:sp>
      <p:sp>
        <p:nvSpPr>
          <p:cNvPr id="294" name="Shape 294"/>
          <p:cNvSpPr/>
          <p:nvPr/>
        </p:nvSpPr>
        <p:spPr>
          <a:xfrm>
            <a:off x="7809475" y="3369675"/>
            <a:ext cx="1209000" cy="942600"/>
          </a:xfrm>
          <a:prstGeom prst="wedgeRectCallout">
            <a:avLst>
              <a:gd name="adj1" fmla="val -123050"/>
              <a:gd name="adj2" fmla="val -71244"/>
            </a:avLst>
          </a:prstGeom>
          <a:solidFill>
            <a:srgbClr val="CFE2F3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76 чел.</a:t>
            </a:r>
            <a:r>
              <a:rPr lang="ru"/>
              <a:t>,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в т.ч. 0 коммерческих</a:t>
            </a:r>
            <a:endParaRPr sz="1000"/>
          </a:p>
        </p:txBody>
      </p:sp>
      <p:sp>
        <p:nvSpPr>
          <p:cNvPr id="295" name="Shape 295"/>
          <p:cNvSpPr/>
          <p:nvPr/>
        </p:nvSpPr>
        <p:spPr>
          <a:xfrm>
            <a:off x="8046550" y="2301925"/>
            <a:ext cx="936900" cy="106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761D"/>
                </a:solidFill>
              </a:rPr>
              <a:t>18%</a:t>
            </a:r>
            <a:endParaRPr>
              <a:solidFill>
                <a:srgbClr val="38761D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38761D"/>
                </a:solidFill>
              </a:rPr>
              <a:t>с учетом приема 2017</a:t>
            </a:r>
            <a:endParaRPr sz="600">
              <a:solidFill>
                <a:srgbClr val="38761D"/>
              </a:solidFill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5426100" y="0"/>
            <a:ext cx="371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00FF00"/>
                </a:solidFill>
                <a:latin typeface="PT Sans"/>
                <a:ea typeface="PT Sans"/>
                <a:cs typeface="PT Sans"/>
                <a:sym typeface="PT Sans"/>
              </a:rPr>
              <a:t>Раздел 1. Количественные показатели контингента (численность, динамика)</a:t>
            </a:r>
            <a:endParaRPr sz="800">
              <a:solidFill>
                <a:srgbClr val="00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8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6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6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3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7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8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6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1475425" y="213900"/>
            <a:ext cx="64344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Выбор майноров студентами 2014, 2015 и 2016 годов набора (чел.)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25" y="958475"/>
            <a:ext cx="3865489" cy="36731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Shape 307"/>
          <p:cNvCxnSpPr/>
          <p:nvPr/>
        </p:nvCxnSpPr>
        <p:spPr>
          <a:xfrm rot="10800000" flipH="1">
            <a:off x="2008225" y="3483725"/>
            <a:ext cx="437100" cy="46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8" name="Shape 308"/>
          <p:cNvCxnSpPr/>
          <p:nvPr/>
        </p:nvCxnSpPr>
        <p:spPr>
          <a:xfrm rot="10800000" flipH="1">
            <a:off x="1605200" y="3490525"/>
            <a:ext cx="402900" cy="409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9" name="Shape 309"/>
          <p:cNvCxnSpPr/>
          <p:nvPr/>
        </p:nvCxnSpPr>
        <p:spPr>
          <a:xfrm rot="10800000" flipH="1">
            <a:off x="95625" y="3497400"/>
            <a:ext cx="1031100" cy="1024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0" name="Shape 310"/>
          <p:cNvSpPr/>
          <p:nvPr/>
        </p:nvSpPr>
        <p:spPr>
          <a:xfrm>
            <a:off x="2609350" y="1110850"/>
            <a:ext cx="478200" cy="3963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38761D"/>
                </a:solidFill>
              </a:rPr>
              <a:t>44%</a:t>
            </a:r>
            <a:endParaRPr sz="800" b="1">
              <a:solidFill>
                <a:srgbClr val="38761D"/>
              </a:solidFill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1605200" y="1110850"/>
            <a:ext cx="478200" cy="3963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38761D"/>
                </a:solidFill>
              </a:rPr>
              <a:t>10%</a:t>
            </a:r>
            <a:endParaRPr sz="800" b="1">
              <a:solidFill>
                <a:srgbClr val="38761D"/>
              </a:solidFill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782975" y="1110850"/>
            <a:ext cx="478200" cy="3963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38761D"/>
                </a:solidFill>
              </a:rPr>
              <a:t>24%</a:t>
            </a:r>
            <a:endParaRPr sz="800" b="1">
              <a:solidFill>
                <a:srgbClr val="38761D"/>
              </a:solidFill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FF00"/>
                </a:solidFill>
                <a:latin typeface="PT Sans"/>
                <a:ea typeface="PT Sans"/>
                <a:cs typeface="PT Sans"/>
                <a:sym typeface="PT Sans"/>
              </a:rPr>
              <a:t>Раздел 2. Особенности организации обучения по отдельным элементам учебных планов.</a:t>
            </a:r>
            <a:endParaRPr sz="800" b="1">
              <a:solidFill>
                <a:srgbClr val="FF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5136500" y="1913050"/>
            <a:ext cx="3566700" cy="196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дополнительный профиль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обязательные дисциплины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учебном плане бакалавриата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1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Смена майнора  (12%-30% студентов в зависимости от программы)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600" y="1026800"/>
            <a:ext cx="5029630" cy="367311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/>
          <p:nvPr/>
        </p:nvSpPr>
        <p:spPr>
          <a:xfrm>
            <a:off x="177600" y="1026800"/>
            <a:ext cx="1202100" cy="145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какие майноры покидают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3913950" y="978975"/>
            <a:ext cx="1316100" cy="145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на какие майноры переходят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450825" y="3102825"/>
            <a:ext cx="2602500" cy="341700"/>
          </a:xfrm>
          <a:prstGeom prst="arc">
            <a:avLst>
              <a:gd name="adj1" fmla="val 16200000"/>
              <a:gd name="adj2" fmla="val 16133740"/>
            </a:avLst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450825" y="3984400"/>
            <a:ext cx="2602500" cy="341700"/>
          </a:xfrm>
          <a:prstGeom prst="arc">
            <a:avLst>
              <a:gd name="adj1" fmla="val 16200000"/>
              <a:gd name="adj2" fmla="val 16133740"/>
            </a:avLst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3000800" y="2429775"/>
            <a:ext cx="1712400" cy="341700"/>
          </a:xfrm>
          <a:prstGeom prst="arc">
            <a:avLst>
              <a:gd name="adj1" fmla="val 16200000"/>
              <a:gd name="adj2" fmla="val 16133740"/>
            </a:avLst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3053325" y="1103975"/>
            <a:ext cx="922200" cy="341700"/>
          </a:xfrm>
          <a:prstGeom prst="arc">
            <a:avLst>
              <a:gd name="adj1" fmla="val 16200000"/>
              <a:gd name="adj2" fmla="val 16133740"/>
            </a:avLst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5382525" y="3311400"/>
            <a:ext cx="3688500" cy="1236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</a:rPr>
              <a:t>Тор-2 причины смены майнора</a:t>
            </a:r>
            <a:r>
              <a:rPr lang="ru">
                <a:solidFill>
                  <a:srgbClr val="38761D"/>
                </a:solidFill>
              </a:rPr>
              <a:t>:</a:t>
            </a:r>
            <a:endParaRPr>
              <a:solidFill>
                <a:srgbClr val="38761D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</a:rPr>
              <a:t>62% -</a:t>
            </a:r>
            <a:r>
              <a:rPr lang="ru">
                <a:solidFill>
                  <a:srgbClr val="38761D"/>
                </a:solidFill>
              </a:rPr>
              <a:t> </a:t>
            </a:r>
            <a:r>
              <a:rPr lang="ru" sz="1000">
                <a:solidFill>
                  <a:srgbClr val="38761D"/>
                </a:solidFill>
              </a:rPr>
              <a:t>желание развиться в другом направлении</a:t>
            </a:r>
            <a:endParaRPr sz="1000">
              <a:solidFill>
                <a:srgbClr val="38761D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</a:rPr>
              <a:t>34%</a:t>
            </a:r>
            <a:r>
              <a:rPr lang="ru">
                <a:solidFill>
                  <a:srgbClr val="38761D"/>
                </a:solidFill>
              </a:rPr>
              <a:t> </a:t>
            </a:r>
            <a:r>
              <a:rPr lang="ru" b="1">
                <a:solidFill>
                  <a:srgbClr val="38761D"/>
                </a:solidFill>
              </a:rPr>
              <a:t>- </a:t>
            </a:r>
            <a:r>
              <a:rPr lang="ru" sz="1000">
                <a:solidFill>
                  <a:srgbClr val="38761D"/>
                </a:solidFill>
              </a:rPr>
              <a:t>не придали значение важности выбора и неверно выбрали майнор изначально </a:t>
            </a:r>
            <a:endParaRPr sz="1000">
              <a:solidFill>
                <a:srgbClr val="38761D"/>
              </a:solidFill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5382525" y="1147727"/>
            <a:ext cx="3688500" cy="1955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</a:rPr>
              <a:t>Закономерности</a:t>
            </a:r>
            <a:r>
              <a:rPr lang="ru">
                <a:solidFill>
                  <a:srgbClr val="38761D"/>
                </a:solidFill>
              </a:rPr>
              <a:t>:</a:t>
            </a:r>
            <a:endParaRPr>
              <a:solidFill>
                <a:srgbClr val="38761D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</a:rPr>
              <a:t>ИВТ: </a:t>
            </a:r>
            <a:r>
              <a:rPr lang="ru">
                <a:solidFill>
                  <a:srgbClr val="38761D"/>
                </a:solidFill>
              </a:rPr>
              <a:t>Экономика    ----&gt; Управление</a:t>
            </a:r>
            <a:endParaRPr>
              <a:solidFill>
                <a:srgbClr val="38761D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</a:rPr>
              <a:t>ПМ:   </a:t>
            </a:r>
            <a:r>
              <a:rPr lang="ru">
                <a:solidFill>
                  <a:srgbClr val="38761D"/>
                </a:solidFill>
              </a:rPr>
              <a:t>Экономика    ----&gt; Управление</a:t>
            </a:r>
            <a:endParaRPr>
              <a:solidFill>
                <a:srgbClr val="38761D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761D"/>
                </a:solidFill>
              </a:rPr>
              <a:t>          Инженерный ----&gt; Гуманитарный</a:t>
            </a:r>
            <a:endParaRPr>
              <a:solidFill>
                <a:srgbClr val="38761D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8761D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</a:rPr>
              <a:t>ИТСС:   </a:t>
            </a:r>
            <a:r>
              <a:rPr lang="ru">
                <a:solidFill>
                  <a:srgbClr val="38761D"/>
                </a:solidFill>
              </a:rPr>
              <a:t>Инженерный   ----&gt; Управление</a:t>
            </a:r>
            <a:endParaRPr>
              <a:solidFill>
                <a:srgbClr val="38761D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8761D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8761D"/>
              </a:solidFill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00"/>
                </a:solidFill>
                <a:latin typeface="PT Sans"/>
                <a:ea typeface="PT Sans"/>
                <a:cs typeface="PT Sans"/>
                <a:sym typeface="PT Sans"/>
              </a:rPr>
              <a:t>Раздел 2. Особенности организации обучения по отдельным элементам учебных планов.</a:t>
            </a:r>
            <a:endParaRPr sz="800">
              <a:solidFill>
                <a:srgbClr val="FF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1321300" y="315325"/>
            <a:ext cx="77292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Р</a:t>
            </a:r>
            <a:r>
              <a:rPr lang="ru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езультат электронного опроса студентов бакалаврских программ 2014, 2015 и 2016 годов набора</a:t>
            </a:r>
            <a:endParaRPr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86975" y="1420775"/>
            <a:ext cx="17436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3F82"/>
                </a:solidFill>
              </a:rPr>
              <a:t>идея включения майноров в учебный план</a:t>
            </a:r>
            <a:endParaRPr>
              <a:solidFill>
                <a:srgbClr val="003F82"/>
              </a:solidFill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86975" y="1088075"/>
            <a:ext cx="14979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3F82"/>
                </a:solidFill>
              </a:rPr>
              <a:t>положительно</a:t>
            </a:r>
            <a:endParaRPr b="1">
              <a:solidFill>
                <a:srgbClr val="003F82"/>
              </a:solidFill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2094675" y="1088075"/>
            <a:ext cx="25092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900FF"/>
                </a:solidFill>
              </a:rPr>
              <a:t>реплики и вопросы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1766500" y="1463150"/>
            <a:ext cx="29145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Char char="●"/>
            </a:pPr>
            <a:r>
              <a:rPr lang="ru" sz="1200">
                <a:solidFill>
                  <a:srgbClr val="9900FF"/>
                </a:solidFill>
              </a:rPr>
              <a:t>несовпадение заявленной программы ожиданиям (не интересно)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Char char="●"/>
            </a:pPr>
            <a:r>
              <a:rPr lang="ru" sz="1200">
                <a:solidFill>
                  <a:srgbClr val="9900FF"/>
                </a:solidFill>
              </a:rPr>
              <a:t>разные уровни требований и сложности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Char char="●"/>
            </a:pPr>
            <a:r>
              <a:rPr lang="ru" sz="1200">
                <a:solidFill>
                  <a:srgbClr val="9900FF"/>
                </a:solidFill>
              </a:rPr>
              <a:t>“пересечение” с профильными дисциплинами учебного плана</a:t>
            </a:r>
            <a:endParaRPr sz="1200">
              <a:solidFill>
                <a:srgbClr val="9900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00FF"/>
              </a:solidFill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31350" y="3146375"/>
            <a:ext cx="4143300" cy="1551600"/>
          </a:xfrm>
          <a:prstGeom prst="wedgeRoundRectCallout">
            <a:avLst>
              <a:gd name="adj1" fmla="val -45221"/>
              <a:gd name="adj2" fmla="val -5632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Цитата (реплика студента): </a:t>
            </a:r>
            <a:endParaRPr sz="8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“Моё мнение, что это очень эффективный способ расширить кругозор студента и обучить его навыкам, не связанным с его дисциплиной. Задумка хорошая. Единственный минус, что зачастую плохая организация Майнора искажает всю первоначальную затею качественного обучения. </a:t>
            </a:r>
            <a:r>
              <a:rPr lang="ru" sz="800" b="1" i="1">
                <a:solidFill>
                  <a:schemeClr val="dk1"/>
                </a:solidFill>
              </a:rPr>
              <a:t>Я обучаюсь на Майноре «ХХХ», и пока я не вижу того, о чем нам рассказывали на презентации Майнора. Безучастность менторов может погубить изначально хорошую идею Майнора.</a:t>
            </a:r>
            <a:r>
              <a:rPr lang="ru" sz="800">
                <a:solidFill>
                  <a:schemeClr val="dk1"/>
                </a:solidFill>
              </a:rPr>
              <a:t>”</a:t>
            </a:r>
            <a:endParaRPr sz="800"/>
          </a:p>
        </p:txBody>
      </p:sp>
      <p:sp>
        <p:nvSpPr>
          <p:cNvPr id="348" name="Shape 348"/>
          <p:cNvSpPr/>
          <p:nvPr/>
        </p:nvSpPr>
        <p:spPr>
          <a:xfrm>
            <a:off x="7300925" y="1072788"/>
            <a:ext cx="14979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6AA84F"/>
                </a:solidFill>
              </a:rPr>
              <a:t>предложения: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4863200" y="1463150"/>
            <a:ext cx="3989700" cy="3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AA84F"/>
                </a:solidFill>
              </a:rPr>
              <a:t>определить и сформулировать позицию МИЭМ по отношению к майнорам инженерно-компьютерной группы (следуя первоначальной идее: майнор - дополнительный профиль внутри обязательного учебного плана бакалавра по инженерному направлению подготовки)</a:t>
            </a:r>
            <a:endParaRPr>
              <a:solidFill>
                <a:srgbClr val="6AA84F"/>
              </a:solidFill>
            </a:endParaRPr>
          </a:p>
        </p:txBody>
      </p:sp>
      <p:cxnSp>
        <p:nvCxnSpPr>
          <p:cNvPr id="350" name="Shape 350"/>
          <p:cNvCxnSpPr/>
          <p:nvPr/>
        </p:nvCxnSpPr>
        <p:spPr>
          <a:xfrm>
            <a:off x="4765100" y="960025"/>
            <a:ext cx="27900" cy="39102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351" name="Shape 351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00"/>
                </a:solidFill>
                <a:latin typeface="PT Sans"/>
                <a:ea typeface="PT Sans"/>
                <a:cs typeface="PT Sans"/>
                <a:sym typeface="PT Sans"/>
              </a:rPr>
              <a:t>Раздел 2. Особенности организации обучения по отдельным элементам учебных планов.</a:t>
            </a:r>
            <a:endParaRPr sz="800">
              <a:solidFill>
                <a:srgbClr val="FF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2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1266650" y="200225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Дисциплины онлайн в учебных планах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61" name="Shape 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33900"/>
            <a:ext cx="4246500" cy="35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/>
          <p:nvPr/>
        </p:nvSpPr>
        <p:spPr>
          <a:xfrm flipH="1">
            <a:off x="3427575" y="1133900"/>
            <a:ext cx="1237800" cy="55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761D"/>
                </a:solidFill>
              </a:rPr>
              <a:t>2016/2017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363" name="Shape 3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2814" y="1174625"/>
            <a:ext cx="4575010" cy="34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/>
          <p:nvPr/>
        </p:nvSpPr>
        <p:spPr>
          <a:xfrm flipH="1">
            <a:off x="6577850" y="1013075"/>
            <a:ext cx="2418000" cy="55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8761D"/>
                </a:solidFill>
              </a:rPr>
              <a:t>в разрезе курса бакалавриат, специалитет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00"/>
                </a:solidFill>
                <a:latin typeface="PT Sans"/>
                <a:ea typeface="PT Sans"/>
                <a:cs typeface="PT Sans"/>
                <a:sym typeface="PT Sans"/>
              </a:rPr>
              <a:t>Раздел 2. Особенности организации обучения по отдельным элементам учебных планов.</a:t>
            </a:r>
            <a:endParaRPr sz="800">
              <a:solidFill>
                <a:srgbClr val="FF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Динамика количества англоязычных дисциплин в учебных планах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75" name="Shape 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5175" y="2047775"/>
            <a:ext cx="3536740" cy="27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85800"/>
            <a:ext cx="5000600" cy="316175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/>
          <p:nvPr/>
        </p:nvSpPr>
        <p:spPr>
          <a:xfrm>
            <a:off x="218575" y="4200875"/>
            <a:ext cx="1448100" cy="44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бакалавриат, специалитет</a:t>
            </a: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7670850" y="1589675"/>
            <a:ext cx="1301100" cy="44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магистратура</a:t>
            </a:r>
            <a:endParaRPr/>
          </a:p>
        </p:txBody>
      </p:sp>
      <p:sp>
        <p:nvSpPr>
          <p:cNvPr id="379" name="Shape 379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00"/>
                </a:solidFill>
                <a:latin typeface="PT Sans"/>
                <a:ea typeface="PT Sans"/>
                <a:cs typeface="PT Sans"/>
                <a:sym typeface="PT Sans"/>
              </a:rPr>
              <a:t>Раздел 2. Особенности организации обучения по отдельным элементам учебных планов.</a:t>
            </a:r>
            <a:endParaRPr sz="800">
              <a:solidFill>
                <a:srgbClr val="FF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8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1427600" y="145600"/>
            <a:ext cx="75135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Успеваемость студентов бакалавриата по дисциплине “Английский язык”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89" name="Shape 3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9575" y="1033625"/>
            <a:ext cx="5668097" cy="3741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Shape 390"/>
          <p:cNvCxnSpPr/>
          <p:nvPr/>
        </p:nvCxnSpPr>
        <p:spPr>
          <a:xfrm>
            <a:off x="3490475" y="1154375"/>
            <a:ext cx="6900" cy="1557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391" name="Shape 391"/>
          <p:cNvSpPr/>
          <p:nvPr/>
        </p:nvSpPr>
        <p:spPr>
          <a:xfrm rot="-925">
            <a:off x="3426625" y="2907204"/>
            <a:ext cx="2229300" cy="567000"/>
          </a:xfrm>
          <a:prstGeom prst="arc">
            <a:avLst>
              <a:gd name="adj1" fmla="val 2744960"/>
              <a:gd name="adj2" fmla="val 2116240"/>
            </a:avLst>
          </a:prstGeom>
          <a:noFill/>
          <a:ln w="28575" cap="flat" cmpd="sng">
            <a:solidFill>
              <a:srgbClr val="FF00FF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2" name="Shape 392"/>
          <p:cNvCxnSpPr/>
          <p:nvPr/>
        </p:nvCxnSpPr>
        <p:spPr>
          <a:xfrm flipH="1">
            <a:off x="4064175" y="1133900"/>
            <a:ext cx="6900" cy="1495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393" name="Shape 393"/>
          <p:cNvSpPr/>
          <p:nvPr/>
        </p:nvSpPr>
        <p:spPr>
          <a:xfrm rot="-1629007">
            <a:off x="3426628" y="1939302"/>
            <a:ext cx="2654038" cy="567005"/>
          </a:xfrm>
          <a:prstGeom prst="arc">
            <a:avLst>
              <a:gd name="adj1" fmla="val 2744960"/>
              <a:gd name="adj2" fmla="val 2116240"/>
            </a:avLst>
          </a:prstGeom>
          <a:noFill/>
          <a:ln w="28575" cap="flat" cmpd="sng">
            <a:solidFill>
              <a:srgbClr val="00FF00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Shape 394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00"/>
                </a:solidFill>
                <a:latin typeface="PT Sans"/>
                <a:ea typeface="PT Sans"/>
                <a:cs typeface="PT Sans"/>
                <a:sym typeface="PT Sans"/>
              </a:rPr>
              <a:t>Раздел 2. Особенности организации обучения по отдельным элементам учебных планов.</a:t>
            </a:r>
            <a:endParaRPr sz="800">
              <a:solidFill>
                <a:srgbClr val="FF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8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Практики </a:t>
            </a:r>
            <a:r>
              <a:rPr lang="ru" sz="1800" i="1">
                <a:solidFill>
                  <a:srgbClr val="CCCCCC"/>
                </a:solidFill>
                <a:latin typeface="PT Sans"/>
                <a:ea typeface="PT Sans"/>
                <a:cs typeface="PT Sans"/>
                <a:sym typeface="PT Sans"/>
              </a:rPr>
              <a:t>и проектная работа</a:t>
            </a:r>
            <a:endParaRPr sz="1800" i="1">
              <a:solidFill>
                <a:srgbClr val="CCCCCC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03" name="Shape 4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51625"/>
            <a:ext cx="4955225" cy="392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9825" y="1031450"/>
            <a:ext cx="3816850" cy="38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/>
          <p:nvPr/>
        </p:nvSpPr>
        <p:spPr>
          <a:xfrm>
            <a:off x="34175" y="1031450"/>
            <a:ext cx="1578000" cy="177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успеваемость студентов, балл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программы: бакалавриат, специалитет, магистратура</a:t>
            </a: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7568400" y="981250"/>
            <a:ext cx="1527600" cy="102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% студентов, представивших место практики самостоятельно</a:t>
            </a:r>
            <a:endParaRPr/>
          </a:p>
        </p:txBody>
      </p:sp>
      <p:sp>
        <p:nvSpPr>
          <p:cNvPr id="407" name="Shape 407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00"/>
                </a:solidFill>
                <a:latin typeface="PT Sans"/>
                <a:ea typeface="PT Sans"/>
                <a:cs typeface="PT Sans"/>
                <a:sym typeface="PT Sans"/>
              </a:rPr>
              <a:t>Раздел 2. Особенности организации обучения по отдельным элементам учебных планов.</a:t>
            </a:r>
            <a:endParaRPr sz="800">
              <a:solidFill>
                <a:srgbClr val="FF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План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815850" y="1319363"/>
            <a:ext cx="7512300" cy="30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AutoNum type="arabicPeriod"/>
            </a:pPr>
            <a:r>
              <a:rPr lang="ru" sz="1200" b="1">
                <a:solidFill>
                  <a:srgbClr val="003F82"/>
                </a:solidFill>
              </a:rPr>
              <a:t>Количественные показатели контингента (численность, динамика).</a:t>
            </a:r>
            <a:endParaRPr sz="1200" b="1"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3F82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AutoNum type="arabicPeriod"/>
            </a:pPr>
            <a:r>
              <a:rPr lang="ru" sz="1200" b="1">
                <a:solidFill>
                  <a:srgbClr val="003F82"/>
                </a:solidFill>
              </a:rPr>
              <a:t>Особенности организации обучения по отдельным элементам учебных планов </a:t>
            </a:r>
            <a:endParaRPr sz="1200" b="1">
              <a:solidFill>
                <a:srgbClr val="003F82"/>
              </a:solidFill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Char char="●"/>
            </a:pPr>
            <a:r>
              <a:rPr lang="ru" sz="1000">
                <a:solidFill>
                  <a:srgbClr val="003F82"/>
                </a:solidFill>
              </a:rPr>
              <a:t>майноры</a:t>
            </a:r>
            <a:endParaRPr sz="1000">
              <a:solidFill>
                <a:srgbClr val="003F82"/>
              </a:solidFill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Char char="●"/>
            </a:pPr>
            <a:r>
              <a:rPr lang="ru" sz="1000">
                <a:solidFill>
                  <a:srgbClr val="003F82"/>
                </a:solidFill>
              </a:rPr>
              <a:t>онлайн-курсы</a:t>
            </a:r>
            <a:endParaRPr sz="1000">
              <a:solidFill>
                <a:srgbClr val="003F82"/>
              </a:solidFill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Char char="●"/>
            </a:pPr>
            <a:r>
              <a:rPr lang="ru" sz="1000">
                <a:solidFill>
                  <a:srgbClr val="003F82"/>
                </a:solidFill>
              </a:rPr>
              <a:t>дисциплина “Английский язык” и англоязычные дисциплины в учебных планах</a:t>
            </a:r>
            <a:endParaRPr sz="1000">
              <a:solidFill>
                <a:srgbClr val="003F82"/>
              </a:solidFill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Char char="●"/>
            </a:pPr>
            <a:r>
              <a:rPr lang="ru" sz="1000">
                <a:solidFill>
                  <a:srgbClr val="003F82"/>
                </a:solidFill>
              </a:rPr>
              <a:t>практики </a:t>
            </a:r>
            <a:endParaRPr sz="1000">
              <a:solidFill>
                <a:srgbClr val="003F82"/>
              </a:solidFill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Char char="●"/>
            </a:pPr>
            <a:r>
              <a:rPr lang="ru" sz="1000">
                <a:solidFill>
                  <a:srgbClr val="003F82"/>
                </a:solidFill>
              </a:rPr>
              <a:t>темы ВКР/МКР </a:t>
            </a:r>
            <a:endParaRPr sz="1000"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3F82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200"/>
              <a:buAutoNum type="arabicPeriod"/>
            </a:pPr>
            <a:r>
              <a:rPr lang="ru" sz="1200" b="1">
                <a:solidFill>
                  <a:srgbClr val="003F82"/>
                </a:solidFill>
              </a:rPr>
              <a:t>Качественные характеристики учебного процесса и планы по сопровождению ОП</a:t>
            </a:r>
            <a:endParaRPr sz="1200" b="1">
              <a:solidFill>
                <a:srgbClr val="003F82"/>
              </a:solidFill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Char char="●"/>
            </a:pPr>
            <a:r>
              <a:rPr lang="ru" sz="1000">
                <a:solidFill>
                  <a:srgbClr val="003F82"/>
                </a:solidFill>
              </a:rPr>
              <a:t>средний балл выпускников</a:t>
            </a:r>
            <a:endParaRPr sz="1000">
              <a:solidFill>
                <a:srgbClr val="003F82"/>
              </a:solidFill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Char char="●"/>
            </a:pPr>
            <a:r>
              <a:rPr lang="ru" sz="1000">
                <a:solidFill>
                  <a:srgbClr val="003F82"/>
                </a:solidFill>
              </a:rPr>
              <a:t>апелляции студентов и “портрет” сообщений, поступивших на “Выразительную кнопку” </a:t>
            </a:r>
            <a:endParaRPr sz="1000">
              <a:solidFill>
                <a:srgbClr val="003F82"/>
              </a:solidFill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Char char="●"/>
            </a:pPr>
            <a:r>
              <a:rPr lang="ru" sz="1000">
                <a:solidFill>
                  <a:srgbClr val="003F82"/>
                </a:solidFill>
              </a:rPr>
              <a:t>проект “Учебный консультант”</a:t>
            </a:r>
            <a:endParaRPr sz="1000">
              <a:solidFill>
                <a:srgbClr val="003F82"/>
              </a:solidFill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Char char="●"/>
            </a:pPr>
            <a:r>
              <a:rPr lang="ru" sz="1000">
                <a:solidFill>
                  <a:srgbClr val="003F82"/>
                </a:solidFill>
              </a:rPr>
              <a:t>использование аудиторного фонда (пробный отчет и постановка отчетности)</a:t>
            </a:r>
            <a:endParaRPr sz="1000">
              <a:solidFill>
                <a:srgbClr val="003F82"/>
              </a:solidFill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000"/>
              <a:buChar char="●"/>
            </a:pPr>
            <a:r>
              <a:rPr lang="ru" sz="1000">
                <a:solidFill>
                  <a:srgbClr val="003F82"/>
                </a:solidFill>
              </a:rPr>
              <a:t>стратегические аспекты развития образовательных программ и инструментарий (электронные сервисы)</a:t>
            </a:r>
            <a:endParaRPr sz="1000"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3F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Темы ВКР и МКР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17" name="Shape 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00" y="2124350"/>
            <a:ext cx="2552574" cy="258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/>
          <p:nvPr/>
        </p:nvSpPr>
        <p:spPr>
          <a:xfrm>
            <a:off x="111400" y="1400200"/>
            <a:ext cx="4143300" cy="713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% студентов, предложивших собственную тему </a:t>
            </a:r>
            <a:endParaRPr/>
          </a:p>
        </p:txBody>
      </p:sp>
      <p:pic>
        <p:nvPicPr>
          <p:cNvPr id="419" name="Shape 4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3425" y="2113900"/>
            <a:ext cx="2784775" cy="26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/>
          <p:nvPr/>
        </p:nvSpPr>
        <p:spPr>
          <a:xfrm>
            <a:off x="2886775" y="2145900"/>
            <a:ext cx="644700" cy="36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МКР</a:t>
            </a: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286400" y="2196100"/>
            <a:ext cx="644700" cy="36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ВКР</a:t>
            </a:r>
            <a:endParaRPr/>
          </a:p>
        </p:txBody>
      </p:sp>
      <p:pic>
        <p:nvPicPr>
          <p:cNvPr id="422" name="Shape 4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5523" y="756798"/>
            <a:ext cx="3944974" cy="23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/>
          <p:nvPr/>
        </p:nvSpPr>
        <p:spPr>
          <a:xfrm>
            <a:off x="6174050" y="3103725"/>
            <a:ext cx="2784900" cy="1707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динамика количества работ, выполненных группой студентов</a:t>
            </a:r>
            <a:endParaRPr/>
          </a:p>
        </p:txBody>
      </p:sp>
      <p:sp>
        <p:nvSpPr>
          <p:cNvPr id="424" name="Shape 424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00"/>
                </a:solidFill>
                <a:latin typeface="PT Sans"/>
                <a:ea typeface="PT Sans"/>
                <a:cs typeface="PT Sans"/>
                <a:sym typeface="PT Sans"/>
              </a:rPr>
              <a:t>Раздел 2. Особенности организации обучения по отдельным элементам учебных планов.</a:t>
            </a:r>
            <a:endParaRPr sz="800">
              <a:solidFill>
                <a:srgbClr val="FF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8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 txBox="1"/>
          <p:nvPr/>
        </p:nvSpPr>
        <p:spPr>
          <a:xfrm>
            <a:off x="1341800" y="172925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Средний балл выпускников (по выданным дипломам)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34" name="Shape 4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8150" y="1006300"/>
            <a:ext cx="4813732" cy="3714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" name="Shape 435"/>
          <p:cNvCxnSpPr/>
          <p:nvPr/>
        </p:nvCxnSpPr>
        <p:spPr>
          <a:xfrm rot="10800000" flipH="1">
            <a:off x="3715900" y="1673450"/>
            <a:ext cx="355200" cy="567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36" name="Shape 436"/>
          <p:cNvCxnSpPr/>
          <p:nvPr/>
        </p:nvCxnSpPr>
        <p:spPr>
          <a:xfrm>
            <a:off x="5020550" y="1523250"/>
            <a:ext cx="300600" cy="369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437" name="Shape 437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D5A6BD"/>
                </a:solidFill>
                <a:latin typeface="PT Sans"/>
                <a:ea typeface="PT Sans"/>
                <a:cs typeface="PT Sans"/>
                <a:sym typeface="PT Sans"/>
              </a:rPr>
              <a:t>Раздел 3. Качественные характеристики учебного процесса и планы по сопровождению ОП.</a:t>
            </a:r>
            <a:endParaRPr sz="800" b="1">
              <a:solidFill>
                <a:srgbClr val="D5A6B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3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7470000" y="2929125"/>
            <a:ext cx="1497300" cy="1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T Sans"/>
                <a:ea typeface="PT Sans"/>
                <a:cs typeface="PT Sans"/>
                <a:sym typeface="PT Sans"/>
              </a:rPr>
              <a:t>всего 222 обращения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PT Sans"/>
                <a:ea typeface="PT Sans"/>
                <a:cs typeface="PT Sans"/>
                <a:sym typeface="PT Sans"/>
              </a:rPr>
              <a:t>(12% контингента)</a:t>
            </a:r>
            <a:endParaRPr sz="1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 txBox="1"/>
          <p:nvPr/>
        </p:nvSpPr>
        <p:spPr>
          <a:xfrm>
            <a:off x="1321300" y="213900"/>
            <a:ext cx="77634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“Портрет” сообщений, поступивших на Выразительную кнопку с 01.09.2016 по 31.12.2017г.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47" name="Shape 4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288" y="897200"/>
            <a:ext cx="5299424" cy="3850326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Shape 448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PT Sans"/>
                <a:ea typeface="PT Sans"/>
                <a:cs typeface="PT Sans"/>
                <a:sym typeface="PT Sans"/>
              </a:rPr>
              <a:t>Раздел 3. Качественные характеристики учебного процесса и планы по сопровождению ОП.</a:t>
            </a:r>
            <a:endParaRPr sz="800">
              <a:solidFill>
                <a:srgbClr val="D5A6B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По образовательным программам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5045400" y="1025275"/>
            <a:ext cx="3902700" cy="373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 90% обращений - не подтверждаются (плоскость незнания студентами нововведений, системы оценки или стресс перед мега-информационными потоками)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основа решения: 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регулярные коммуникации со студентами по актуальным вопросам (развитие, а в некоторых аспектах - постановка системы регулярных коммуникаций, работающая на упреждение обращений)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департаментам усилить работу по соблюдениями ППС правил оценивания и др. аспектов ПУД и доведения до студентов</a:t>
            </a:r>
            <a:endParaRPr/>
          </a:p>
        </p:txBody>
      </p:sp>
      <p:pic>
        <p:nvPicPr>
          <p:cNvPr id="459" name="Shape 4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425" y="985800"/>
            <a:ext cx="4565401" cy="37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Shape 460"/>
          <p:cNvSpPr/>
          <p:nvPr/>
        </p:nvSpPr>
        <p:spPr>
          <a:xfrm>
            <a:off x="1821925" y="985800"/>
            <a:ext cx="392100" cy="1980900"/>
          </a:xfrm>
          <a:prstGeom prst="arc">
            <a:avLst>
              <a:gd name="adj1" fmla="val 16200000"/>
              <a:gd name="adj2" fmla="val 16186488"/>
            </a:avLst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Shape 461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PT Sans"/>
                <a:ea typeface="PT Sans"/>
                <a:cs typeface="PT Sans"/>
                <a:sym typeface="PT Sans"/>
              </a:rPr>
              <a:t>Раздел 3. Качественные характеристики учебного процесса и планы по сопровождению ОП.</a:t>
            </a:r>
            <a:endParaRPr sz="800">
              <a:solidFill>
                <a:srgbClr val="D5A6B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1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Апелляции студентов в 2016/2017 уч.году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2732375" y="1092875"/>
            <a:ext cx="2527500" cy="50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FF"/>
                </a:solidFill>
              </a:rPr>
              <a:t>Всего 9 заявлений</a:t>
            </a:r>
            <a:endParaRPr sz="1800">
              <a:solidFill>
                <a:srgbClr val="0000FF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rgbClr val="3D85C6"/>
                </a:solidFill>
              </a:rPr>
              <a:t>(в 2015/2016 уч.году - 13 заявлений)</a:t>
            </a:r>
            <a:endParaRPr sz="1000" i="1">
              <a:solidFill>
                <a:srgbClr val="3D85C6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2732375" y="1598375"/>
            <a:ext cx="2527500" cy="56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4 - в пользу студента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2732275" y="2158550"/>
            <a:ext cx="1257000" cy="61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D85C6"/>
                </a:solidFill>
              </a:rPr>
              <a:t>2 - процедура</a:t>
            </a:r>
            <a:endParaRPr sz="1000">
              <a:solidFill>
                <a:srgbClr val="3D85C6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4002875" y="2158475"/>
            <a:ext cx="1257000" cy="61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D85C6"/>
                </a:solidFill>
              </a:rPr>
              <a:t>2 - методика выставления оценки</a:t>
            </a:r>
            <a:endParaRPr sz="1000">
              <a:solidFill>
                <a:srgbClr val="3D85C6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4585175" y="2778050"/>
            <a:ext cx="674700" cy="985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3D85C6"/>
                </a:solidFill>
              </a:rPr>
              <a:t>1 - решение принято курирующим проректором</a:t>
            </a:r>
            <a:endParaRPr sz="800">
              <a:solidFill>
                <a:srgbClr val="3D85C6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6947150" y="3851375"/>
            <a:ext cx="1878600" cy="61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3D85C6"/>
                </a:solidFill>
              </a:rPr>
              <a:t>апелляция на результаты ГИА </a:t>
            </a:r>
            <a:endParaRPr sz="80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3D85C6"/>
                </a:solidFill>
              </a:rPr>
              <a:t>(не в пользу студента)</a:t>
            </a:r>
            <a:endParaRPr sz="800">
              <a:solidFill>
                <a:srgbClr val="3D85C6"/>
              </a:solidFill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PT Sans"/>
                <a:ea typeface="PT Sans"/>
                <a:cs typeface="PT Sans"/>
                <a:sym typeface="PT Sans"/>
              </a:rPr>
              <a:t>Раздел 3. Качественные характеристики учебного процесса и планы по сопровождению ОП.</a:t>
            </a:r>
            <a:endParaRPr sz="800">
              <a:solidFill>
                <a:srgbClr val="D5A6B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 txBox="1"/>
          <p:nvPr/>
        </p:nvSpPr>
        <p:spPr>
          <a:xfrm>
            <a:off x="1478400" y="186575"/>
            <a:ext cx="26199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Учебные консультанты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87" name="Shape 4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625" y="958463"/>
            <a:ext cx="4581525" cy="34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Shape 4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58475"/>
            <a:ext cx="2293225" cy="1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336298"/>
            <a:ext cx="2293225" cy="1377852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Shape 490"/>
          <p:cNvSpPr/>
          <p:nvPr/>
        </p:nvSpPr>
        <p:spPr>
          <a:xfrm>
            <a:off x="7189700" y="1016075"/>
            <a:ext cx="1779900" cy="728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</a:rPr>
              <a:t>4,4</a:t>
            </a:r>
            <a:r>
              <a:rPr lang="ru">
                <a:solidFill>
                  <a:srgbClr val="38761D"/>
                </a:solidFill>
              </a:rPr>
              <a:t> </a:t>
            </a:r>
            <a:r>
              <a:rPr lang="ru" sz="1000">
                <a:solidFill>
                  <a:srgbClr val="38761D"/>
                </a:solidFill>
              </a:rPr>
              <a:t>(по 5-балльной шкале) - полезность (по оценке первокурсников)</a:t>
            </a:r>
            <a:endParaRPr sz="1000">
              <a:solidFill>
                <a:srgbClr val="38761D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7189700" y="1862225"/>
            <a:ext cx="1779900" cy="72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3,4</a:t>
            </a:r>
            <a:r>
              <a:rPr lang="ru"/>
              <a:t> </a:t>
            </a:r>
            <a:r>
              <a:rPr lang="ru" sz="1000"/>
              <a:t>(по 5-балльной шкале) - полезность (по оценке консультантов)</a:t>
            </a:r>
            <a:endParaRPr sz="1000"/>
          </a:p>
        </p:txBody>
      </p:sp>
      <p:sp>
        <p:nvSpPr>
          <p:cNvPr id="492" name="Shape 492"/>
          <p:cNvSpPr/>
          <p:nvPr/>
        </p:nvSpPr>
        <p:spPr>
          <a:xfrm>
            <a:off x="7189700" y="2604725"/>
            <a:ext cx="1779900" cy="145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-</a:t>
            </a:r>
            <a:r>
              <a:rPr lang="ru" sz="1000"/>
              <a:t>приобретен опыт преподавания и поиска доп.материала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-закрепил(а) ранее изученное сам(а)</a:t>
            </a:r>
            <a:endParaRPr sz="1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-предложил(а) материал более трудного порядка, но консультируемый не захотел изучать</a:t>
            </a:r>
            <a:endParaRPr sz="1000"/>
          </a:p>
        </p:txBody>
      </p:sp>
      <p:sp>
        <p:nvSpPr>
          <p:cNvPr id="493" name="Shape 493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PT Sans"/>
                <a:ea typeface="PT Sans"/>
                <a:cs typeface="PT Sans"/>
                <a:sym typeface="PT Sans"/>
              </a:rPr>
              <a:t>Раздел 3. Качественные характеристики учебного процесса и планы по сопровождению ОП.</a:t>
            </a:r>
            <a:endParaRPr sz="800">
              <a:solidFill>
                <a:srgbClr val="D5A6B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Использование аудиторного фонда по типам аудиторий (АУК Строгино) 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по данным пилотного отчета за период с 20.11 по 20.12.2017г.</a:t>
            </a:r>
            <a:endParaRPr sz="1200" i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03" name="Shape 5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400" y="1048850"/>
            <a:ext cx="6894786" cy="3673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4" name="Shape 504"/>
          <p:cNvCxnSpPr/>
          <p:nvPr/>
        </p:nvCxnSpPr>
        <p:spPr>
          <a:xfrm>
            <a:off x="560600" y="2522700"/>
            <a:ext cx="1093200" cy="6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505" name="Shape 505"/>
          <p:cNvCxnSpPr/>
          <p:nvPr/>
        </p:nvCxnSpPr>
        <p:spPr>
          <a:xfrm>
            <a:off x="1918300" y="2605025"/>
            <a:ext cx="1093200" cy="6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506" name="Shape 506"/>
          <p:cNvCxnSpPr/>
          <p:nvPr/>
        </p:nvCxnSpPr>
        <p:spPr>
          <a:xfrm>
            <a:off x="3205900" y="2605025"/>
            <a:ext cx="1093200" cy="6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507" name="Shape 507"/>
          <p:cNvCxnSpPr/>
          <p:nvPr/>
        </p:nvCxnSpPr>
        <p:spPr>
          <a:xfrm>
            <a:off x="4458475" y="2923850"/>
            <a:ext cx="1093200" cy="6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508" name="Shape 508"/>
          <p:cNvCxnSpPr/>
          <p:nvPr/>
        </p:nvCxnSpPr>
        <p:spPr>
          <a:xfrm>
            <a:off x="5753100" y="3854075"/>
            <a:ext cx="1093200" cy="6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509" name="Shape 509"/>
          <p:cNvCxnSpPr/>
          <p:nvPr/>
        </p:nvCxnSpPr>
        <p:spPr>
          <a:xfrm rot="10800000" flipH="1">
            <a:off x="1100175" y="1128300"/>
            <a:ext cx="6900" cy="1394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510" name="Shape 510"/>
          <p:cNvCxnSpPr/>
          <p:nvPr/>
        </p:nvCxnSpPr>
        <p:spPr>
          <a:xfrm rot="10800000">
            <a:off x="2459650" y="1107175"/>
            <a:ext cx="1800" cy="1462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511" name="Shape 511"/>
          <p:cNvCxnSpPr/>
          <p:nvPr/>
        </p:nvCxnSpPr>
        <p:spPr>
          <a:xfrm rot="10800000">
            <a:off x="3735000" y="1086075"/>
            <a:ext cx="0" cy="1520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512" name="Shape 512"/>
          <p:cNvCxnSpPr/>
          <p:nvPr/>
        </p:nvCxnSpPr>
        <p:spPr>
          <a:xfrm rot="10800000" flipH="1">
            <a:off x="5064650" y="1065050"/>
            <a:ext cx="8700" cy="1865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513" name="Shape 513"/>
          <p:cNvCxnSpPr/>
          <p:nvPr/>
        </p:nvCxnSpPr>
        <p:spPr>
          <a:xfrm rot="10800000">
            <a:off x="6313575" y="1057825"/>
            <a:ext cx="28200" cy="2796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514" name="Shape 514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PT Sans"/>
                <a:ea typeface="PT Sans"/>
                <a:cs typeface="PT Sans"/>
                <a:sym typeface="PT Sans"/>
              </a:rPr>
              <a:t>Раздел 3. Качественные характеристики учебного процесса и планы по сопровождению ОП.</a:t>
            </a:r>
            <a:endParaRPr sz="800">
              <a:solidFill>
                <a:srgbClr val="D5A6B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7534225" y="1584725"/>
            <a:ext cx="1400400" cy="219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используется при принятии решений верхнего уровня о размещении факультетов на площадке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Shape 524"/>
          <p:cNvSpPr txBox="1"/>
          <p:nvPr/>
        </p:nvSpPr>
        <p:spPr>
          <a:xfrm>
            <a:off x="1334975" y="17975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Top-6 УЛ, имеющие максимальные показатели использования в учебном процессе </a:t>
            </a:r>
            <a:r>
              <a:rPr lang="ru" sz="1200" i="1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(% от максимально возможного числа занятий в “сетке пар” НИУ ВШЭ)</a:t>
            </a:r>
            <a:endParaRPr sz="1200" i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25" name="Shape 525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PT Sans"/>
                <a:ea typeface="PT Sans"/>
                <a:cs typeface="PT Sans"/>
                <a:sym typeface="PT Sans"/>
              </a:rPr>
              <a:t>Раздел 3. Качественные характеристики учебного процесса и планы по сопровождению ОП.</a:t>
            </a:r>
            <a:endParaRPr sz="800">
              <a:solidFill>
                <a:srgbClr val="D5A6B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26" name="Shape 5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0225" y="1013125"/>
            <a:ext cx="6710152" cy="3707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Shape 535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Использование аудиторного фонда по времени в “сетке пар” 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по данным пилотного отчета за период с 20.11 по 20.12.2017г.</a:t>
            </a:r>
            <a:endParaRPr sz="1200" i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36" name="Shape 5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550" y="1062875"/>
            <a:ext cx="6167360" cy="3673116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Shape 537"/>
          <p:cNvSpPr/>
          <p:nvPr/>
        </p:nvSpPr>
        <p:spPr>
          <a:xfrm>
            <a:off x="6790250" y="1062875"/>
            <a:ext cx="2137200" cy="214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лекционные аудитории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перераспределение в пользу: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-первых пар (9:00-10:20)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 пар начиная с 16:40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 среды, четверга и субботы</a:t>
            </a:r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525550" y="917975"/>
            <a:ext cx="1920300" cy="764400"/>
          </a:xfrm>
          <a:prstGeom prst="arc">
            <a:avLst>
              <a:gd name="adj1" fmla="val 16200000"/>
              <a:gd name="adj2" fmla="val 15853685"/>
            </a:avLst>
          </a:prstGeom>
          <a:noFill/>
          <a:ln w="1905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4344650" y="1119425"/>
            <a:ext cx="1023000" cy="563100"/>
          </a:xfrm>
          <a:prstGeom prst="arc">
            <a:avLst>
              <a:gd name="adj1" fmla="val 16200000"/>
              <a:gd name="adj2" fmla="val 15853685"/>
            </a:avLst>
          </a:prstGeom>
          <a:noFill/>
          <a:ln w="1905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Shape 540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PT Sans"/>
                <a:ea typeface="PT Sans"/>
                <a:cs typeface="PT Sans"/>
                <a:sym typeface="PT Sans"/>
              </a:rPr>
              <a:t>Раздел 3. Качественные характеристики учебного процесса и планы по сопровождению ОП.</a:t>
            </a:r>
            <a:endParaRPr sz="800">
              <a:solidFill>
                <a:srgbClr val="D5A6B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46" name="Shape 546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Использование аудиторного фонда по времени в “сетке пар” 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по данным пилотного отчета за период с 20.11 по 20.12.2017г.</a:t>
            </a:r>
            <a:endParaRPr sz="1200" i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6320750" y="1062875"/>
            <a:ext cx="2606700" cy="214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семинарские аудитории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перераспределение в пользу: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-первых пар (9:00-10:20)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 пар начиная с 16:40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 среды, четверга и субботы</a:t>
            </a:r>
            <a:endParaRPr/>
          </a:p>
        </p:txBody>
      </p:sp>
      <p:pic>
        <p:nvPicPr>
          <p:cNvPr id="551" name="Shape 5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85800"/>
            <a:ext cx="5519674" cy="367311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Shape 552"/>
          <p:cNvSpPr/>
          <p:nvPr/>
        </p:nvSpPr>
        <p:spPr>
          <a:xfrm>
            <a:off x="1156225" y="1030100"/>
            <a:ext cx="1752000" cy="277500"/>
          </a:xfrm>
          <a:prstGeom prst="arc">
            <a:avLst>
              <a:gd name="adj1" fmla="val 16200000"/>
              <a:gd name="adj2" fmla="val 15853685"/>
            </a:avLst>
          </a:prstGeom>
          <a:noFill/>
          <a:ln w="1905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Shape 553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PT Sans"/>
                <a:ea typeface="PT Sans"/>
                <a:cs typeface="PT Sans"/>
                <a:sym typeface="PT Sans"/>
              </a:rPr>
              <a:t>Раздел 3. Качественные характеристики учебного процесса и планы по сопровождению ОП.</a:t>
            </a:r>
            <a:endParaRPr sz="800">
              <a:solidFill>
                <a:srgbClr val="D5A6B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Динамика численности  контингента студентов и магистрантов в 2016/2017 уч.г.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438" y="1004100"/>
            <a:ext cx="4439125" cy="3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163925" y="4385300"/>
            <a:ext cx="4426200" cy="34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i="1"/>
              <a:t>Погрешность в данных вызвана сроками документального оформления событий, цифра не включает отчисленных в течение периода</a:t>
            </a:r>
            <a:endParaRPr sz="800" i="1"/>
          </a:p>
        </p:txBody>
      </p:sp>
      <p:cxnSp>
        <p:nvCxnSpPr>
          <p:cNvPr id="153" name="Shape 153"/>
          <p:cNvCxnSpPr/>
          <p:nvPr/>
        </p:nvCxnSpPr>
        <p:spPr>
          <a:xfrm rot="10800000" flipH="1">
            <a:off x="3285550" y="1222550"/>
            <a:ext cx="1072500" cy="4578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154" name="Shape 154"/>
          <p:cNvCxnSpPr/>
          <p:nvPr/>
        </p:nvCxnSpPr>
        <p:spPr>
          <a:xfrm flipH="1">
            <a:off x="3285550" y="1820275"/>
            <a:ext cx="1031400" cy="4167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155" name="Shape 155"/>
          <p:cNvSpPr/>
          <p:nvPr/>
        </p:nvSpPr>
        <p:spPr>
          <a:xfrm>
            <a:off x="4357975" y="1004100"/>
            <a:ext cx="929100" cy="570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AA84F"/>
                </a:solidFill>
              </a:rPr>
              <a:t>Выпуск 462 чел.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357975" y="1666675"/>
            <a:ext cx="929100" cy="570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Прием 710 чел.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8137" y="1205812"/>
            <a:ext cx="2358551" cy="17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6515713" y="973625"/>
            <a:ext cx="2363400" cy="23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rgbClr val="666666"/>
                </a:solidFill>
              </a:rPr>
              <a:t>Выпускники 2017г., чел.</a:t>
            </a:r>
            <a:endParaRPr sz="1000" i="1">
              <a:solidFill>
                <a:srgbClr val="666666"/>
              </a:solidFill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2112" y="3268990"/>
            <a:ext cx="2358551" cy="17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5709675" y="3036800"/>
            <a:ext cx="2363400" cy="23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rgbClr val="666666"/>
                </a:solidFill>
              </a:rPr>
              <a:t>Приняты на 1 курс в 2017 г., чел.</a:t>
            </a:r>
            <a:endParaRPr sz="1000" i="1">
              <a:solidFill>
                <a:srgbClr val="666666"/>
              </a:solidFill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5426100" y="0"/>
            <a:ext cx="371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0FF00"/>
                </a:solidFill>
                <a:latin typeface="PT Sans"/>
                <a:ea typeface="PT Sans"/>
                <a:cs typeface="PT Sans"/>
                <a:sym typeface="PT Sans"/>
              </a:rPr>
              <a:t>Раздел 1. Количественные показатели контингента (численность, динамика)</a:t>
            </a:r>
            <a:endParaRPr sz="800" b="1">
              <a:solidFill>
                <a:srgbClr val="00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Shape 562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Использование аудиторного фонда по времени в “сетке пар” </a:t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200" i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 данным пилотного отчета за период с 20.11 по 20.12.2017г.</a:t>
            </a:r>
            <a:endParaRPr sz="1200" i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63" name="Shape 563"/>
          <p:cNvSpPr/>
          <p:nvPr/>
        </p:nvSpPr>
        <p:spPr>
          <a:xfrm>
            <a:off x="6401800" y="647425"/>
            <a:ext cx="2648700" cy="145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компьютерные классы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перераспределение в пользу: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-первых пар (9:00-10:20) только среда-суббота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 пар начиная с 18:10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 среды, четверга и субботы</a:t>
            </a:r>
            <a:endParaRPr/>
          </a:p>
        </p:txBody>
      </p:sp>
      <p:pic>
        <p:nvPicPr>
          <p:cNvPr id="564" name="Shape 5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125" y="1011825"/>
            <a:ext cx="5899275" cy="407702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Shape 565"/>
          <p:cNvSpPr/>
          <p:nvPr/>
        </p:nvSpPr>
        <p:spPr>
          <a:xfrm>
            <a:off x="5956375" y="2186350"/>
            <a:ext cx="3187800" cy="295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rgbClr val="38761D"/>
                </a:solidFill>
              </a:rPr>
              <a:t>Резервы аудиторного фонда:</a:t>
            </a:r>
            <a:endParaRPr sz="1300" b="1">
              <a:solidFill>
                <a:srgbClr val="38761D"/>
              </a:solidFill>
            </a:endParaRP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Char char="-"/>
            </a:pPr>
            <a:r>
              <a:rPr lang="ru" sz="1300" b="1">
                <a:solidFill>
                  <a:srgbClr val="38761D"/>
                </a:solidFill>
              </a:rPr>
              <a:t>фонд лабораторий</a:t>
            </a:r>
            <a:endParaRPr sz="1300" b="1">
              <a:solidFill>
                <a:srgbClr val="38761D"/>
              </a:solidFill>
            </a:endParaRP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Char char="-"/>
            </a:pPr>
            <a:r>
              <a:rPr lang="ru" sz="1300" b="1">
                <a:solidFill>
                  <a:srgbClr val="38761D"/>
                </a:solidFill>
              </a:rPr>
              <a:t>первые и последние “пары”</a:t>
            </a:r>
            <a:endParaRPr sz="1300" b="1">
              <a:solidFill>
                <a:srgbClr val="38761D"/>
              </a:solidFill>
            </a:endParaRPr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Char char="-"/>
            </a:pPr>
            <a:r>
              <a:rPr lang="ru" sz="1300" b="1">
                <a:solidFill>
                  <a:srgbClr val="38761D"/>
                </a:solidFill>
              </a:rPr>
              <a:t>субботние дни</a:t>
            </a:r>
            <a:endParaRPr sz="1300" b="1">
              <a:solidFill>
                <a:srgbClr val="38761D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38761D"/>
              </a:solidFill>
            </a:endParaRP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Char char="●"/>
            </a:pPr>
            <a:r>
              <a:rPr lang="ru" sz="1300" b="1">
                <a:solidFill>
                  <a:srgbClr val="38761D"/>
                </a:solidFill>
              </a:rPr>
              <a:t>Департаментам МИЭМ просьба: провести разъяснительную работу среди ППС в части невозможности учета всех пожеланий ППС по времени занятий</a:t>
            </a:r>
            <a:endParaRPr sz="1300" b="1">
              <a:solidFill>
                <a:srgbClr val="38761D"/>
              </a:solidFill>
            </a:endParaRPr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Char char="●"/>
            </a:pPr>
            <a:r>
              <a:rPr lang="ru" sz="1300" b="1">
                <a:solidFill>
                  <a:srgbClr val="38761D"/>
                </a:solidFill>
              </a:rPr>
              <a:t>Предложить возможности использования УЛ для занятий</a:t>
            </a:r>
            <a:endParaRPr sz="1300" b="1">
              <a:solidFill>
                <a:srgbClr val="38761D"/>
              </a:solidFill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826875" y="974050"/>
            <a:ext cx="3910200" cy="277500"/>
          </a:xfrm>
          <a:prstGeom prst="arc">
            <a:avLst>
              <a:gd name="adj1" fmla="val 16200000"/>
              <a:gd name="adj2" fmla="val 15853685"/>
            </a:avLst>
          </a:prstGeom>
          <a:noFill/>
          <a:ln w="1905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Shape 567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PT Sans"/>
                <a:ea typeface="PT Sans"/>
                <a:cs typeface="PT Sans"/>
                <a:sym typeface="PT Sans"/>
              </a:rPr>
              <a:t>Раздел 3. Качественные характеристики учебного процесса и планы по сопровождению ОП.</a:t>
            </a:r>
            <a:endParaRPr sz="800">
              <a:solidFill>
                <a:srgbClr val="D5A6B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800"/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800"/>
                                        <p:tgtEl>
                                          <p:spTgt spid="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800"/>
                                        <p:tgtEl>
                                          <p:spTgt spid="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800"/>
                                        <p:tgtEl>
                                          <p:spTgt spid="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800"/>
                                        <p:tgtEl>
                                          <p:spTgt spid="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800"/>
                                        <p:tgtEl>
                                          <p:spTgt spid="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800"/>
                                        <p:tgtEl>
                                          <p:spTgt spid="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73" name="Shape 573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Shape 576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Некоторые внутренние показатели работы Учебного офиса МИЭМ НИУ ВШЭ в 2016/2017 уч.году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77" name="Shape 577"/>
          <p:cNvSpPr/>
          <p:nvPr/>
        </p:nvSpPr>
        <p:spPr>
          <a:xfrm>
            <a:off x="5167850" y="1081175"/>
            <a:ext cx="3773700" cy="3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900"/>
              <a:buChar char="●"/>
            </a:pPr>
            <a:r>
              <a:rPr lang="ru" sz="900">
                <a:solidFill>
                  <a:srgbClr val="003F82"/>
                </a:solidFill>
              </a:rPr>
              <a:t>документирование событий студенческого контингента (выпущено более 700 приказов по студенческому контингенту и студенческим событиям)</a:t>
            </a:r>
            <a:endParaRPr sz="900"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3F82"/>
              </a:solidFill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900"/>
              <a:buChar char="●"/>
            </a:pPr>
            <a:r>
              <a:rPr lang="ru" sz="900">
                <a:solidFill>
                  <a:srgbClr val="003F82"/>
                </a:solidFill>
              </a:rPr>
              <a:t>сопровождение 4 туров СОП (95-100%  показатели участия студентов)</a:t>
            </a:r>
            <a:endParaRPr sz="900"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3F82"/>
              </a:solidFill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900"/>
              <a:buChar char="●"/>
            </a:pPr>
            <a:r>
              <a:rPr lang="ru" sz="900">
                <a:solidFill>
                  <a:srgbClr val="003F82"/>
                </a:solidFill>
              </a:rPr>
              <a:t>оцифровка архивной информация по более, чем 10000 выпускникам МИЭМ (совместно с УВП департаментов, Агафоновым В.И.) в реестр выпускников РФ</a:t>
            </a:r>
            <a:endParaRPr sz="900"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3F82"/>
              </a:solidFill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900"/>
              <a:buChar char="●"/>
            </a:pPr>
            <a:r>
              <a:rPr lang="ru" sz="900">
                <a:solidFill>
                  <a:srgbClr val="003F82"/>
                </a:solidFill>
              </a:rPr>
              <a:t>консультационная функция участников учебного процесса, родителей</a:t>
            </a:r>
            <a:endParaRPr sz="900"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3F82"/>
              </a:solidFill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900"/>
              <a:buChar char="●"/>
            </a:pPr>
            <a:r>
              <a:rPr lang="ru" sz="900">
                <a:solidFill>
                  <a:srgbClr val="003F82"/>
                </a:solidFill>
              </a:rPr>
              <a:t>документы государственного образца</a:t>
            </a:r>
            <a:endParaRPr sz="900"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3F82"/>
              </a:solidFill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900"/>
              <a:buChar char="●"/>
            </a:pPr>
            <a:r>
              <a:rPr lang="ru" sz="900">
                <a:solidFill>
                  <a:srgbClr val="003F82"/>
                </a:solidFill>
              </a:rPr>
              <a:t>ведение архива</a:t>
            </a:r>
            <a:endParaRPr sz="900"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3F82"/>
              </a:solidFill>
            </a:endParaRPr>
          </a:p>
        </p:txBody>
      </p:sp>
      <p:pic>
        <p:nvPicPr>
          <p:cNvPr id="578" name="Shape 5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81175"/>
            <a:ext cx="5275826" cy="3571801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Shape 579"/>
          <p:cNvSpPr/>
          <p:nvPr/>
        </p:nvSpPr>
        <p:spPr>
          <a:xfrm>
            <a:off x="0" y="1037275"/>
            <a:ext cx="1429500" cy="127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кол-во входящих документов, заявлений</a:t>
            </a:r>
            <a:endParaRPr sz="11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порядка 5000 в год</a:t>
            </a:r>
            <a:endParaRPr sz="11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i="1">
                <a:solidFill>
                  <a:srgbClr val="999999"/>
                </a:solidFill>
              </a:rPr>
              <a:t>(порядка 3-5 заявлений в день на каждого сотрудника УО в среднем)</a:t>
            </a:r>
            <a:endParaRPr sz="900" i="1">
              <a:solidFill>
                <a:srgbClr val="999999"/>
              </a:solidFill>
            </a:endParaRPr>
          </a:p>
        </p:txBody>
      </p:sp>
      <p:sp>
        <p:nvSpPr>
          <p:cNvPr id="580" name="Shape 580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PT Sans"/>
                <a:ea typeface="PT Sans"/>
                <a:cs typeface="PT Sans"/>
                <a:sym typeface="PT Sans"/>
              </a:rPr>
              <a:t>Раздел 3. Качественные характеристики учебного процесса и планы по сопровождению ОП.</a:t>
            </a:r>
            <a:endParaRPr sz="800">
              <a:solidFill>
                <a:srgbClr val="D5A6B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6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6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6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6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5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86" name="Shape 586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Shape 587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Shape 589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4. Планы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255600" y="1259988"/>
            <a:ext cx="8385300" cy="30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400"/>
              <a:buChar char="●"/>
            </a:pPr>
            <a:r>
              <a:rPr lang="ru">
                <a:solidFill>
                  <a:srgbClr val="003F82"/>
                </a:solidFill>
              </a:rPr>
              <a:t>Планируемый выпуск в 2018 году:  400 чел. </a:t>
            </a:r>
            <a:endParaRPr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F82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400"/>
              <a:buChar char="●"/>
            </a:pPr>
            <a:r>
              <a:rPr lang="ru">
                <a:solidFill>
                  <a:srgbClr val="003F82"/>
                </a:solidFill>
              </a:rPr>
              <a:t>Стратегическая плоскость развития и сопровождения ОП (“ОП как проект”: от приема до выпуска + “встраивание” примыкающих кампаний: набор &lt;---&gt; выпускники). Коммуникация с Академическими советами (органами развития образовательных программ). Помощь в позиционировании ОП.</a:t>
            </a:r>
            <a:endParaRPr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F82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400"/>
              <a:buChar char="●"/>
            </a:pPr>
            <a:r>
              <a:rPr lang="ru">
                <a:solidFill>
                  <a:srgbClr val="003F82"/>
                </a:solidFill>
              </a:rPr>
              <a:t>Технологический аспект: электронные офисы (развитие среды, удобной для участников учебного процесса)</a:t>
            </a:r>
            <a:endParaRPr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F82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400"/>
              <a:buChar char="●"/>
            </a:pPr>
            <a:r>
              <a:rPr lang="ru">
                <a:solidFill>
                  <a:srgbClr val="003F82"/>
                </a:solidFill>
              </a:rPr>
              <a:t>Управленческий и организационный аспект: управление кросс-программными отношениями (выбор тем студентами, не привязанным к конкретному департаменту), проектный офис в инженерном обучении, магистерские программы</a:t>
            </a:r>
            <a:endParaRPr>
              <a:solidFill>
                <a:srgbClr val="003F82"/>
              </a:solidFill>
            </a:endParaRPr>
          </a:p>
        </p:txBody>
      </p:sp>
      <p:sp>
        <p:nvSpPr>
          <p:cNvPr id="591" name="Shape 591"/>
          <p:cNvSpPr txBox="1"/>
          <p:nvPr/>
        </p:nvSpPr>
        <p:spPr>
          <a:xfrm>
            <a:off x="4596925" y="0"/>
            <a:ext cx="4547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PT Sans"/>
                <a:ea typeface="PT Sans"/>
                <a:cs typeface="PT Sans"/>
                <a:sym typeface="PT Sans"/>
              </a:rPr>
              <a:t>Раздел 3. Качественные характеристики учебного процесса и планы по сопровождению ОП.</a:t>
            </a:r>
            <a:endParaRPr sz="800">
              <a:solidFill>
                <a:srgbClr val="D5A6BD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97" name="Shape 597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Shape 598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Shape 599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Проект Решения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01" name="Shape 601"/>
          <p:cNvSpPr/>
          <p:nvPr/>
        </p:nvSpPr>
        <p:spPr>
          <a:xfrm>
            <a:off x="785525" y="898075"/>
            <a:ext cx="7665300" cy="3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400"/>
              <a:buAutoNum type="arabicPeriod"/>
            </a:pPr>
            <a:r>
              <a:rPr lang="ru">
                <a:solidFill>
                  <a:srgbClr val="003F82"/>
                </a:solidFill>
              </a:rPr>
              <a:t>Принять к сведению информацию презентации начальника отдела организации, планирования и контроля учебного процесса МИЭМ НИУ ВШЭ Кабаевой Е.В.</a:t>
            </a:r>
            <a:endParaRPr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F82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400"/>
              <a:buAutoNum type="arabicPeriod"/>
            </a:pPr>
            <a:r>
              <a:rPr lang="ru">
                <a:solidFill>
                  <a:srgbClr val="003F82"/>
                </a:solidFill>
              </a:rPr>
              <a:t>Академическим Советам образовательных программ информировать Учебный офис о принятых решениях, а также о проектах готовящихся решений.</a:t>
            </a:r>
            <a:endParaRPr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F82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400"/>
              <a:buAutoNum type="arabicPeriod"/>
            </a:pPr>
            <a:r>
              <a:rPr lang="ru">
                <a:solidFill>
                  <a:srgbClr val="003F82"/>
                </a:solidFill>
              </a:rPr>
              <a:t>Включить в повестку заседаний Ученого Совета МИЭМ НИУ ВШЭ доклады академических руководителей в отношении стратегии развития образовательных программ.</a:t>
            </a:r>
            <a:endParaRPr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3F82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400"/>
              <a:buAutoNum type="arabicPeriod"/>
            </a:pPr>
            <a:r>
              <a:rPr lang="ru">
                <a:solidFill>
                  <a:srgbClr val="003F82"/>
                </a:solidFill>
              </a:rPr>
              <a:t>Руководителям департаментов МИЭМ НИУ ВШЭ усилить разъяснительную работу среди ППС по изменению образовательной модели бакалавриата и условиям контракта ППС в части нагрузки и учета пожеланий по составлению расписания занятий.</a:t>
            </a:r>
            <a:endParaRPr>
              <a:solidFill>
                <a:srgbClr val="003F8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F82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3F82"/>
              </a:buClr>
              <a:buSzPts val="1400"/>
              <a:buAutoNum type="arabicPeriod"/>
            </a:pPr>
            <a:r>
              <a:rPr lang="ru">
                <a:solidFill>
                  <a:srgbClr val="003F82"/>
                </a:solidFill>
              </a:rPr>
              <a:t>Объявить благодарность за содействие новым методам организации учебного процесса и эффективное взаимодействие в 2016/2017 учебном году (список прилагается).</a:t>
            </a:r>
            <a:endParaRPr>
              <a:solidFill>
                <a:srgbClr val="003F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Shape 610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Проект Решения (список сотрудников, представленных для объявления благодарности от Ученого Совета МИЭМ НИУ ВШЭ)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785525" y="898075"/>
            <a:ext cx="7665300" cy="3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Ветрову Владимиру Алексеевичу, заместителю руководителя ДЭИ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Королевой Ирине Владимировне, заместителю руководителя ДКИ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Сорокину Александру Владимировичу, заместителю руководителя кафедры КБ ДПМ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Романову Александру Юрьевичу, доценту ДКИ за отличную организацию взаимодействия по вопросам практик студентов ОП ИВТ.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Абрамешину Андрею Евгеньевичу, заместителю директора МИЭМ НИУ ВШЭ за организационные решения, сопровождающие внедрения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Тумковскому Сергею Ростиславовичу, заместителю директора МИЭМ НИУ ВШЭ за профессиональное кураторство образовательного процесса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Академическим руководителям образовательных программ бакалавриата, специалитета и магистратуры МИЭМ НИУ ВШЭ (список прилагается).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Агафонову Владимиру Ильичу – в части работы по оцифровке архива личных дел выпускников МИЭМ разных лет и подготовке мероприятий Дня карьеры для студентов.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Титковой Надежде Сергеевне - в части работы по качеству оценочного инструментария студентов в связи с принятием стипендиальных решений.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Крючковой Елене Александровне – в части работы по развитию системы мониторинга и отчетности по коммерческим студентам.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Секретарям Государственных экзаменационных комиссий (список прилагается).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Менеджерам образовательных программ и методисту Учебного офиса за работу в условиях динамичных организационных изменений (Темировой Фатиме Анатольевне, Николаевой Марии Сергеевне, Хейфец Марии Николаевне, Горшковой Альбине Вартановне).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3F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17" name="Shape 617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Shape 619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Проект Решения (список академических руководителей, секретарей ГЭК)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21" name="Shape 621"/>
          <p:cNvSpPr/>
          <p:nvPr/>
        </p:nvSpPr>
        <p:spPr>
          <a:xfrm>
            <a:off x="225400" y="1164475"/>
            <a:ext cx="3941400" cy="3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академических руководителей образовательных программ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   Бограчев Даниил Александрович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   Буровский Евгений Андреевич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    Вишнеков Андрей Владленович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    Гудков Юрий Игоревич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     Карасев Михаил Владимирович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     Лось Алексей Борисович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     Назаров Игорь Васильевич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     Сластников Сергей Александрович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     Юрин Александр Игоревич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2" name="Shape 622"/>
          <p:cNvSpPr/>
          <p:nvPr/>
        </p:nvSpPr>
        <p:spPr>
          <a:xfrm>
            <a:off x="5191325" y="1202200"/>
            <a:ext cx="3684000" cy="3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секретарей Государственных экзаменационных комиссий в 2017г.</a:t>
            </a:r>
            <a:endParaRPr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Бушуева Мария Владимировна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Вальба Ольга Владимировна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Гузенкова Александра Сергеевна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Князева Ирина Васильевна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Кондрашова Елизавета Владимировна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Логашина Ирина Валентиновна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Маркова Наталия Геннадьевна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Мисюля </a:t>
            </a: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Тамара </a:t>
            </a:r>
            <a:r>
              <a:rPr lang="ru" sz="110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Васильевна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Москвина Светлана Владимировна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Никитина Любовь Ивановна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Новикова Елена Михайловна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Обходова Тамара Васильевна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Романова Татьяна Валентиновна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14.</a:t>
            </a:r>
            <a:r>
              <a:rPr lang="r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Соколова Галина Викторовна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6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6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6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6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“Выживаемость” контингента по состоянию на 30.06.2017г. 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85800"/>
            <a:ext cx="4581525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1386625" y="1161225"/>
            <a:ext cx="628500" cy="321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rgbClr val="434343"/>
                </a:solidFill>
              </a:rPr>
              <a:t>20%</a:t>
            </a:r>
            <a:endParaRPr sz="1200" i="1">
              <a:solidFill>
                <a:srgbClr val="434343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3205675" y="2201650"/>
            <a:ext cx="628500" cy="3210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rgbClr val="434343"/>
                </a:solidFill>
              </a:rPr>
              <a:t>80%</a:t>
            </a:r>
            <a:endParaRPr sz="1200" i="1">
              <a:solidFill>
                <a:srgbClr val="434343"/>
              </a:solidFill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5906775" y="1161225"/>
            <a:ext cx="29439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999999"/>
                </a:solidFill>
              </a:rPr>
              <a:t>Справочно, </a:t>
            </a:r>
            <a:endParaRPr i="1">
              <a:solidFill>
                <a:srgbClr val="999999"/>
              </a:solidFill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rgbClr val="999999"/>
                </a:solidFill>
              </a:rPr>
              <a:t>% контингента</a:t>
            </a:r>
            <a:r>
              <a:rPr lang="ru" i="1">
                <a:solidFill>
                  <a:srgbClr val="999999"/>
                </a:solidFill>
              </a:rPr>
              <a:t>:</a:t>
            </a:r>
            <a:endParaRPr i="1">
              <a:solidFill>
                <a:srgbClr val="999999"/>
              </a:solidFill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999999"/>
              </a:solidFill>
            </a:endParaRPr>
          </a:p>
        </p:txBody>
      </p:sp>
      <p:graphicFrame>
        <p:nvGraphicFramePr>
          <p:cNvPr id="175" name="Shape 175"/>
          <p:cNvGraphicFramePr/>
          <p:nvPr/>
        </p:nvGraphicFramePr>
        <p:xfrm>
          <a:off x="5177250" y="1833525"/>
          <a:ext cx="3673425" cy="1356300"/>
        </p:xfrm>
        <a:graphic>
          <a:graphicData uri="http://schemas.openxmlformats.org/drawingml/2006/table">
            <a:tbl>
              <a:tblPr>
                <a:noFill/>
                <a:tableStyleId>{E0C4DFE9-3377-45F3-9A5D-E097856F48C0}</a:tableStyleId>
              </a:tblPr>
              <a:tblGrid>
                <a:gridCol w="1959725"/>
                <a:gridCol w="877850"/>
                <a:gridCol w="835850"/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rgbClr val="999999"/>
                          </a:solidFill>
                        </a:rPr>
                        <a:t>30.06.2015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rgbClr val="999999"/>
                          </a:solidFill>
                        </a:rPr>
                        <a:t>30.06.2016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rgbClr val="999999"/>
                          </a:solidFill>
                        </a:rPr>
                        <a:t>успешно переведены на следующий курс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rgbClr val="999999"/>
                          </a:solidFill>
                        </a:rPr>
                        <a:t>21</a:t>
                      </a:r>
                      <a:endParaRPr sz="1000" b="1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rgbClr val="999999"/>
                          </a:solidFill>
                        </a:rPr>
                        <a:t>22</a:t>
                      </a:r>
                      <a:endParaRPr sz="1000" b="1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rgbClr val="999999"/>
                          </a:solidFill>
                        </a:rPr>
                        <a:t>отклонились от типовой траектории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rgbClr val="999999"/>
                          </a:solidFill>
                        </a:rPr>
                        <a:t>79</a:t>
                      </a:r>
                      <a:endParaRPr sz="1000" b="1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rgbClr val="999999"/>
                          </a:solidFill>
                        </a:rPr>
                        <a:t>78</a:t>
                      </a:r>
                      <a:endParaRPr sz="1000" b="1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76" name="Shape 176"/>
          <p:cNvSpPr/>
          <p:nvPr/>
        </p:nvSpPr>
        <p:spPr>
          <a:xfrm>
            <a:off x="1737850" y="4015300"/>
            <a:ext cx="5136600" cy="7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магистратура: отклонились от типовой траектории 8%</a:t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5426100" y="0"/>
            <a:ext cx="371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00FF00"/>
                </a:solidFill>
                <a:latin typeface="PT Sans"/>
                <a:ea typeface="PT Sans"/>
                <a:cs typeface="PT Sans"/>
                <a:sym typeface="PT Sans"/>
              </a:rPr>
              <a:t>Раздел 1. Количественные показатели контингента (численность, динамика)</a:t>
            </a:r>
            <a:endParaRPr sz="800">
              <a:solidFill>
                <a:srgbClr val="00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Причины отклонений от типового учебного плана 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(по состоянию на 30.06.2017г., кол-во студентов)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475" y="1088275"/>
            <a:ext cx="6581775" cy="35909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88" name="Shape 188"/>
          <p:cNvCxnSpPr/>
          <p:nvPr/>
        </p:nvCxnSpPr>
        <p:spPr>
          <a:xfrm>
            <a:off x="204925" y="2274625"/>
            <a:ext cx="8709000" cy="1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89" name="Shape 189"/>
          <p:cNvSpPr/>
          <p:nvPr/>
        </p:nvSpPr>
        <p:spPr>
          <a:xfrm>
            <a:off x="7329325" y="2431725"/>
            <a:ext cx="1584600" cy="10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289 чел. допущены к пересдачам (15% контингента)</a:t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7329325" y="3517725"/>
            <a:ext cx="1584600" cy="95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999999"/>
                </a:solidFill>
              </a:rPr>
              <a:t>Справочно 30.06.2016г.: </a:t>
            </a:r>
            <a:endParaRPr i="1">
              <a:solidFill>
                <a:srgbClr val="999999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999999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999999"/>
                </a:solidFill>
              </a:rPr>
              <a:t>218 чел. (16%)</a:t>
            </a:r>
            <a:endParaRPr i="1">
              <a:solidFill>
                <a:srgbClr val="999999"/>
              </a:solidFill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5426100" y="0"/>
            <a:ext cx="371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00FF00"/>
                </a:solidFill>
                <a:latin typeface="PT Sans"/>
                <a:ea typeface="PT Sans"/>
                <a:cs typeface="PT Sans"/>
                <a:sym typeface="PT Sans"/>
              </a:rPr>
              <a:t>Раздел 1. Количественные показатели контингента (численность, динамика)</a:t>
            </a:r>
            <a:endParaRPr sz="800">
              <a:solidFill>
                <a:srgbClr val="00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9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Причины отклонений от типового учебного плана по образовательным программам бакалавриата и специалитета по состоянию на 30.06.2017г.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201" name="Shape 201"/>
          <p:cNvGraphicFramePr/>
          <p:nvPr/>
        </p:nvGraphicFramePr>
        <p:xfrm>
          <a:off x="194125" y="1031675"/>
          <a:ext cx="4434975" cy="3977430"/>
        </p:xfrm>
        <a:graphic>
          <a:graphicData uri="http://schemas.openxmlformats.org/drawingml/2006/table">
            <a:tbl>
              <a:tblPr>
                <a:noFill/>
                <a:tableStyleId>{E0C4DFE9-3377-45F3-9A5D-E097856F48C0}</a:tableStyleId>
              </a:tblPr>
              <a:tblGrid>
                <a:gridCol w="1410575"/>
                <a:gridCol w="784975"/>
                <a:gridCol w="804975"/>
                <a:gridCol w="705150"/>
                <a:gridCol w="729300"/>
              </a:tblGrid>
              <a:tr h="381000">
                <a:tc rowSpan="2"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ИТСС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ИВТ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ПМ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КБ</a:t>
                      </a:r>
                      <a:endParaRPr sz="1000" b="1"/>
                    </a:p>
                  </a:txBody>
                  <a:tcPr marL="91425" marR="91425" marT="91425" marB="91425"/>
                </a:tc>
              </a:tr>
              <a:tr h="225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значения в скобках соответствуют 30.06.2016 и 30.06.2015г.</a:t>
                      </a:r>
                      <a:endParaRPr sz="8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/>
                        <a:t>Всего студентов, чел.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38</a:t>
                      </a:r>
                      <a:endParaRPr sz="1000" b="1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(17     16)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110</a:t>
                      </a:r>
                      <a:endParaRPr sz="1000" b="1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(113   75)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123</a:t>
                      </a:r>
                      <a:endParaRPr sz="1000" b="1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(92    40)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67</a:t>
                      </a:r>
                      <a:endParaRPr sz="1000" b="1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(43   42)</a:t>
                      </a:r>
                      <a:endParaRPr sz="10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задолженность по 1 дисциплине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(8     11)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54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(57    37)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51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(43   23)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28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(16    18)</a:t>
                      </a:r>
                      <a:endParaRPr sz="1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задолженность по 2 дисциплинам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(5     4)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(22    21)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(13   5)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11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(9   13)</a:t>
                      </a:r>
                      <a:endParaRPr sz="1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задолженность по 3 и более дисциплинам:  </a:t>
                      </a:r>
                      <a:endParaRPr sz="9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999999"/>
                          </a:solidFill>
                        </a:rPr>
                        <a:t>- допущены к пересдачам</a:t>
                      </a:r>
                      <a:endParaRPr sz="9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(2     0)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(8    6)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(14    4)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27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(6   2)</a:t>
                      </a:r>
                      <a:endParaRPr sz="1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999999"/>
                          </a:solidFill>
                        </a:rPr>
                        <a:t>- не допущены (отч)</a:t>
                      </a:r>
                      <a:endParaRPr sz="9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(1     0)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(21    6)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(16   3)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(7    8)</a:t>
                      </a:r>
                      <a:endParaRPr sz="1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по ИУП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9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(1    1)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(5    5)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28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(6     5)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(5    1)</a:t>
                      </a:r>
                      <a:endParaRPr sz="10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7812" y="1610725"/>
            <a:ext cx="3817875" cy="31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5047850" y="1045100"/>
            <a:ext cx="3817800" cy="56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% студентов, не переведенных на следующий курс по типовому сценарию</a:t>
            </a: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7932500" y="1824399"/>
            <a:ext cx="364500" cy="2474700"/>
          </a:xfrm>
          <a:prstGeom prst="arc">
            <a:avLst>
              <a:gd name="adj1" fmla="val 16200000"/>
              <a:gd name="adj2" fmla="val 16199896"/>
            </a:avLst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5426100" y="0"/>
            <a:ext cx="371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00FF00"/>
                </a:solidFill>
                <a:latin typeface="PT Sans"/>
                <a:ea typeface="PT Sans"/>
                <a:cs typeface="PT Sans"/>
                <a:sym typeface="PT Sans"/>
              </a:rPr>
              <a:t>Раздел 1. Количественные показатели контингента (численность, динамика)</a:t>
            </a:r>
            <a:endParaRPr sz="800">
              <a:solidFill>
                <a:srgbClr val="00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Итоги пересдач, % от контингента студентов, допущенных к пересдачам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4775" y="985800"/>
            <a:ext cx="4466072" cy="367311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5426100" y="0"/>
            <a:ext cx="371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00FF00"/>
                </a:solidFill>
                <a:latin typeface="PT Sans"/>
                <a:ea typeface="PT Sans"/>
                <a:cs typeface="PT Sans"/>
                <a:sym typeface="PT Sans"/>
              </a:rPr>
              <a:t>Раздел 1. Количественные показатели контингента (численность, динамика)</a:t>
            </a:r>
            <a:endParaRPr sz="800">
              <a:solidFill>
                <a:srgbClr val="00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Структура отчислений в разрезе курсов (чел.)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095875" y="887975"/>
            <a:ext cx="2647500" cy="3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бакалавриат, специалитет</a:t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5834725" y="928850"/>
            <a:ext cx="2647500" cy="3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магистратура</a:t>
            </a: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7732" y="1388750"/>
            <a:ext cx="3408725" cy="324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47875"/>
            <a:ext cx="5052924" cy="3242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5426100" y="0"/>
            <a:ext cx="371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00FF00"/>
                </a:solidFill>
                <a:latin typeface="PT Sans"/>
                <a:ea typeface="PT Sans"/>
                <a:cs typeface="PT Sans"/>
                <a:sym typeface="PT Sans"/>
              </a:rPr>
              <a:t>Раздел 1. Количественные показатели контингента (численность, динамика)</a:t>
            </a:r>
            <a:endParaRPr sz="800">
              <a:solidFill>
                <a:srgbClr val="00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255588" y="4811316"/>
            <a:ext cx="4143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</a:t>
            </a:r>
            <a:r>
              <a:rPr lang="ru" sz="800">
                <a:solidFill>
                  <a:schemeClr val="lt1"/>
                </a:solidFill>
              </a:rPr>
              <a:t>8</a:t>
            </a:r>
            <a:endParaRPr sz="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7300913" y="1691879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7300913" y="2975372"/>
            <a:ext cx="674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7300913" y="4193381"/>
            <a:ext cx="6747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фото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1321300" y="213900"/>
            <a:ext cx="77292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Студенты и магистранты, обучающиеся на коммерческих местах</a:t>
            </a:r>
            <a:endParaRPr sz="1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600" y="1769200"/>
            <a:ext cx="2887251" cy="26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104600" y="1240300"/>
            <a:ext cx="2887200" cy="5289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rgbClr val="0000FF"/>
                </a:solidFill>
              </a:rPr>
              <a:t>Динамика численности студентов, обучающихся на местах с оплатой стоимости, чел.</a:t>
            </a:r>
            <a:endParaRPr sz="1000" i="1">
              <a:solidFill>
                <a:srgbClr val="0000FF"/>
              </a:solidFill>
            </a:endParaRPr>
          </a:p>
        </p:txBody>
      </p:sp>
      <p:pic>
        <p:nvPicPr>
          <p:cNvPr id="241" name="Shape 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2471" y="1753275"/>
            <a:ext cx="2571976" cy="26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6072475" y="1224375"/>
            <a:ext cx="2571900" cy="528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rgbClr val="38761D"/>
                </a:solidFill>
              </a:rPr>
              <a:t>Студенты, переведенные на бюджетные места, чел.</a:t>
            </a:r>
            <a:endParaRPr sz="1000" i="1">
              <a:solidFill>
                <a:srgbClr val="38761D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4398900" y="2090175"/>
            <a:ext cx="1673700" cy="217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кол-во студентов, обучающихся за счет средств НИУ ВШЭ (“квази”бюджет)  = 0</a:t>
            </a:r>
            <a:endParaRPr sz="1000"/>
          </a:p>
        </p:txBody>
      </p:sp>
      <p:sp>
        <p:nvSpPr>
          <p:cNvPr id="244" name="Shape 244"/>
          <p:cNvSpPr txBox="1"/>
          <p:nvPr/>
        </p:nvSpPr>
        <p:spPr>
          <a:xfrm>
            <a:off x="5426100" y="0"/>
            <a:ext cx="371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00FF00"/>
                </a:solidFill>
                <a:latin typeface="PT Sans"/>
                <a:ea typeface="PT Sans"/>
                <a:cs typeface="PT Sans"/>
                <a:sym typeface="PT Sans"/>
              </a:rPr>
              <a:t>Раздел 1. Количественные показатели контингента (численность, динамика)</a:t>
            </a:r>
            <a:endParaRPr sz="800">
              <a:solidFill>
                <a:srgbClr val="00FF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2682</Words>
  <Application>Microsoft Office PowerPoint</Application>
  <PresentationFormat>Экран (16:9)</PresentationFormat>
  <Paragraphs>489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Times New Roman</vt:lpstr>
      <vt:lpstr>PT Sans</vt:lpstr>
      <vt:lpstr>Calibri</vt:lpstr>
      <vt:lpstr>Simple Light</vt:lpstr>
      <vt:lpstr>Office Theme</vt:lpstr>
      <vt:lpstr>Об итогах обучения студентов МИЭМ НИУ ВШЭ  в 2016/2017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обучения студентов МИЭМ НИУ ВШЭ  в 2016/2017 учебном году</dc:title>
  <dc:creator>Кабаева Елена Владимировна</dc:creator>
  <cp:lastModifiedBy>Пользователь Windows</cp:lastModifiedBy>
  <cp:revision>2</cp:revision>
  <dcterms:modified xsi:type="dcterms:W3CDTF">2018-01-31T14:47:32Z</dcterms:modified>
</cp:coreProperties>
</file>