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5" r:id="rId3"/>
    <p:sldMasterId id="2147483698" r:id="rId4"/>
    <p:sldMasterId id="2147483712" r:id="rId5"/>
  </p:sldMasterIdLst>
  <p:notesMasterIdLst>
    <p:notesMasterId r:id="rId15"/>
  </p:notesMasterIdLst>
  <p:handoutMasterIdLst>
    <p:handoutMasterId r:id="rId16"/>
  </p:handoutMasterIdLst>
  <p:sldIdLst>
    <p:sldId id="256" r:id="rId6"/>
    <p:sldId id="477" r:id="rId7"/>
    <p:sldId id="463" r:id="rId8"/>
    <p:sldId id="478" r:id="rId9"/>
    <p:sldId id="482" r:id="rId10"/>
    <p:sldId id="480" r:id="rId11"/>
    <p:sldId id="479" r:id="rId12"/>
    <p:sldId id="462" r:id="rId13"/>
    <p:sldId id="45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3"/>
    <a:srgbClr val="005AAB"/>
    <a:srgbClr val="69CDE5"/>
    <a:srgbClr val="00AB00"/>
    <a:srgbClr val="AB0000"/>
    <a:srgbClr val="545454"/>
    <a:srgbClr val="FF8B8B"/>
    <a:srgbClr val="505050"/>
    <a:srgbClr val="4983C9"/>
    <a:srgbClr val="447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571" autoAdjust="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4" y="2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9A565-4FA1-4A47-AD3D-2F114E0729D6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324"/>
            <a:ext cx="2945553" cy="496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4" y="9428324"/>
            <a:ext cx="2945553" cy="496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CB42-DC91-7440-B30C-2F83CB60C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10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6ED88-F985-4EF6-A4B6-5FD5AA165CF2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854A5-FF11-4460-AF9E-382C18F1A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90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2776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69645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6513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3382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E42E0441-0476-4414-87B2-57051FB3A385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" y="1"/>
            <a:ext cx="1574" cy="17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ru-RU" sz="2000" b="0" dirty="0" smtClean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" y="1"/>
            <a:ext cx="1574" cy="17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BE987E13-69A0-4D9F-832D-5BE4F2DDFEBC}" type="slidenum">
              <a:rPr lang="ru-RU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0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2776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69645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6513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3382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E42E0441-0476-4414-87B2-57051FB3A385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" y="1"/>
            <a:ext cx="1574" cy="17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По 2013 году</a:t>
            </a:r>
            <a:r>
              <a:rPr lang="ru-RU" sz="2000" baseline="0" dirty="0" smtClean="0">
                <a:latin typeface="Arial" charset="0"/>
              </a:rPr>
              <a:t>: </a:t>
            </a:r>
            <a:r>
              <a:rPr lang="ru-RU" sz="2000" dirty="0" smtClean="0">
                <a:latin typeface="Arial" charset="0"/>
              </a:rPr>
              <a:t>Москва + филиалы.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" charset="0"/>
              </a:rPr>
              <a:t>По 2020 году: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" charset="0"/>
              </a:rPr>
              <a:t>для показателя № 1 </a:t>
            </a:r>
            <a:r>
              <a:rPr lang="ru-RU" sz="2000" dirty="0" smtClean="0">
                <a:latin typeface="Arial" charset="0"/>
              </a:rPr>
              <a:t>по филиалам</a:t>
            </a:r>
            <a:r>
              <a:rPr lang="ru-RU" sz="2000" baseline="0" dirty="0" smtClean="0">
                <a:latin typeface="Arial" charset="0"/>
              </a:rPr>
              <a:t> план = факт (добавил около 680 и округлил)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" charset="0"/>
              </a:rPr>
              <a:t>Для других</a:t>
            </a:r>
            <a:r>
              <a:rPr lang="ru-RU" sz="2000" baseline="0" dirty="0" smtClean="0">
                <a:latin typeface="Arial" charset="0"/>
              </a:rPr>
              <a:t> показателей показан п</a:t>
            </a:r>
            <a:r>
              <a:rPr lang="ru-RU" sz="2000" dirty="0" smtClean="0">
                <a:latin typeface="Arial" charset="0"/>
              </a:rPr>
              <a:t>лан из ТОП5-100, только Москва. Других подтвержденных</a:t>
            </a:r>
            <a:r>
              <a:rPr lang="ru-RU" sz="2000" baseline="0" dirty="0" smtClean="0">
                <a:latin typeface="Arial" charset="0"/>
              </a:rPr>
              <a:t> планов нет.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По показателям: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 Narrow" panose="020B0606020202030204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на конец года, с учетом доли занимаемых ставок</a:t>
            </a:r>
            <a:endParaRPr lang="ru-RU" sz="2000" baseline="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 Narrow" panose="020B0606020202030204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(26,5). </a:t>
            </a:r>
            <a:r>
              <a:rPr lang="ru-RU" sz="2000" baseline="0" dirty="0" smtClean="0">
                <a:latin typeface="Arial Narrow" panose="020B0606020202030204" pitchFamily="34" charset="0"/>
              </a:rPr>
              <a:t>Численность иностранных граждан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– 49, </a:t>
            </a:r>
            <a:r>
              <a:rPr lang="ru-RU" sz="2000" baseline="0" dirty="0" smtClean="0">
                <a:latin typeface="Arial Narrow" panose="020B0606020202030204" pitchFamily="34" charset="0"/>
              </a:rPr>
              <a:t>всего НПР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– </a:t>
            </a:r>
            <a:r>
              <a:rPr lang="ru-RU" sz="2000" baseline="0" dirty="0" smtClean="0">
                <a:latin typeface="Arial Narrow" panose="020B0606020202030204" pitchFamily="34" charset="0"/>
              </a:rPr>
              <a:t>75,5</a:t>
            </a:r>
            <a:r>
              <a:rPr lang="en-US" sz="2000" baseline="0" dirty="0" smtClean="0">
                <a:latin typeface="Arial Narrow" panose="020B0606020202030204" pitchFamily="34" charset="0"/>
              </a:rPr>
              <a:t>. </a:t>
            </a:r>
            <a:r>
              <a:rPr lang="ru-RU" sz="2000" baseline="0" dirty="0" smtClean="0">
                <a:latin typeface="Arial Narrow" panose="020B0606020202030204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</a:t>
            </a:r>
            <a:r>
              <a:rPr lang="ru-RU" sz="2000" baseline="0" dirty="0" smtClean="0">
                <a:latin typeface="Arial Narrow" panose="020B0606020202030204" pitchFamily="34" charset="0"/>
              </a:rPr>
              <a:t>в филиалах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3.</a:t>
            </a:r>
            <a:r>
              <a:rPr lang="ru-RU" sz="2000" baseline="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Российские преподаватели и исследователи</a:t>
            </a:r>
            <a:r>
              <a:rPr lang="ru-RU" sz="2000" baseline="0" dirty="0" smtClean="0">
                <a:latin typeface="Arial Narrow" panose="020B0606020202030204" pitchFamily="34" charset="0"/>
              </a:rPr>
              <a:t>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</a:t>
            </a:r>
            <a:r>
              <a:rPr lang="ru-RU" sz="2000" baseline="0" dirty="0" smtClean="0">
                <a:latin typeface="Arial Narrow" panose="020B0606020202030204" pitchFamily="34" charset="0"/>
              </a:rPr>
              <a:t>27 (получатели 2012-2014 гг.) + 81 (2013-2015 гг.) + филиалы 17 (2013-2015) + 14 (2012-2014)</a:t>
            </a:r>
            <a:endParaRPr lang="en-US" sz="2000" baseline="0" dirty="0" smtClean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</a:t>
            </a:r>
            <a:r>
              <a:rPr lang="ru-RU" sz="2000" baseline="0" dirty="0" smtClean="0">
                <a:latin typeface="Arial" charset="0"/>
              </a:rPr>
              <a:t> второму и третьему показателю соответственно)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" charset="0"/>
              </a:rPr>
              <a:t>4.</a:t>
            </a:r>
            <a:r>
              <a:rPr lang="ru-RU" sz="2000" baseline="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Остальные показатели подтверждаю, кроме показателя: </a:t>
            </a:r>
            <a:r>
              <a:rPr lang="ru-RU" sz="2000" b="0" dirty="0" smtClean="0">
                <a:latin typeface="Arial Narrow" panose="020B0606020202030204" pitchFamily="34" charset="0"/>
              </a:rPr>
              <a:t>Доля</a:t>
            </a:r>
            <a:r>
              <a:rPr lang="ru-RU" sz="2000" b="0" baseline="0" dirty="0" smtClean="0">
                <a:latin typeface="Arial Narrow" panose="020B0606020202030204" pitchFamily="34" charset="0"/>
              </a:rPr>
              <a:t> исследовательских коллективов, интегрированных в глобальные научные сети, %</a:t>
            </a:r>
            <a:endParaRPr lang="ru-RU" sz="2000" b="0" dirty="0" smtClean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" y="1"/>
            <a:ext cx="1574" cy="17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lnSpc>
                <a:spcPct val="100000"/>
              </a:lnSpc>
              <a:defRPr/>
            </a:pPr>
            <a:fld id="{BE987E13-69A0-4D9F-832D-5BE4F2DDFEBC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3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0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2776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69645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6513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3382" indent="-228434" defTabSz="448937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375" algn="l"/>
                <a:tab pos="1446750" algn="l"/>
                <a:tab pos="2170125" algn="l"/>
                <a:tab pos="2893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E42E0441-0476-4414-87B2-57051FB3A385}" type="slidenum">
              <a:rPr lang="ru-RU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" y="1"/>
            <a:ext cx="1574" cy="17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По 2013 году</a:t>
            </a:r>
            <a:r>
              <a:rPr lang="ru-RU" sz="2000" baseline="0" dirty="0" smtClean="0">
                <a:latin typeface="Arial" charset="0"/>
              </a:rPr>
              <a:t>: </a:t>
            </a:r>
            <a:r>
              <a:rPr lang="ru-RU" sz="2000" dirty="0" smtClean="0">
                <a:latin typeface="Arial" charset="0"/>
              </a:rPr>
              <a:t>Москва + филиалы.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" charset="0"/>
              </a:rPr>
              <a:t>По 2020 году: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" charset="0"/>
              </a:rPr>
              <a:t>для показателя № 1 </a:t>
            </a:r>
            <a:r>
              <a:rPr lang="ru-RU" sz="2000" dirty="0" smtClean="0">
                <a:latin typeface="Arial" charset="0"/>
              </a:rPr>
              <a:t>по филиалам</a:t>
            </a:r>
            <a:r>
              <a:rPr lang="ru-RU" sz="2000" baseline="0" dirty="0" smtClean="0">
                <a:latin typeface="Arial" charset="0"/>
              </a:rPr>
              <a:t> план = факт (добавил около 680 и округлил)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" charset="0"/>
              </a:rPr>
              <a:t>Для других</a:t>
            </a:r>
            <a:r>
              <a:rPr lang="ru-RU" sz="2000" baseline="0" dirty="0" smtClean="0">
                <a:latin typeface="Arial" charset="0"/>
              </a:rPr>
              <a:t> показателей показан п</a:t>
            </a:r>
            <a:r>
              <a:rPr lang="ru-RU" sz="2000" dirty="0" smtClean="0">
                <a:latin typeface="Arial" charset="0"/>
              </a:rPr>
              <a:t>лан из ТОП5-100, только Москва. Других подтвержденных</a:t>
            </a:r>
            <a:r>
              <a:rPr lang="ru-RU" sz="2000" baseline="0" dirty="0" smtClean="0">
                <a:latin typeface="Arial" charset="0"/>
              </a:rPr>
              <a:t> планов нет.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По показателям: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 Narrow" panose="020B0606020202030204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на конец года, с учетом доли занимаемых ставок</a:t>
            </a:r>
            <a:endParaRPr lang="ru-RU" sz="2000" baseline="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atin typeface="Arial Narrow" panose="020B0606020202030204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(26,5). </a:t>
            </a:r>
            <a:r>
              <a:rPr lang="ru-RU" sz="2000" baseline="0" dirty="0" smtClean="0">
                <a:latin typeface="Arial Narrow" panose="020B0606020202030204" pitchFamily="34" charset="0"/>
              </a:rPr>
              <a:t>Численность иностранных граждан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– 49, </a:t>
            </a:r>
            <a:r>
              <a:rPr lang="ru-RU" sz="2000" baseline="0" dirty="0" smtClean="0">
                <a:latin typeface="Arial Narrow" panose="020B0606020202030204" pitchFamily="34" charset="0"/>
              </a:rPr>
              <a:t>всего НПР со степенью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– </a:t>
            </a:r>
            <a:r>
              <a:rPr lang="ru-RU" sz="2000" baseline="0" dirty="0" smtClean="0">
                <a:latin typeface="Arial Narrow" panose="020B0606020202030204" pitchFamily="34" charset="0"/>
              </a:rPr>
              <a:t>75,5</a:t>
            </a:r>
            <a:r>
              <a:rPr lang="en-US" sz="2000" baseline="0" dirty="0" smtClean="0">
                <a:latin typeface="Arial Narrow" panose="020B0606020202030204" pitchFamily="34" charset="0"/>
              </a:rPr>
              <a:t>. </a:t>
            </a:r>
            <a:r>
              <a:rPr lang="ru-RU" sz="2000" baseline="0" dirty="0" smtClean="0">
                <a:latin typeface="Arial Narrow" panose="020B0606020202030204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</a:t>
            </a:r>
            <a:r>
              <a:rPr lang="ru-RU" sz="2000" baseline="0" dirty="0" smtClean="0">
                <a:latin typeface="Arial Narrow" panose="020B0606020202030204" pitchFamily="34" charset="0"/>
              </a:rPr>
              <a:t>в филиалах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3.</a:t>
            </a:r>
            <a:r>
              <a:rPr lang="ru-RU" sz="2000" baseline="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Российские преподаватели и исследователи</a:t>
            </a:r>
            <a:r>
              <a:rPr lang="ru-RU" sz="2000" baseline="0" dirty="0" smtClean="0">
                <a:latin typeface="Arial Narrow" panose="020B0606020202030204" pitchFamily="34" charset="0"/>
              </a:rPr>
              <a:t>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baseline="0" dirty="0" smtClean="0">
                <a:latin typeface="Arial Narrow" panose="020B0606020202030204" pitchFamily="34" charset="0"/>
              </a:rPr>
              <a:t>PhD </a:t>
            </a:r>
            <a:r>
              <a:rPr lang="ru-RU" sz="2000" baseline="0" dirty="0" smtClean="0">
                <a:latin typeface="Arial Narrow" panose="020B0606020202030204" pitchFamily="34" charset="0"/>
              </a:rPr>
              <a:t>27 (получатели 2012-2014 гг.) + 81 (2013-2015 гг.) + филиалы 17 (2013-2015) + 14 (2012-2014)</a:t>
            </a:r>
            <a:endParaRPr lang="en-US" sz="2000" baseline="0" dirty="0" smtClean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</a:t>
            </a:r>
            <a:r>
              <a:rPr lang="ru-RU" sz="2000" baseline="0" dirty="0" smtClean="0">
                <a:latin typeface="Arial" charset="0"/>
              </a:rPr>
              <a:t> второму и третьему показателю соответственно)</a:t>
            </a: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Arial" charset="0"/>
              </a:rPr>
              <a:t>4.</a:t>
            </a:r>
            <a:r>
              <a:rPr lang="ru-RU" sz="2000" baseline="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Остальные показатели подтверждаю, кроме показателя: </a:t>
            </a:r>
            <a:r>
              <a:rPr lang="ru-RU" sz="2000" b="0" dirty="0" smtClean="0">
                <a:latin typeface="Arial Narrow" panose="020B0606020202030204" pitchFamily="34" charset="0"/>
              </a:rPr>
              <a:t>Доля</a:t>
            </a:r>
            <a:r>
              <a:rPr lang="ru-RU" sz="2000" b="0" baseline="0" dirty="0" smtClean="0">
                <a:latin typeface="Arial Narrow" panose="020B0606020202030204" pitchFamily="34" charset="0"/>
              </a:rPr>
              <a:t> исследовательских коллективов, интегрированных в глобальные научные сети, %</a:t>
            </a:r>
            <a:endParaRPr lang="ru-RU" sz="2000" b="0" dirty="0" smtClean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" y="1"/>
            <a:ext cx="1574" cy="17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lnSpc>
                <a:spcPct val="100000"/>
              </a:lnSpc>
              <a:defRPr/>
            </a:pPr>
            <a:fld id="{BE987E13-69A0-4D9F-832D-5BE4F2DDFEBC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8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4613-22B9-4E62-B4FB-D2BAB767E2D1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4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02F2-518A-4DE5-BFAA-E4796F12720C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01F-AB52-405C-AB6A-19671BB96D84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96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/>
          </p:cNvSpPr>
          <p:nvPr userDrawn="1"/>
        </p:nvSpPr>
        <p:spPr>
          <a:xfrm>
            <a:off x="8534400" y="6172200"/>
            <a:ext cx="533400" cy="487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659C90-0AB0-4243-AA5A-103CE31B0C19}" type="slidenum">
              <a:rPr lang="ru-RU" altLang="ru-RU" sz="1400">
                <a:solidFill>
                  <a:srgbClr val="666666"/>
                </a:solidFill>
                <a:latin typeface="Segoe UI" pitchFamily="34" charset="0"/>
              </a:rPr>
              <a:pPr/>
              <a:t>‹#›</a:t>
            </a:fld>
            <a:endParaRPr lang="ru-RU" altLang="ru-RU" sz="1400">
              <a:solidFill>
                <a:srgbClr val="666666"/>
              </a:solidFill>
              <a:latin typeface="Segoe UI" pitchFamily="34" charset="0"/>
            </a:endParaRPr>
          </a:p>
        </p:txBody>
      </p:sp>
      <p:sp>
        <p:nvSpPr>
          <p:cNvPr id="5" name="Прямоугольник 5"/>
          <p:cNvSpPr/>
          <p:nvPr userDrawn="1"/>
        </p:nvSpPr>
        <p:spPr>
          <a:xfrm>
            <a:off x="0" y="6680200"/>
            <a:ext cx="9144000" cy="203200"/>
          </a:xfrm>
          <a:prstGeom prst="rect">
            <a:avLst/>
          </a:prstGeom>
          <a:gradFill>
            <a:gsLst>
              <a:gs pos="0">
                <a:srgbClr val="002060"/>
              </a:gs>
              <a:gs pos="34000">
                <a:srgbClr val="0D4ED1"/>
              </a:gs>
              <a:gs pos="100000">
                <a:srgbClr val="004EE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1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hf-guap.ru/images/GUAP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70600"/>
            <a:ext cx="9763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" y="275168"/>
            <a:ext cx="5943600" cy="613833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3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F2FE-BFCF-4453-9480-9064B0693D69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7A40A-8A96-43ED-92F3-ECE01179B9B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2C2E-FFC4-415B-93E8-2FFDAE6BE34E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00A2-A9B5-4209-BD31-97A253E275D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E78A-4298-4A5A-981F-5680D9E1A007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37F0-8320-4427-B96E-2AC31573D68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2DA7-C65D-412E-B251-C7002CF3B914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CB4E-60B0-4702-B4B6-2D3B740468F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62D1-3F1A-4A15-9BD4-CDB4D0227133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CEAA-8AAD-43D7-B1E0-B145D4129DE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56C5-3FAD-483E-9BC6-A4BD806935FC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D0EB7-4511-4460-9F63-3F2F646A756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D6FC-94B9-4C8F-B674-CBC53E1F6DBE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4700-5AAE-4BD4-83D2-D64E7E4B359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DD16-5436-4726-A668-2D25C2D97FBF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38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2B41-83E8-4A84-A42F-0249FB70F23B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E432-1D2B-4BB8-8F03-A4069D1F1E5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C16F-5E5D-4332-94E8-D47F79FB8C33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B000-73D7-4569-8612-8005403A275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A9A6-50FF-45C9-A976-B8793C16500C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B692-6FD4-4760-9422-5FA39150FA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7132-3585-46AC-BFF5-78DEBCC33C7E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34D-2F25-4AF9-BFCD-E162E53A28D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64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9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86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92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12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8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79B8-6301-46D1-8F7E-247E02ABA75F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84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31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91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62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226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023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/>
          </p:cNvSpPr>
          <p:nvPr userDrawn="1"/>
        </p:nvSpPr>
        <p:spPr>
          <a:xfrm>
            <a:off x="8534400" y="6172200"/>
            <a:ext cx="533400" cy="487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659C90-0AB0-4243-AA5A-103CE31B0C19}" type="slidenum">
              <a:rPr lang="ru-RU" altLang="ru-RU" sz="1400">
                <a:solidFill>
                  <a:srgbClr val="666666"/>
                </a:solidFill>
                <a:latin typeface="Segoe UI" pitchFamily="34" charset="0"/>
              </a:rPr>
              <a:pPr/>
              <a:t>‹#›</a:t>
            </a:fld>
            <a:endParaRPr lang="ru-RU" altLang="ru-RU" sz="1400">
              <a:solidFill>
                <a:srgbClr val="666666"/>
              </a:solidFill>
              <a:latin typeface="Segoe UI" pitchFamily="34" charset="0"/>
            </a:endParaRPr>
          </a:p>
        </p:txBody>
      </p:sp>
      <p:sp>
        <p:nvSpPr>
          <p:cNvPr id="5" name="Прямоугольник 5"/>
          <p:cNvSpPr/>
          <p:nvPr userDrawn="1"/>
        </p:nvSpPr>
        <p:spPr>
          <a:xfrm>
            <a:off x="0" y="6680200"/>
            <a:ext cx="9144000" cy="203200"/>
          </a:xfrm>
          <a:prstGeom prst="rect">
            <a:avLst/>
          </a:prstGeom>
          <a:gradFill>
            <a:gsLst>
              <a:gs pos="0">
                <a:srgbClr val="002060"/>
              </a:gs>
              <a:gs pos="34000">
                <a:srgbClr val="0D4ED1"/>
              </a:gs>
              <a:gs pos="100000">
                <a:srgbClr val="004EE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1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hf-guap.ru/images/GUAP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70600"/>
            <a:ext cx="9763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" y="275168"/>
            <a:ext cx="5943600" cy="613833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1828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86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555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29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0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71A-0B90-428D-907C-87DD6A7A92F2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524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3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039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879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742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049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61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695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/>
          </p:cNvSpPr>
          <p:nvPr userDrawn="1"/>
        </p:nvSpPr>
        <p:spPr>
          <a:xfrm>
            <a:off x="8534400" y="6172200"/>
            <a:ext cx="533400" cy="487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659C90-0AB0-4243-AA5A-103CE31B0C19}" type="slidenum">
              <a:rPr lang="ru-RU" altLang="ru-RU" sz="1400">
                <a:solidFill>
                  <a:srgbClr val="666666"/>
                </a:solidFill>
                <a:latin typeface="Segoe UI" pitchFamily="34" charset="0"/>
              </a:rPr>
              <a:pPr/>
              <a:t>‹#›</a:t>
            </a:fld>
            <a:endParaRPr lang="ru-RU" altLang="ru-RU" sz="1400">
              <a:solidFill>
                <a:srgbClr val="666666"/>
              </a:solidFill>
              <a:latin typeface="Segoe UI" pitchFamily="34" charset="0"/>
            </a:endParaRPr>
          </a:p>
        </p:txBody>
      </p:sp>
      <p:sp>
        <p:nvSpPr>
          <p:cNvPr id="5" name="Прямоугольник 5"/>
          <p:cNvSpPr/>
          <p:nvPr userDrawn="1"/>
        </p:nvSpPr>
        <p:spPr>
          <a:xfrm>
            <a:off x="0" y="6680200"/>
            <a:ext cx="9144000" cy="203200"/>
          </a:xfrm>
          <a:prstGeom prst="rect">
            <a:avLst/>
          </a:prstGeom>
          <a:gradFill>
            <a:gsLst>
              <a:gs pos="0">
                <a:srgbClr val="002060"/>
              </a:gs>
              <a:gs pos="34000">
                <a:srgbClr val="0D4ED1"/>
              </a:gs>
              <a:gs pos="100000">
                <a:srgbClr val="004EE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1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hf-guap.ru/images/GUAP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70600"/>
            <a:ext cx="9763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" y="275168"/>
            <a:ext cx="5943600" cy="613833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281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851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0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F0-CDC2-4568-B972-2CC02E86AC94}" type="datetime1">
              <a:rPr lang="ru-RU" smtClean="0"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453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358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08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696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030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341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16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408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446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533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/>
          </p:cNvSpPr>
          <p:nvPr userDrawn="1"/>
        </p:nvSpPr>
        <p:spPr>
          <a:xfrm>
            <a:off x="8534400" y="6172200"/>
            <a:ext cx="533400" cy="487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659C90-0AB0-4243-AA5A-103CE31B0C19}" type="slidenum">
              <a:rPr lang="ru-RU" altLang="ru-RU" sz="1400">
                <a:solidFill>
                  <a:srgbClr val="666666"/>
                </a:solidFill>
                <a:latin typeface="Segoe UI" pitchFamily="34" charset="0"/>
              </a:rPr>
              <a:pPr/>
              <a:t>‹#›</a:t>
            </a:fld>
            <a:endParaRPr lang="ru-RU" altLang="ru-RU" sz="1400">
              <a:solidFill>
                <a:srgbClr val="666666"/>
              </a:solidFill>
              <a:latin typeface="Segoe UI" pitchFamily="34" charset="0"/>
            </a:endParaRPr>
          </a:p>
        </p:txBody>
      </p:sp>
      <p:sp>
        <p:nvSpPr>
          <p:cNvPr id="5" name="Прямоугольник 5"/>
          <p:cNvSpPr/>
          <p:nvPr userDrawn="1"/>
        </p:nvSpPr>
        <p:spPr>
          <a:xfrm>
            <a:off x="0" y="6680200"/>
            <a:ext cx="9144000" cy="203200"/>
          </a:xfrm>
          <a:prstGeom prst="rect">
            <a:avLst/>
          </a:prstGeom>
          <a:gradFill>
            <a:gsLst>
              <a:gs pos="0">
                <a:srgbClr val="002060"/>
              </a:gs>
              <a:gs pos="34000">
                <a:srgbClr val="0D4ED1"/>
              </a:gs>
              <a:gs pos="100000">
                <a:srgbClr val="004EE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1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hf-guap.ru/images/GUAP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70600"/>
            <a:ext cx="9763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" y="275168"/>
            <a:ext cx="5943600" cy="613833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4522-CD23-4191-AC88-1D1252878854}" type="datetime1">
              <a:rPr lang="ru-RU" smtClean="0"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1F68-6730-40E9-B32C-0803F01A5A99}" type="datetime1">
              <a:rPr lang="ru-RU" smtClean="0"/>
              <a:t>20.06.2017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CCF1-87A8-4A90-8D6C-A7EB328694C8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2F5A-CDAB-4A4D-9E77-F100DCE86669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ПРОГРАММА РАЗВИТИЯ 2014-2030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04" y="188640"/>
            <a:ext cx="645147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5FBC-12C7-453A-B4D6-976B56F2F325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7B09-9655-4234-BC42-1F31F0EC9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59632" y="1124743"/>
            <a:ext cx="7704856" cy="72000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512" y="6381336"/>
            <a:ext cx="8784975" cy="72000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500" dirty="0" smtClean="0">
                <a:solidFill>
                  <a:schemeClr val="bg1"/>
                </a:solidFill>
              </a:rPr>
              <a:t>НАЦИОНАЛЬНЫЙ</a:t>
            </a:r>
            <a:r>
              <a:rPr lang="ru-RU" sz="500" baseline="0" dirty="0" smtClean="0">
                <a:solidFill>
                  <a:schemeClr val="bg1"/>
                </a:solidFill>
              </a:rPr>
              <a:t> ИССЛЕДОВАТЕЛЬСКИЙ УНИВЕРСИТЕТ «ВЫСШАЯ ШКОЛА ЭКОНОМИКИ» 2015 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 t="15102" r="-625" b="19683"/>
          <a:stretch/>
        </p:blipFill>
        <p:spPr>
          <a:xfrm>
            <a:off x="180000" y="144000"/>
            <a:ext cx="1324904" cy="8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11307"/>
            <a:ext cx="921062" cy="890863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179512" y="1124743"/>
            <a:ext cx="8784976" cy="72000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5A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C46AC53-5BE0-4B99-B0EB-F56DFFCAC5E9}" type="datetime1">
              <a:rPr lang="ru-RU" altLang="ru-RU" smtClean="0"/>
              <a:t>20.06.2017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ПРОГРАММА РАЗВИТИЯ 2014-2030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A122E61-7160-490E-A672-2B1D7DAF56DB}" type="slidenum">
              <a:rPr lang="en-US" altLang="ru-RU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79512" y="1124743"/>
            <a:ext cx="8784976" cy="72000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79512" y="6381336"/>
            <a:ext cx="8784975" cy="72000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500" dirty="0" smtClean="0">
                <a:solidFill>
                  <a:schemeClr val="bg1"/>
                </a:solidFill>
              </a:rPr>
              <a:t>МОСКОВСКИЙ</a:t>
            </a:r>
            <a:r>
              <a:rPr lang="ru-RU" sz="500" baseline="0" dirty="0" smtClean="0">
                <a:solidFill>
                  <a:schemeClr val="bg1"/>
                </a:solidFill>
              </a:rPr>
              <a:t> ИНСТИТУТ ЭЛЕКТРОНИКИ И МАТЕМАТИКИ </a:t>
            </a:r>
            <a:r>
              <a:rPr lang="ru-RU" sz="500" dirty="0" smtClean="0">
                <a:solidFill>
                  <a:schemeClr val="bg1"/>
                </a:solidFill>
              </a:rPr>
              <a:t>НАЦИОНАЛЬНОГО</a:t>
            </a:r>
            <a:r>
              <a:rPr lang="ru-RU" sz="500" baseline="0" dirty="0" smtClean="0">
                <a:solidFill>
                  <a:schemeClr val="bg1"/>
                </a:solidFill>
              </a:rPr>
              <a:t> ИССЛЕДОВАТЕЛЬСКОГО УНИВЕРСИТЕТА «ВЫСШАЯ ШКОЛА ЭКОНОМИКИ» 2015 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 t="15102" r="-625" b="19683"/>
          <a:stretch/>
        </p:blipFill>
        <p:spPr>
          <a:xfrm>
            <a:off x="180000" y="144000"/>
            <a:ext cx="1324904" cy="86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11307"/>
            <a:ext cx="921062" cy="89086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403648" y="188640"/>
            <a:ext cx="65527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МОСКОВСКИЙ ИНСТИТУТ ЭЛЕКТРОНИКИ</a:t>
            </a:r>
            <a:r>
              <a:rPr lang="ru-RU" sz="1600" b="1" baseline="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 И МАТЕМАТИКИ</a:t>
            </a:r>
            <a:endParaRPr lang="ru-RU" sz="1600" b="1" dirty="0" smtClean="0">
              <a:solidFill>
                <a:srgbClr val="005AAB"/>
              </a:solidFill>
              <a:latin typeface="Myriad Pro semibold"/>
              <a:ea typeface="ＭＳ Ｐゴシック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НАЦИОНАЛЬНОГО</a:t>
            </a:r>
            <a:r>
              <a:rPr lang="ru-RU" sz="1400" baseline="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 ИССЛЕДОВАТЕЛЬСКОГО УНИВЕРСИТЕТА </a:t>
            </a:r>
            <a:br>
              <a:rPr lang="ru-RU" sz="1400" baseline="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</a:br>
            <a:r>
              <a:rPr lang="ru-RU" sz="1400" baseline="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«</a:t>
            </a:r>
            <a:r>
              <a:rPr lang="ru-RU" sz="1400" dirty="0" smtClean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ВЫСШАЯ ШКОЛА ЭКОНОМИКИ»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0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9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4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556792"/>
            <a:ext cx="8424862" cy="3266373"/>
          </a:xfrm>
          <a:prstGeom prst="rect">
            <a:avLst/>
          </a:prstGeom>
        </p:spPr>
        <p:txBody>
          <a:bodyPr lIns="101919" tIns="50960" rIns="101919" bIns="5096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sz="3000" b="1" dirty="0" smtClean="0">
              <a:solidFill>
                <a:srgbClr val="003C73"/>
              </a:solidFill>
              <a:ea typeface="ＭＳ Ｐゴシック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500" b="1" dirty="0" smtClean="0">
              <a:solidFill>
                <a:srgbClr val="003C73"/>
              </a:solidFill>
              <a:ea typeface="ＭＳ Ｐゴシック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3C73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МИЭМ </a:t>
            </a:r>
            <a:r>
              <a:rPr lang="ru-RU" sz="3000" b="1" dirty="0">
                <a:solidFill>
                  <a:srgbClr val="003C73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НИУ </a:t>
            </a:r>
            <a:r>
              <a:rPr lang="ru-RU" sz="3000" b="1" dirty="0" smtClean="0">
                <a:solidFill>
                  <a:srgbClr val="003C73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ВШЭ</a:t>
            </a:r>
            <a:br>
              <a:rPr lang="ru-RU" sz="3000" b="1" dirty="0" smtClean="0">
                <a:solidFill>
                  <a:srgbClr val="003C73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rgbClr val="003C73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стратегия развития</a:t>
            </a:r>
            <a:endParaRPr lang="ru-RU" sz="3000" dirty="0" smtClean="0">
              <a:solidFill>
                <a:srgbClr val="003C73"/>
              </a:solidFill>
              <a:latin typeface="Myriad Pro" panose="020B0503030403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2480" y="4653136"/>
            <a:ext cx="2376264" cy="93610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chemeClr val="bg1">
                    <a:lumMod val="50000"/>
                  </a:schemeClr>
                </a:solidFill>
              </a:rPr>
              <a:t>Крук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Е.А.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заслуженный деятель науки, профессор, д.т.н.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412776"/>
            <a:ext cx="871296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1.	Учебный процесс МИЭМ не в полной мере покрывает заявленное образовательное поле. В первую очередь, для покрытия этого поля нужно открыть ряд новых магистерских программ. В учебном процессе мало используются новые формы обучения, в настоящее время внедряющиеся, как в мировой, так и в отечественной практике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2.	Научная повестка МИЭМ носит фрагментарный характер. Спектр и качество научных направлений не достаточны для создания научно-исследовательского обеспечения заявленного учебного процесса</a:t>
            </a:r>
            <a:r>
              <a:rPr lang="ru-RU" sz="2200" b="1" dirty="0" smtClean="0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. Высок процент преподавателей, работающих по совместительству</a:t>
            </a:r>
            <a:endParaRPr lang="ru-RU" sz="2200" b="1" dirty="0">
              <a:solidFill>
                <a:srgbClr val="003C73"/>
              </a:solidFill>
              <a:latin typeface="Myriad Pro semibold"/>
              <a:ea typeface="ＭＳ Ｐゴシック"/>
              <a:cs typeface="Arial" panose="020B0604020202020204" pitchFamily="34" charset="0"/>
            </a:endParaRPr>
          </a:p>
          <a:p>
            <a:pPr>
              <a:defRPr/>
            </a:pPr>
            <a:endParaRPr lang="ru-RU" sz="2200" b="1" dirty="0">
              <a:solidFill>
                <a:srgbClr val="003C73"/>
              </a:solidFill>
              <a:latin typeface="Myriad Pro semibold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83295"/>
            <a:ext cx="65527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МИЭМ НИУ ВШЭ</a:t>
            </a:r>
            <a:b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к итогам аудита</a:t>
            </a:r>
            <a:endParaRPr lang="ru-RU" sz="2400" b="1" dirty="0">
              <a:solidFill>
                <a:srgbClr val="005AAB"/>
              </a:solidFill>
              <a:latin typeface="Myriad Pro" panose="020B0503030403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83295"/>
            <a:ext cx="65527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МИЭМ НИУ ВШЭ</a:t>
            </a:r>
            <a:b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к итогам аудита</a:t>
            </a:r>
            <a:endParaRPr lang="ru-RU" sz="2400" b="1" dirty="0">
              <a:solidFill>
                <a:srgbClr val="005AAB"/>
              </a:solidFill>
              <a:latin typeface="Myriad Pro" panose="020B0503030403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51508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3.	</a:t>
            </a:r>
            <a:r>
              <a:rPr lang="ru-RU" sz="2200" b="1" dirty="0" err="1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Инновационно</a:t>
            </a:r>
            <a:r>
              <a:rPr lang="ru-RU" sz="2200" b="1" dirty="0">
                <a:solidFill>
                  <a:srgbClr val="003C73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-технологическая структура МИЭМ совершенно не соответствует уровню мировых требований. Не достаточен объем средств, зарабатываемых институтом по результатам научно-исследовательской и опытно-конструкторской деятельности. </a:t>
            </a:r>
          </a:p>
          <a:p>
            <a:pPr lvl="0">
              <a:defRPr/>
            </a:pPr>
            <a:endParaRPr lang="ru-RU" sz="2200" b="1" dirty="0">
              <a:solidFill>
                <a:srgbClr val="003C73"/>
              </a:solidFill>
              <a:latin typeface="Myriad Pro semibold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9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235075" y="857250"/>
            <a:ext cx="6705600" cy="620713"/>
          </a:xfrm>
        </p:spPr>
        <p:txBody>
          <a:bodyPr anchor="t"/>
          <a:lstStyle/>
          <a:p>
            <a:pPr algn="ctr"/>
            <a:r>
              <a:rPr lang="ru-RU" altLang="ru-RU" sz="1800" b="1" dirty="0" smtClean="0">
                <a:solidFill>
                  <a:srgbClr val="4B87FF"/>
                </a:solidFill>
              </a:rPr>
              <a:t>Инновационно-технологическая структура МИЭМ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379095"/>
            <a:ext cx="2209800" cy="19673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Исследовательский </a:t>
            </a:r>
            <a:r>
              <a:rPr lang="ru-RU" sz="1600" b="1" dirty="0" smtClean="0">
                <a:solidFill>
                  <a:prstClr val="black"/>
                </a:solidFill>
              </a:rPr>
              <a:t>кластер прорывных технологий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7328" y="1564400"/>
            <a:ext cx="2057400" cy="9455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Проектно-технологическая </a:t>
            </a:r>
            <a:r>
              <a:rPr lang="ru-RU" sz="1600" b="1" dirty="0" smtClean="0">
                <a:solidFill>
                  <a:prstClr val="black"/>
                </a:solidFill>
              </a:rPr>
              <a:t>магистратура (ИПИКТ)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1574800"/>
            <a:ext cx="2209800" cy="17827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Департаменты МИЭМ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203450"/>
            <a:ext cx="2057400" cy="36830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prstClr val="black"/>
                </a:solidFill>
              </a:rPr>
              <a:t>Лаб.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2571750"/>
            <a:ext cx="2057400" cy="35877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prstClr val="black"/>
                </a:solidFill>
              </a:rPr>
              <a:t>Лаб. 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67328" y="2519653"/>
            <a:ext cx="2057400" cy="91440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Формирование </a:t>
            </a:r>
            <a:r>
              <a:rPr lang="ru-RU" sz="1600" b="1" dirty="0" smtClean="0">
                <a:solidFill>
                  <a:prstClr val="black"/>
                </a:solidFill>
              </a:rPr>
              <a:t>исследовательских и проектных  </a:t>
            </a:r>
            <a:r>
              <a:rPr lang="ru-RU" sz="1600" b="1" dirty="0">
                <a:solidFill>
                  <a:prstClr val="black"/>
                </a:solidFill>
              </a:rPr>
              <a:t>команд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574925" y="2813050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75948" y="2190749"/>
            <a:ext cx="2057400" cy="536575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Магистерские программы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48400" y="2746375"/>
            <a:ext cx="2057400" cy="5207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Аспирантура</a:t>
            </a:r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334000" y="2489200"/>
            <a:ext cx="914400" cy="261938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14870" y="3649808"/>
            <a:ext cx="2057400" cy="854075"/>
          </a:xfrm>
          <a:prstGeom prst="rect">
            <a:avLst/>
          </a:prstGeom>
          <a:solidFill>
            <a:schemeClr val="bg1"/>
          </a:solidFill>
          <a:ln w="3175">
            <a:solidFill>
              <a:srgbClr val="4B87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И</a:t>
            </a:r>
            <a:r>
              <a:rPr lang="ru-RU" sz="1600" b="1" dirty="0" smtClean="0">
                <a:solidFill>
                  <a:prstClr val="black"/>
                </a:solidFill>
              </a:rPr>
              <a:t>нженерные центры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67328" y="4683270"/>
            <a:ext cx="2057400" cy="3810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Базовые кафедры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33640" y="5294313"/>
            <a:ext cx="2057400" cy="53975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Предприятия партнеры</a:t>
            </a:r>
          </a:p>
        </p:txBody>
      </p:sp>
      <p:cxnSp>
        <p:nvCxnSpPr>
          <p:cNvPr id="22" name="Прямая со стрелкой 21"/>
          <p:cNvCxnSpPr>
            <a:stCxn id="18" idx="2"/>
          </p:cNvCxnSpPr>
          <p:nvPr/>
        </p:nvCxnSpPr>
        <p:spPr>
          <a:xfrm flipH="1">
            <a:off x="4340396" y="4503883"/>
            <a:ext cx="3174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0" idx="0"/>
          </p:cNvCxnSpPr>
          <p:nvPr/>
        </p:nvCxnSpPr>
        <p:spPr>
          <a:xfrm flipH="1">
            <a:off x="4462340" y="5064270"/>
            <a:ext cx="56505" cy="230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9" idx="3"/>
          </p:cNvCxnSpPr>
          <p:nvPr/>
        </p:nvCxnSpPr>
        <p:spPr>
          <a:xfrm flipH="1">
            <a:off x="2438400" y="4120501"/>
            <a:ext cx="850179" cy="78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367328" y="3357563"/>
            <a:ext cx="695325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33400" y="3741883"/>
            <a:ext cx="19050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МП с участием университета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08488" y="3370263"/>
            <a:ext cx="620712" cy="30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5491040" y="4018504"/>
            <a:ext cx="757360" cy="58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248400" y="3649807"/>
            <a:ext cx="2133600" cy="10064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Существующие научно- учебно-исследовательские </a:t>
            </a:r>
            <a:r>
              <a:rPr lang="ru-RU" sz="1600" b="1" dirty="0">
                <a:solidFill>
                  <a:prstClr val="black"/>
                </a:solidFill>
              </a:rPr>
              <a:t>подразделения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7204648" y="3434053"/>
            <a:ext cx="463696" cy="21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896100" y="7533456"/>
            <a:ext cx="2057400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 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 flipV="1">
            <a:off x="2578100" y="253841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57200" y="2930525"/>
            <a:ext cx="2057400" cy="35718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prstClr val="black"/>
                </a:solidFill>
              </a:rPr>
              <a:t>…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2574925" y="3109913"/>
            <a:ext cx="688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 flipH="1" flipV="1">
            <a:off x="6553200" y="8109519"/>
            <a:ext cx="2590800" cy="4320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prstClr val="white"/>
                </a:solidFill>
                <a:ea typeface="Calibri"/>
                <a:cs typeface="Times New Roman"/>
              </a:rPr>
              <a:t>Технопарк</a:t>
            </a:r>
            <a:endParaRPr lang="ru-RU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1295400" y="3357563"/>
            <a:ext cx="1" cy="38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3400" y="4683270"/>
            <a:ext cx="1905000" cy="186372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Технопарк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--------------------------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Облако стартапов</a:t>
            </a:r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127186"/>
            <a:ext cx="5916488" cy="394301"/>
          </a:xfrm>
        </p:spPr>
        <p:txBody>
          <a:bodyPr anchor="t"/>
          <a:lstStyle/>
          <a:p>
            <a:r>
              <a:rPr lang="ru-RU" altLang="ru-RU" sz="1800" b="1" dirty="0" smtClean="0">
                <a:solidFill>
                  <a:schemeClr val="tx1"/>
                </a:solidFill>
              </a:rPr>
              <a:t> Центр опережающих технологий МИЭМ. Структура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4270372"/>
            <a:ext cx="2520280" cy="9594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Инжиниринговые центры: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Беспроводных </a:t>
            </a:r>
            <a:r>
              <a:rPr lang="ru-RU" sz="1200" dirty="0">
                <a:solidFill>
                  <a:prstClr val="black"/>
                </a:solidFill>
              </a:rPr>
              <a:t>технологий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Моделирования </a:t>
            </a:r>
            <a:r>
              <a:rPr lang="ru-RU" sz="1200" dirty="0">
                <a:solidFill>
                  <a:prstClr val="black"/>
                </a:solidFill>
              </a:rPr>
              <a:t>и </a:t>
            </a:r>
            <a:r>
              <a:rPr lang="ru-RU" sz="1200" dirty="0" err="1" smtClean="0">
                <a:solidFill>
                  <a:prstClr val="black"/>
                </a:solidFill>
              </a:rPr>
              <a:t>прототипирования</a:t>
            </a:r>
            <a:r>
              <a:rPr lang="ru-RU" sz="1200" dirty="0" smtClean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радиоэлектронной </a:t>
            </a:r>
            <a:r>
              <a:rPr lang="ru-RU" sz="1200" dirty="0" smtClean="0">
                <a:solidFill>
                  <a:prstClr val="black"/>
                </a:solidFill>
              </a:rPr>
              <a:t>аппаратуры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70286" y="1285913"/>
            <a:ext cx="218549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Кластер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прорывных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технологий 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43608" y="2331380"/>
            <a:ext cx="252028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Научно-исследовательские лаборатории: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Киберфизических систем</a:t>
            </a:r>
            <a:endParaRPr lang="ru-RU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Безопасных </a:t>
            </a:r>
            <a:r>
              <a:rPr lang="ru-RU" sz="1200" dirty="0">
                <a:solidFill>
                  <a:prstClr val="black"/>
                </a:solidFill>
              </a:rPr>
              <a:t>информационных </a:t>
            </a:r>
            <a:r>
              <a:rPr lang="ru-RU" sz="1200" dirty="0" smtClean="0">
                <a:solidFill>
                  <a:prstClr val="black"/>
                </a:solidFill>
              </a:rPr>
              <a:t>технологий (совм. со </a:t>
            </a:r>
            <a:r>
              <a:rPr lang="ru-RU" sz="1200" dirty="0" err="1" smtClean="0">
                <a:solidFill>
                  <a:prstClr val="black"/>
                </a:solidFill>
              </a:rPr>
              <a:t>Сколтехом</a:t>
            </a:r>
            <a:r>
              <a:rPr lang="ru-RU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Надежных методов передачи , хранения и обработки информации (совм. </a:t>
            </a:r>
            <a:r>
              <a:rPr lang="ru-RU" sz="1200" dirty="0">
                <a:solidFill>
                  <a:prstClr val="black"/>
                </a:solidFill>
              </a:rPr>
              <a:t>с</a:t>
            </a:r>
            <a:r>
              <a:rPr lang="ru-RU" sz="1200" dirty="0" smtClean="0">
                <a:solidFill>
                  <a:prstClr val="black"/>
                </a:solidFill>
              </a:rPr>
              <a:t> ИППИ РАН)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-1346843" y="3875235"/>
            <a:ext cx="3759742" cy="130968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45188" y="1276449"/>
            <a:ext cx="218549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Кластер новых </a:t>
            </a:r>
            <a:r>
              <a:rPr lang="ru-RU" sz="1400" b="1" dirty="0">
                <a:solidFill>
                  <a:prstClr val="black"/>
                </a:solidFill>
              </a:rPr>
              <a:t>образовательных технологий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2092173"/>
            <a:ext cx="2965478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Магистерские программы: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Беспроводные сети и технологии. </a:t>
            </a:r>
            <a:endParaRPr lang="ru-RU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prstClr val="black"/>
                </a:solidFill>
              </a:rPr>
              <a:t>К</a:t>
            </a:r>
            <a:r>
              <a:rPr lang="ru-RU" sz="1200" dirty="0" err="1" smtClean="0">
                <a:solidFill>
                  <a:prstClr val="black"/>
                </a:solidFill>
              </a:rPr>
              <a:t>иберфизические</a:t>
            </a:r>
            <a:r>
              <a:rPr lang="ru-RU" sz="1200" dirty="0" smtClean="0">
                <a:solidFill>
                  <a:prstClr val="black"/>
                </a:solidFill>
              </a:rPr>
              <a:t> системы и </a:t>
            </a:r>
            <a:r>
              <a:rPr lang="ru-RU" sz="1200" dirty="0">
                <a:solidFill>
                  <a:prstClr val="black"/>
                </a:solidFill>
              </a:rPr>
              <a:t>Интернет вещей.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prstClr val="black"/>
                </a:solidFill>
              </a:rPr>
              <a:t>Киберфизические</a:t>
            </a:r>
            <a:r>
              <a:rPr lang="ru-RU" sz="1200" dirty="0" smtClean="0">
                <a:solidFill>
                  <a:prstClr val="black"/>
                </a:solidFill>
              </a:rPr>
              <a:t> системы и системы на кристалле.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Квантово-информационные технологии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</a:rPr>
              <a:t>Материалы</a:t>
            </a:r>
            <a:r>
              <a:rPr lang="ru-RU" sz="1200" dirty="0" smtClean="0">
                <a:solidFill>
                  <a:prstClr val="black"/>
                </a:solidFill>
              </a:rPr>
              <a:t>. Приборы. </a:t>
            </a:r>
            <a:r>
              <a:rPr lang="ru-RU" sz="1200" dirty="0" err="1" smtClean="0">
                <a:solidFill>
                  <a:prstClr val="black"/>
                </a:solidFill>
              </a:rPr>
              <a:t>Нанотехнологии</a:t>
            </a:r>
            <a:r>
              <a:rPr lang="ru-RU" sz="1200" dirty="0" smtClean="0">
                <a:solidFill>
                  <a:prstClr val="black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Supercomputer </a:t>
            </a:r>
            <a:r>
              <a:rPr lang="en-US" sz="1200" dirty="0">
                <a:solidFill>
                  <a:prstClr val="black"/>
                </a:solidFill>
              </a:rPr>
              <a:t>Modeling in Science and </a:t>
            </a:r>
            <a:r>
              <a:rPr lang="en-US" sz="1200" dirty="0" smtClean="0">
                <a:solidFill>
                  <a:prstClr val="black"/>
                </a:solidFill>
              </a:rPr>
              <a:t>Engineering</a:t>
            </a:r>
            <a:r>
              <a:rPr lang="ru-RU" sz="1200" dirty="0" smtClean="0">
                <a:solidFill>
                  <a:prstClr val="black"/>
                </a:solidFill>
              </a:rPr>
              <a:t> (англ.)</a:t>
            </a:r>
            <a:endParaRPr lang="ru-RU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Автономные </a:t>
            </a:r>
            <a:r>
              <a:rPr lang="ru-RU" sz="1200" dirty="0">
                <a:solidFill>
                  <a:prstClr val="black"/>
                </a:solidFill>
              </a:rPr>
              <a:t>интеллектуальные системы </a:t>
            </a:r>
            <a:r>
              <a:rPr lang="ru-RU" sz="1200" dirty="0" smtClean="0">
                <a:solidFill>
                  <a:prstClr val="black"/>
                </a:solidFill>
              </a:rPr>
              <a:t>(рус., англ.)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786190"/>
            <a:ext cx="504056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Дирекция ЦОТ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5515492"/>
            <a:ext cx="2520280" cy="5760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Технопарк: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Облако технологических </a:t>
            </a:r>
            <a:r>
              <a:rPr lang="ru-RU" sz="1200" dirty="0" err="1" smtClean="0">
                <a:solidFill>
                  <a:prstClr val="black"/>
                </a:solidFill>
              </a:rPr>
              <a:t>стартапов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52703" y="3093935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72234" y="4690569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33029" y="5744002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66742" y="5433940"/>
            <a:ext cx="306282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Лаборатория по разработке учебных материалов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Разработка </a:t>
            </a:r>
            <a:r>
              <a:rPr lang="ru-RU" sz="1200" dirty="0">
                <a:solidFill>
                  <a:prstClr val="black"/>
                </a:solidFill>
              </a:rPr>
              <a:t>электронных </a:t>
            </a:r>
            <a:r>
              <a:rPr lang="ru-RU" sz="1200" dirty="0" smtClean="0">
                <a:solidFill>
                  <a:prstClr val="black"/>
                </a:solidFill>
              </a:rPr>
              <a:t>методических материалов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Разработка </a:t>
            </a:r>
            <a:r>
              <a:rPr lang="en-US" sz="1200" dirty="0" smtClean="0">
                <a:solidFill>
                  <a:prstClr val="black"/>
                </a:solidFill>
              </a:rPr>
              <a:t>on-line </a:t>
            </a:r>
            <a:r>
              <a:rPr lang="ru-RU" sz="1200" dirty="0" smtClean="0">
                <a:solidFill>
                  <a:prstClr val="black"/>
                </a:solidFill>
              </a:rPr>
              <a:t>курсов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91680" y="4486990"/>
            <a:ext cx="303788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</a:rPr>
              <a:t>Центр </a:t>
            </a:r>
            <a:r>
              <a:rPr lang="en-US" sz="1200" b="1" dirty="0">
                <a:solidFill>
                  <a:prstClr val="black"/>
                </a:solidFill>
              </a:rPr>
              <a:t>micro masters </a:t>
            </a:r>
            <a:r>
              <a:rPr lang="en-US" sz="1200" b="1" dirty="0" err="1" smtClean="0">
                <a:solidFill>
                  <a:prstClr val="black"/>
                </a:solidFill>
              </a:rPr>
              <a:t>prorgams</a:t>
            </a:r>
            <a:r>
              <a:rPr lang="ru-RU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(MMP)</a:t>
            </a:r>
            <a:endParaRPr lang="ru-RU" sz="1200" b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Разработка </a:t>
            </a:r>
            <a:r>
              <a:rPr lang="en-US" sz="1200" dirty="0" smtClean="0">
                <a:solidFill>
                  <a:prstClr val="black"/>
                </a:solidFill>
              </a:rPr>
              <a:t>Micro</a:t>
            </a:r>
            <a:r>
              <a:rPr lang="ru-RU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degrees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Центр сертификации</a:t>
            </a:r>
            <a:r>
              <a:rPr lang="en-US" sz="1200" dirty="0" smtClean="0">
                <a:solidFill>
                  <a:prstClr val="black"/>
                </a:solidFill>
              </a:rPr>
              <a:t> (MMP)</a:t>
            </a:r>
            <a:endParaRPr lang="ru-RU" sz="1200" dirty="0" smtClean="0">
              <a:solidFill>
                <a:prstClr val="black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811096" y="3932492"/>
            <a:ext cx="3940808" cy="1309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4788024" y="3246335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4788024" y="4842969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4788024" y="5896402"/>
            <a:ext cx="490906" cy="11904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47775" y="2382838"/>
            <a:ext cx="1828800" cy="241458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Центр продвижения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62225" y="1571625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2" name="Прямоугольник 6"/>
          <p:cNvSpPr>
            <a:spLocks noChangeArrowheads="1"/>
          </p:cNvSpPr>
          <p:nvPr/>
        </p:nvSpPr>
        <p:spPr bwMode="auto">
          <a:xfrm>
            <a:off x="3919538" y="159702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НТС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62225" y="735013"/>
            <a:ext cx="3657600" cy="123031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Система управления научной и инновационной деятельностью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25563" y="3025775"/>
            <a:ext cx="1676400" cy="54610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Маркетинг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23975" y="3562350"/>
            <a:ext cx="1676400" cy="62071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Выставочная деятельность</a:t>
            </a:r>
          </a:p>
        </p:txBody>
      </p:sp>
      <p:sp>
        <p:nvSpPr>
          <p:cNvPr id="58376" name="TextBox 11"/>
          <p:cNvSpPr txBox="1">
            <a:spLocks noChangeArrowheads="1"/>
          </p:cNvSpPr>
          <p:nvPr/>
        </p:nvSpPr>
        <p:spPr bwMode="auto">
          <a:xfrm>
            <a:off x="1362075" y="50673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Segoe UI" pitchFamily="34" charset="0"/>
              </a:rPr>
              <a:t>Венчурные</a:t>
            </a: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altLang="ru-RU" sz="180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и</a:t>
            </a: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altLang="ru-RU" sz="180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гос</a:t>
            </a: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.</a:t>
            </a:r>
            <a:r>
              <a:rPr lang="ru-RU" altLang="ru-RU" sz="1800">
                <a:solidFill>
                  <a:srgbClr val="000000"/>
                </a:solidFill>
                <a:latin typeface="Segoe UI" pitchFamily="34" charset="0"/>
              </a:rPr>
              <a:t>фонды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182813" y="4797425"/>
            <a:ext cx="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162175" y="1965325"/>
            <a:ext cx="914400" cy="35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465513" y="2401888"/>
            <a:ext cx="1868487" cy="277971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Центр координации научных исследований</a:t>
            </a:r>
          </a:p>
        </p:txBody>
      </p:sp>
      <p:cxnSp>
        <p:nvCxnSpPr>
          <p:cNvPr id="19" name="Прямая со стрелкой 18"/>
          <p:cNvCxnSpPr>
            <a:stCxn id="58372" idx="2"/>
          </p:cNvCxnSpPr>
          <p:nvPr/>
        </p:nvCxnSpPr>
        <p:spPr>
          <a:xfrm>
            <a:off x="4376738" y="1966913"/>
            <a:ext cx="0" cy="415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571875" y="3924300"/>
            <a:ext cx="1676400" cy="43021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Лицензирование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71875" y="4354513"/>
            <a:ext cx="1676400" cy="37623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Сертификация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71875" y="4724400"/>
            <a:ext cx="16764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Патентование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837238" y="2409825"/>
            <a:ext cx="2316162" cy="238125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</a:rPr>
              <a:t>Центр коллективного пользования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638800" y="1951038"/>
            <a:ext cx="1357313" cy="392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943600" y="3025775"/>
            <a:ext cx="2133600" cy="62071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Вычислительный кластер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943600" y="3649663"/>
            <a:ext cx="2133600" cy="53181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Бизнес-инкубатор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943600" y="4181475"/>
            <a:ext cx="2133600" cy="542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58389" name="TextBox 33"/>
          <p:cNvSpPr txBox="1">
            <a:spLocks noChangeArrowheads="1"/>
          </p:cNvSpPr>
          <p:nvPr/>
        </p:nvSpPr>
        <p:spPr bwMode="auto">
          <a:xfrm>
            <a:off x="3136900" y="5410200"/>
            <a:ext cx="27003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Segoe UI" pitchFamily="34" charset="0"/>
              </a:rPr>
              <a:t>Целевые </a:t>
            </a:r>
            <a:r>
              <a:rPr lang="ru-RU" altLang="ru-RU" sz="1800" dirty="0" smtClean="0">
                <a:solidFill>
                  <a:srgbClr val="000000"/>
                </a:solidFill>
                <a:latin typeface="Segoe UI" pitchFamily="34" charset="0"/>
              </a:rPr>
              <a:t>программы, индустриальные партнеры</a:t>
            </a:r>
            <a:endParaRPr lang="ru-RU" altLang="ru-RU" sz="1800" dirty="0">
              <a:solidFill>
                <a:srgbClr val="000000"/>
              </a:solidFill>
              <a:latin typeface="Segoe U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875" y="3505200"/>
            <a:ext cx="1676400" cy="4286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</a:rPr>
              <a:t>Поддержка </a:t>
            </a:r>
            <a:r>
              <a:rPr lang="ru-RU" sz="1400" dirty="0" smtClean="0">
                <a:solidFill>
                  <a:prstClr val="black"/>
                </a:solidFill>
              </a:rPr>
              <a:t>грантов и НИОКР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325563" y="4181475"/>
            <a:ext cx="1674812" cy="56991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prstClr val="black"/>
                </a:solidFill>
              </a:rPr>
              <a:t>Демоцентр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7091363" y="4791075"/>
            <a:ext cx="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376738" y="5181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94" name="TextBox 56"/>
          <p:cNvSpPr txBox="1">
            <a:spLocks noChangeArrowheads="1"/>
          </p:cNvSpPr>
          <p:nvPr/>
        </p:nvSpPr>
        <p:spPr bwMode="auto">
          <a:xfrm>
            <a:off x="5837238" y="5105400"/>
            <a:ext cx="2700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Segoe UI" pitchFamily="34" charset="0"/>
              </a:rPr>
              <a:t>Поддержка </a:t>
            </a:r>
            <a:br>
              <a:rPr lang="ru-RU" altLang="ru-RU" sz="1800">
                <a:solidFill>
                  <a:srgbClr val="000000"/>
                </a:solidFill>
                <a:latin typeface="Segoe UI" pitchFamily="34" charset="0"/>
              </a:rPr>
            </a:br>
            <a:r>
              <a:rPr lang="ru-RU" altLang="ru-RU" sz="1800">
                <a:solidFill>
                  <a:srgbClr val="000000"/>
                </a:solidFill>
                <a:latin typeface="Segoe UI" pitchFamily="34" charset="0"/>
              </a:rPr>
              <a:t>инноваций</a:t>
            </a:r>
          </a:p>
        </p:txBody>
      </p:sp>
    </p:spTree>
    <p:extLst>
      <p:ext uri="{BB962C8B-B14F-4D97-AF65-F5344CB8AC3E}">
        <p14:creationId xmlns:p14="http://schemas.microsoft.com/office/powerpoint/2010/main" val="33598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Группа 3"/>
          <p:cNvGrpSpPr>
            <a:grpSpLocks/>
          </p:cNvGrpSpPr>
          <p:nvPr/>
        </p:nvGrpSpPr>
        <p:grpSpPr bwMode="auto">
          <a:xfrm>
            <a:off x="992188" y="1936750"/>
            <a:ext cx="2033587" cy="2084388"/>
            <a:chOff x="3475830" y="1496085"/>
            <a:chExt cx="1868488" cy="277971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75830" y="1496085"/>
              <a:ext cx="1868488" cy="27797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200" b="1" dirty="0">
                  <a:solidFill>
                    <a:prstClr val="black"/>
                  </a:solidFill>
                  <a:cs typeface="Segoe UI" panose="020B0502040204020203" pitchFamily="34" charset="0"/>
                </a:rPr>
                <a:t>Прикладная практическая </a:t>
              </a:r>
              <a:r>
                <a:rPr lang="ru-RU" sz="1200" b="1" dirty="0" smtClean="0">
                  <a:solidFill>
                    <a:prstClr val="black"/>
                  </a:solidFill>
                  <a:cs typeface="Segoe UI" panose="020B0502040204020203" pitchFamily="34" charset="0"/>
                </a:rPr>
                <a:t>магистратура</a:t>
              </a:r>
            </a:p>
            <a:p>
              <a:pPr algn="ctr">
                <a:defRPr/>
              </a:pPr>
              <a:r>
                <a:rPr lang="en-US" sz="1200" b="1" dirty="0" smtClean="0">
                  <a:solidFill>
                    <a:prstClr val="black"/>
                  </a:solidFill>
                  <a:cs typeface="Segoe UI" panose="020B0502040204020203" pitchFamily="34" charset="0"/>
                </a:rPr>
                <a:t>Micro masters Program</a:t>
              </a:r>
              <a:endParaRPr lang="ru-RU" sz="1200" b="1" dirty="0">
                <a:solidFill>
                  <a:prstClr val="black"/>
                </a:solidFill>
                <a:cs typeface="Segoe UI" panose="020B0502040204020203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75830" y="2355615"/>
              <a:ext cx="1868488" cy="192018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600"/>
                </a:spcAft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Источник финансирования: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Целевые договоры на подготовку </a:t>
              </a:r>
              <a:r>
                <a:rPr lang="ru-RU" sz="1200" dirty="0" smtClean="0">
                  <a:solidFill>
                    <a:prstClr val="black"/>
                  </a:solidFill>
                  <a:cs typeface="Segoe UI" panose="020B0502040204020203" pitchFamily="34" charset="0"/>
                </a:rPr>
                <a:t>магистров</a:t>
              </a:r>
              <a:endParaRPr lang="en-US" sz="1200" dirty="0" smtClean="0">
                <a:solidFill>
                  <a:prstClr val="black"/>
                </a:solidFill>
                <a:cs typeface="Segoe UI" panose="020B0502040204020203" pitchFamily="34" charset="0"/>
              </a:endParaRP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 smtClean="0">
                  <a:solidFill>
                    <a:prstClr val="black"/>
                  </a:solidFill>
                  <a:cs typeface="Segoe UI" panose="020B0502040204020203" pitchFamily="34" charset="0"/>
                </a:rPr>
                <a:t>Договора с физ. лицами</a:t>
              </a:r>
              <a:endParaRPr lang="ru-RU" sz="1200" dirty="0">
                <a:solidFill>
                  <a:prstClr val="black"/>
                </a:solidFill>
                <a:cs typeface="Segoe UI" panose="020B0502040204020203" pitchFamily="34" charset="0"/>
              </a:endParaRPr>
            </a:p>
          </p:txBody>
        </p:sp>
      </p:grpSp>
      <p:grpSp>
        <p:nvGrpSpPr>
          <p:cNvPr id="59395" name="Группа 6"/>
          <p:cNvGrpSpPr>
            <a:grpSpLocks/>
          </p:cNvGrpSpPr>
          <p:nvPr/>
        </p:nvGrpSpPr>
        <p:grpSpPr bwMode="auto">
          <a:xfrm>
            <a:off x="3556000" y="1936750"/>
            <a:ext cx="2159000" cy="2084388"/>
            <a:chOff x="3475830" y="1496085"/>
            <a:chExt cx="1868488" cy="277971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475830" y="1496085"/>
              <a:ext cx="1868488" cy="27797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200" b="1" dirty="0">
                  <a:solidFill>
                    <a:prstClr val="black"/>
                  </a:solidFill>
                  <a:cs typeface="Segoe UI" panose="020B0502040204020203" pitchFamily="34" charset="0"/>
                </a:rPr>
                <a:t>Проектно-технологическая магистратура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75830" y="2355615"/>
              <a:ext cx="1868488" cy="192018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600"/>
                </a:spcAft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Источник финансирования: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Выполнение НИР по заказам сторонних организаций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Инициативные проекты за счет собственных средств </a:t>
              </a:r>
            </a:p>
          </p:txBody>
        </p:sp>
      </p:grpSp>
      <p:grpSp>
        <p:nvGrpSpPr>
          <p:cNvPr id="59396" name="Группа 9"/>
          <p:cNvGrpSpPr>
            <a:grpSpLocks/>
          </p:cNvGrpSpPr>
          <p:nvPr/>
        </p:nvGrpSpPr>
        <p:grpSpPr bwMode="auto">
          <a:xfrm>
            <a:off x="6154738" y="1936750"/>
            <a:ext cx="2227262" cy="2084388"/>
            <a:chOff x="3475830" y="1496085"/>
            <a:chExt cx="1868488" cy="277971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475830" y="1496085"/>
              <a:ext cx="1868488" cy="27797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200" b="1" dirty="0">
                  <a:solidFill>
                    <a:prstClr val="black"/>
                  </a:solidFill>
                  <a:cs typeface="Segoe UI" panose="020B0502040204020203" pitchFamily="34" charset="0"/>
                </a:rPr>
                <a:t>Магистратура 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prstClr val="black"/>
                  </a:solidFill>
                  <a:cs typeface="Segoe UI" panose="020B0502040204020203" pitchFamily="34" charset="0"/>
                </a:rPr>
                <a:t>по прорывным направлениям будущего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75830" y="2355615"/>
              <a:ext cx="1868488" cy="192018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600"/>
                </a:spcAft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Источник финансирования: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Программа развития университета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ru-RU" sz="1200" dirty="0">
                  <a:solidFill>
                    <a:prstClr val="black"/>
                  </a:solidFill>
                  <a:cs typeface="Segoe UI" panose="020B0502040204020203" pitchFamily="34" charset="0"/>
                </a:rPr>
                <a:t>Фонды развития 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992188" y="4665663"/>
            <a:ext cx="2033587" cy="4921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black"/>
                </a:solidFill>
                <a:cs typeface="Segoe UI" panose="020B0502040204020203" pitchFamily="34" charset="0"/>
              </a:rPr>
              <a:t>Индустриальные партнеры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57588" y="4665663"/>
            <a:ext cx="2032000" cy="4921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smtClean="0">
                <a:solidFill>
                  <a:prstClr val="black"/>
                </a:solidFill>
                <a:cs typeface="Segoe UI" panose="020B0502040204020203" pitchFamily="34" charset="0"/>
              </a:rPr>
              <a:t>Инженерные центры</a:t>
            </a:r>
            <a:endParaRPr lang="ru-RU" sz="1200" b="1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53150" y="4665663"/>
            <a:ext cx="2033588" cy="4921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black"/>
                </a:solidFill>
                <a:cs typeface="Segoe UI" panose="020B0502040204020203" pitchFamily="34" charset="0"/>
              </a:rPr>
              <a:t>Лаборатории прорывных технологий</a:t>
            </a:r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1917700" y="4100513"/>
            <a:ext cx="184150" cy="500062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4479925" y="4094163"/>
            <a:ext cx="184150" cy="500062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7078663" y="4094163"/>
            <a:ext cx="184150" cy="500062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5943600" cy="614362"/>
          </a:xfrm>
          <a:extLst/>
        </p:spPr>
        <p:txBody>
          <a:bodyPr anchor="t"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4B87FF"/>
                </a:solidFill>
                <a:ea typeface="+mn-ea"/>
                <a:cs typeface="Segoe UI" panose="020B0502040204020203" pitchFamily="34" charset="0"/>
              </a:rPr>
              <a:t>Модели развития</a:t>
            </a:r>
            <a:r>
              <a:rPr lang="ru-RU" dirty="0" smtClean="0">
                <a:solidFill>
                  <a:prstClr val="black"/>
                </a:solidFill>
                <a:ea typeface="+mn-ea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rgbClr val="4B87FF"/>
                </a:solidFill>
                <a:ea typeface="+mn-ea"/>
                <a:cs typeface="Segoe UI" panose="020B0502040204020203" pitchFamily="34" charset="0"/>
              </a:rPr>
              <a:t>магистратуры</a:t>
            </a:r>
          </a:p>
        </p:txBody>
      </p:sp>
    </p:spTree>
    <p:extLst>
      <p:ext uri="{BB962C8B-B14F-4D97-AF65-F5344CB8AC3E}">
        <p14:creationId xmlns:p14="http://schemas.microsoft.com/office/powerpoint/2010/main" val="29298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79512" y="5445224"/>
          <a:ext cx="6192688" cy="796902"/>
        </p:xfrm>
        <a:graphic>
          <a:graphicData uri="http://schemas.openxmlformats.org/drawingml/2006/table">
            <a:tbl>
              <a:tblPr bandRow="1">
                <a:effectLst/>
                <a:tableStyleId>{D113A9D2-9D6B-4929-AA2D-F23B5EE8CBE7}</a:tableStyleId>
              </a:tblPr>
              <a:tblGrid>
                <a:gridCol w="4974207"/>
                <a:gridCol w="1218481"/>
              </a:tblGrid>
              <a:tr h="39845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Общая площадь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22000 м</a:t>
                      </a:r>
                      <a:r>
                        <a:rPr lang="ru-RU" sz="1400" b="1" baseline="30000" dirty="0" smtClean="0"/>
                        <a:t>2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</a:tr>
              <a:tr h="39845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Совокупный фонд учебно-лабораторных площадей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8800 м</a:t>
                      </a:r>
                      <a:r>
                        <a:rPr lang="ru-RU" sz="1400" b="1" baseline="30000" dirty="0" smtClean="0"/>
                        <a:t>2</a:t>
                      </a:r>
                      <a:endParaRPr lang="ru-RU" sz="1400" b="1" baseline="30000" dirty="0"/>
                    </a:p>
                  </a:txBody>
                  <a:tcPr marL="90389" marR="90389" marT="45194" marB="45194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6192688" cy="4101650"/>
          </a:xfrm>
          <a:prstGeom prst="rect">
            <a:avLst/>
          </a:prstGeom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8" y="1271440"/>
            <a:ext cx="2520280" cy="1452232"/>
          </a:xfrm>
          <a:prstGeom prst="rect">
            <a:avLst/>
          </a:prstGeom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9" y="2852936"/>
            <a:ext cx="2520280" cy="1790395"/>
          </a:xfrm>
          <a:prstGeom prst="rect">
            <a:avLst/>
          </a:prstGeom>
          <a:effectLst/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8" y="4797152"/>
            <a:ext cx="2520280" cy="1444973"/>
          </a:xfrm>
          <a:prstGeom prst="rect">
            <a:avLst/>
          </a:prstGeom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403648" y="283295"/>
            <a:ext cx="65527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МИЭМ НИУ ВШЭ</a:t>
            </a:r>
            <a:b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AAB"/>
                </a:solidFill>
                <a:latin typeface="Myriad Pro" panose="020B0503030403020204" pitchFamily="34" charset="0"/>
                <a:ea typeface="ＭＳ Ｐゴシック"/>
                <a:cs typeface="Arial" panose="020B0604020202020204" pitchFamily="34" charset="0"/>
              </a:rPr>
              <a:t>в Строгино</a:t>
            </a:r>
            <a:endParaRPr lang="ru-RU" sz="2400" b="1" dirty="0">
              <a:solidFill>
                <a:srgbClr val="005AAB"/>
              </a:solidFill>
              <a:latin typeface="Myriad Pro" panose="020B0503030403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99592" y="3068960"/>
            <a:ext cx="7416824" cy="93610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1200" b="1" dirty="0" smtClean="0">
              <a:solidFill>
                <a:srgbClr val="003C73"/>
              </a:solidFill>
              <a:latin typeface="Myriad Pro" panose="020B0503030403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3C73"/>
                </a:solidFill>
                <a:latin typeface="Myriad Pro" panose="020B0503030403020204" pitchFamily="34" charset="0"/>
              </a:rPr>
              <a:t>Спасибо за внимание!</a:t>
            </a:r>
            <a:endParaRPr lang="ru-RU" sz="3600" b="1" dirty="0">
              <a:solidFill>
                <a:srgbClr val="003C73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13256</TotalTime>
  <Words>888</Words>
  <Application>Microsoft Office PowerPoint</Application>
  <PresentationFormat>Экран (4:3)</PresentationFormat>
  <Paragraphs>140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Тема Office</vt:lpstr>
      <vt:lpstr>Office Theme</vt:lpstr>
      <vt:lpstr>2_Тема Office</vt:lpstr>
      <vt:lpstr>3_Тема Office</vt:lpstr>
      <vt:lpstr>1_Тема Office</vt:lpstr>
      <vt:lpstr>Презентация PowerPoint</vt:lpstr>
      <vt:lpstr>Презентация PowerPoint</vt:lpstr>
      <vt:lpstr>Презентация PowerPoint</vt:lpstr>
      <vt:lpstr>Инновационно-технологическая структура МИЭМ</vt:lpstr>
      <vt:lpstr> Центр опережающих технологий МИЭМ. Структура</vt:lpstr>
      <vt:lpstr>Презентация PowerPoint</vt:lpstr>
      <vt:lpstr>Модели развития магистратуры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Пользователь Windows</cp:lastModifiedBy>
  <cp:revision>769</cp:revision>
  <cp:lastPrinted>2015-12-01T09:51:51Z</cp:lastPrinted>
  <dcterms:created xsi:type="dcterms:W3CDTF">2013-04-21T15:04:11Z</dcterms:created>
  <dcterms:modified xsi:type="dcterms:W3CDTF">2017-06-20T13:00:37Z</dcterms:modified>
</cp:coreProperties>
</file>