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5" r:id="rId19"/>
    <p:sldId id="277" r:id="rId20"/>
    <p:sldId id="276" r:id="rId21"/>
    <p:sldId id="279" r:id="rId22"/>
    <p:sldId id="281" r:id="rId23"/>
    <p:sldId id="282" r:id="rId24"/>
    <p:sldId id="280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58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 snapToGrid="0" snapToObjects="1">
      <p:cViewPr>
        <p:scale>
          <a:sx n="91" d="100"/>
          <a:sy n="91" d="100"/>
        </p:scale>
        <p:origin x="-924" y="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Scopus%20&#1085;&#1072;%2020.08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Scopus%20&#1085;&#1072;%2020.08.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Scopus%20&#1085;&#1072;%2020.08.20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WoS%20&#1085;&#1072;%2020.08.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WoS%20&#1085;&#1072;%2020.08.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ropbox\&#1052;&#1048;&#1069;&#1052;%20&#1085;&#1072;&#1091;&#1082;&#1072;\&#1087;&#1091;&#1073;&#1083;&#1080;&#1082;&#1072;&#1094;&#1080;&#1080;%20&#1052;&#1048;&#1069;&#1052;\06_09_2017\&#1055;&#1091;&#1073;&#1083;&#1080;&#1082;&#1072;&#1094;&#1080;&#1080;%20&#1052;&#1048;&#1069;&#1052;%20&#1042;&#1064;&#1069;%202015-17%20&#1074;%20WoS%20&#1085;&#1072;%2020.08.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'Аналитика pro (16-17)'!$T$2:$T$6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без квартиля</c:v>
                </c:pt>
              </c:strCache>
            </c:strRef>
          </c:cat>
          <c:val>
            <c:numRef>
              <c:f>'Аналитика pro (16-17)'!$U$2:$U$6</c:f>
              <c:numCache>
                <c:formatCode>General</c:formatCode>
                <c:ptCount val="5"/>
                <c:pt idx="0">
                  <c:v>59</c:v>
                </c:pt>
                <c:pt idx="1">
                  <c:v>39</c:v>
                </c:pt>
                <c:pt idx="2">
                  <c:v>54</c:v>
                </c:pt>
                <c:pt idx="3">
                  <c:v>15</c:v>
                </c:pt>
                <c:pt idx="4">
                  <c:v>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82720"/>
        <c:axId val="87298560"/>
      </c:barChart>
      <c:catAx>
        <c:axId val="9238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87298560"/>
        <c:crosses val="autoZero"/>
        <c:auto val="1"/>
        <c:lblAlgn val="ctr"/>
        <c:lblOffset val="100"/>
        <c:noMultiLvlLbl val="0"/>
      </c:catAx>
      <c:valAx>
        <c:axId val="87298560"/>
        <c:scaling>
          <c:orientation val="minMax"/>
        </c:scaling>
        <c:delete val="0"/>
        <c:axPos val="l"/>
        <c:majorGridlines/>
        <c:title>
          <c:tx>
            <c:strRef>
              <c:f>'Аналитика pro (16-17)'!$U$1</c:f>
              <c:strCache>
                <c:ptCount val="1"/>
                <c:pt idx="0">
                  <c:v>количество статей</c:v>
                </c:pt>
              </c:strCache>
            </c:strRef>
          </c:tx>
          <c:layout>
            <c:manualLayout>
              <c:xMode val="edge"/>
              <c:yMode val="edge"/>
              <c:x val="1.9444444444444445E-2"/>
              <c:y val="0.21804790026246726"/>
            </c:manualLayout>
          </c:layout>
          <c:overlay val="0"/>
          <c:txPr>
            <a:bodyPr rot="-5400000" vert="horz"/>
            <a:lstStyle/>
            <a:p>
              <a:pPr>
                <a:defRPr/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crossAx val="92382720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446708867274"/>
          <c:y val="4.5270212783035148E-2"/>
          <c:w val="0.83479512119808574"/>
          <c:h val="0.80915729570500938"/>
        </c:manualLayout>
      </c:layout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цитаты!$A$2:$A$8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numCache>
            </c:numRef>
          </c:cat>
          <c:val>
            <c:numRef>
              <c:f>цитаты!$B$2:$B$8</c:f>
              <c:numCache>
                <c:formatCode>General</c:formatCode>
                <c:ptCount val="7"/>
                <c:pt idx="0">
                  <c:v>183</c:v>
                </c:pt>
                <c:pt idx="1">
                  <c:v>38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01312"/>
        <c:axId val="87300864"/>
      </c:barChart>
      <c:catAx>
        <c:axId val="98701312"/>
        <c:scaling>
          <c:orientation val="minMax"/>
        </c:scaling>
        <c:delete val="0"/>
        <c:axPos val="b"/>
        <c:title>
          <c:tx>
            <c:strRef>
              <c:f>цитаты!$A$1</c:f>
              <c:strCache>
                <c:ptCount val="1"/>
                <c:pt idx="0">
                  <c:v>Количество цитирований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87300864"/>
        <c:crosses val="autoZero"/>
        <c:auto val="1"/>
        <c:lblAlgn val="ctr"/>
        <c:lblOffset val="100"/>
        <c:noMultiLvlLbl val="0"/>
      </c:catAx>
      <c:valAx>
        <c:axId val="87300864"/>
        <c:scaling>
          <c:orientation val="minMax"/>
        </c:scaling>
        <c:delete val="0"/>
        <c:axPos val="l"/>
        <c:title>
          <c:tx>
            <c:strRef>
              <c:f>цитаты!$B$1</c:f>
              <c:strCache>
                <c:ptCount val="1"/>
                <c:pt idx="0">
                  <c:v>Количество статей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701312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SNIP1!$A$3:$A$20</c:f>
              <c:numCache>
                <c:formatCode>General</c:formatCode>
                <c:ptCount val="18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0.75000000000000011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</c:numCache>
            </c:numRef>
          </c:cat>
          <c:val>
            <c:numRef>
              <c:f>SNIP1!$B$3:$B$20</c:f>
              <c:numCache>
                <c:formatCode>General</c:formatCode>
                <c:ptCount val="18"/>
                <c:pt idx="0">
                  <c:v>75</c:v>
                </c:pt>
                <c:pt idx="1">
                  <c:v>7</c:v>
                </c:pt>
                <c:pt idx="2">
                  <c:v>16</c:v>
                </c:pt>
                <c:pt idx="3">
                  <c:v>44</c:v>
                </c:pt>
                <c:pt idx="4">
                  <c:v>45</c:v>
                </c:pt>
                <c:pt idx="5">
                  <c:v>22</c:v>
                </c:pt>
                <c:pt idx="6">
                  <c:v>14</c:v>
                </c:pt>
                <c:pt idx="7">
                  <c:v>14</c:v>
                </c:pt>
                <c:pt idx="8">
                  <c:v>3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704896"/>
        <c:axId val="98108544"/>
      </c:barChart>
      <c:catAx>
        <c:axId val="98704896"/>
        <c:scaling>
          <c:orientation val="minMax"/>
        </c:scaling>
        <c:delete val="0"/>
        <c:axPos val="b"/>
        <c:title>
          <c:tx>
            <c:strRef>
              <c:f>SNIP1!$A$1</c:f>
              <c:strCache>
                <c:ptCount val="1"/>
                <c:pt idx="0">
                  <c:v>SNIP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108544"/>
        <c:crosses val="autoZero"/>
        <c:auto val="1"/>
        <c:lblAlgn val="ctr"/>
        <c:lblOffset val="100"/>
        <c:noMultiLvlLbl val="0"/>
      </c:catAx>
      <c:valAx>
        <c:axId val="98108544"/>
        <c:scaling>
          <c:orientation val="minMax"/>
        </c:scaling>
        <c:delete val="0"/>
        <c:axPos val="l"/>
        <c:title>
          <c:tx>
            <c:strRef>
              <c:f>SNIP1!$B$1</c:f>
              <c:strCache>
                <c:ptCount val="1"/>
                <c:pt idx="0">
                  <c:v>Количество cтатей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704896"/>
        <c:crosses val="autoZero"/>
        <c:crossBetween val="between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strRef>
              <c:f>квартиль!$A$3:$A$7</c:f>
              <c:strCache>
                <c:ptCount val="5"/>
                <c:pt idx="0">
                  <c:v>Q1</c:v>
                </c:pt>
                <c:pt idx="1">
                  <c:v>Q2</c:v>
                </c:pt>
                <c:pt idx="2">
                  <c:v>Q3</c:v>
                </c:pt>
                <c:pt idx="3">
                  <c:v>Q4</c:v>
                </c:pt>
                <c:pt idx="4">
                  <c:v>без квартиля</c:v>
                </c:pt>
              </c:strCache>
            </c:strRef>
          </c:cat>
          <c:val>
            <c:numRef>
              <c:f>квартиль!$B$3:$B$7</c:f>
              <c:numCache>
                <c:formatCode>General</c:formatCode>
                <c:ptCount val="5"/>
                <c:pt idx="0">
                  <c:v>46</c:v>
                </c:pt>
                <c:pt idx="1">
                  <c:v>30</c:v>
                </c:pt>
                <c:pt idx="2">
                  <c:v>39</c:v>
                </c:pt>
                <c:pt idx="3">
                  <c:v>49</c:v>
                </c:pt>
                <c:pt idx="4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8990080"/>
        <c:axId val="98110848"/>
      </c:barChart>
      <c:catAx>
        <c:axId val="9899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8110848"/>
        <c:crosses val="autoZero"/>
        <c:auto val="1"/>
        <c:lblAlgn val="ctr"/>
        <c:lblOffset val="100"/>
        <c:noMultiLvlLbl val="0"/>
      </c:catAx>
      <c:valAx>
        <c:axId val="98110848"/>
        <c:scaling>
          <c:orientation val="minMax"/>
          <c:max val="110"/>
          <c:min val="0"/>
        </c:scaling>
        <c:delete val="0"/>
        <c:axPos val="l"/>
        <c:majorGridlines/>
        <c:title>
          <c:tx>
            <c:strRef>
              <c:f>квартиль!$B$1</c:f>
              <c:strCache>
                <c:ptCount val="1"/>
                <c:pt idx="0">
                  <c:v>количество статей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990080"/>
        <c:crosses val="autoZero"/>
        <c:crossBetween val="between"/>
        <c:majorUnit val="10"/>
        <c:minorUnit val="5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citations!$A$2:$A$11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numCache>
            </c:numRef>
          </c:cat>
          <c:val>
            <c:numRef>
              <c:f>citations!$B$2:$B$11</c:f>
              <c:numCache>
                <c:formatCode>General</c:formatCode>
                <c:ptCount val="10"/>
                <c:pt idx="0">
                  <c:v>204</c:v>
                </c:pt>
                <c:pt idx="1">
                  <c:v>37</c:v>
                </c:pt>
                <c:pt idx="2">
                  <c:v>10</c:v>
                </c:pt>
                <c:pt idx="3">
                  <c:v>6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04320"/>
        <c:axId val="98113152"/>
      </c:barChart>
      <c:catAx>
        <c:axId val="106104320"/>
        <c:scaling>
          <c:orientation val="minMax"/>
        </c:scaling>
        <c:delete val="0"/>
        <c:axPos val="b"/>
        <c:title>
          <c:tx>
            <c:strRef>
              <c:f>citations!$A$1</c:f>
              <c:strCache>
                <c:ptCount val="1"/>
                <c:pt idx="0">
                  <c:v>Количество цитирований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113152"/>
        <c:crosses val="autoZero"/>
        <c:auto val="1"/>
        <c:lblAlgn val="ctr"/>
        <c:lblOffset val="100"/>
        <c:noMultiLvlLbl val="0"/>
      </c:catAx>
      <c:valAx>
        <c:axId val="98113152"/>
        <c:scaling>
          <c:orientation val="minMax"/>
        </c:scaling>
        <c:delete val="0"/>
        <c:axPos val="l"/>
        <c:title>
          <c:tx>
            <c:strRef>
              <c:f>citations!$B$1</c:f>
              <c:strCache>
                <c:ptCount val="1"/>
                <c:pt idx="0">
                  <c:v>Количество статей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104320"/>
        <c:crosses val="autoZero"/>
        <c:crossBetween val="between"/>
        <c:minorUnit val="1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Частота</c:v>
          </c:tx>
          <c:invertIfNegative val="0"/>
          <c:cat>
            <c:numRef>
              <c:f>IF!$A$3:$A$19</c:f>
              <c:numCache>
                <c:formatCode>General</c:formatCode>
                <c:ptCount val="1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</c:numCache>
            </c:numRef>
          </c:cat>
          <c:val>
            <c:numRef>
              <c:f>IF!$B$3:$B$19</c:f>
              <c:numCache>
                <c:formatCode>General</c:formatCode>
                <c:ptCount val="17"/>
                <c:pt idx="0">
                  <c:v>103</c:v>
                </c:pt>
                <c:pt idx="1">
                  <c:v>44</c:v>
                </c:pt>
                <c:pt idx="2">
                  <c:v>21</c:v>
                </c:pt>
                <c:pt idx="3">
                  <c:v>23</c:v>
                </c:pt>
                <c:pt idx="4">
                  <c:v>10</c:v>
                </c:pt>
                <c:pt idx="5">
                  <c:v>12</c:v>
                </c:pt>
                <c:pt idx="6">
                  <c:v>15</c:v>
                </c:pt>
                <c:pt idx="7">
                  <c:v>9</c:v>
                </c:pt>
                <c:pt idx="8">
                  <c:v>17</c:v>
                </c:pt>
                <c:pt idx="9">
                  <c:v>4</c:v>
                </c:pt>
                <c:pt idx="10">
                  <c:v>4</c:v>
                </c:pt>
                <c:pt idx="11">
                  <c:v>5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184704"/>
        <c:axId val="98148352"/>
      </c:barChart>
      <c:catAx>
        <c:axId val="106184704"/>
        <c:scaling>
          <c:orientation val="minMax"/>
        </c:scaling>
        <c:delete val="0"/>
        <c:axPos val="b"/>
        <c:title>
          <c:tx>
            <c:strRef>
              <c:f>IF!$A$1</c:f>
              <c:strCache>
                <c:ptCount val="1"/>
                <c:pt idx="0">
                  <c:v>IF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98148352"/>
        <c:crosses val="autoZero"/>
        <c:auto val="1"/>
        <c:lblAlgn val="ctr"/>
        <c:lblOffset val="100"/>
        <c:noMultiLvlLbl val="0"/>
      </c:catAx>
      <c:valAx>
        <c:axId val="98148352"/>
        <c:scaling>
          <c:orientation val="minMax"/>
        </c:scaling>
        <c:delete val="0"/>
        <c:axPos val="l"/>
        <c:title>
          <c:tx>
            <c:strRef>
              <c:f>IF!$B$1</c:f>
              <c:strCache>
                <c:ptCount val="1"/>
                <c:pt idx="0">
                  <c:v>Количество статей</c:v>
                </c:pt>
              </c:strCache>
            </c:strRef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6184704"/>
        <c:crosses val="autoZero"/>
        <c:crossBetween val="between"/>
      </c:valAx>
      <c:spPr>
        <a:noFill/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rgbClr val="000066"/>
                </a:solidFill>
                <a:latin typeface="Myriad Pro Semibold"/>
                <a:ea typeface="ＭＳ Ｐゴシック"/>
                <a:cs typeface="ＭＳ Ｐゴシック"/>
              </a:rPr>
              <a:t>ИТОГИ 2016/17 И ЗАДАЧИ 2017/18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000" dirty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Е.А. Крук,</a:t>
            </a:r>
          </a:p>
          <a:p>
            <a:pPr eaLnBrk="1" hangingPunct="1"/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научный руководитель, </a:t>
            </a:r>
            <a:r>
              <a:rPr kumimoji="1" lang="ru-RU" sz="14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и.о</a:t>
            </a:r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. директора МИЭМ</a:t>
            </a:r>
            <a:r>
              <a:rPr kumimoji="1" lang="en-US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 </a:t>
            </a:r>
            <a:r>
              <a:rPr kumimoji="1" lang="ru-RU" sz="14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НИУ ВШЭ</a:t>
            </a:r>
            <a:endParaRPr kumimoji="1" lang="ru-RU" sz="14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Доходы от программ ДПО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157" y="1593840"/>
            <a:ext cx="7201866" cy="4689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9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Новые программы ДПО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897" y="2164360"/>
            <a:ext cx="7676003" cy="24314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Основы образовательной робототехники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Корпоративная защита от внутренних угроз информационной безопасности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вещей и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киберфизические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системы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Современные методы и технологии работы с большими данными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68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570451" y="2305567"/>
            <a:ext cx="77765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3200" b="1" dirty="0">
                <a:solidFill>
                  <a:srgbClr val="003F82"/>
                </a:solidFill>
              </a:rPr>
              <a:t>Итоги работы МИЭМ НИУ ВШЭ</a:t>
            </a:r>
            <a:br>
              <a:rPr lang="ru-RU" sz="3200" b="1" dirty="0">
                <a:solidFill>
                  <a:srgbClr val="003F82"/>
                </a:solidFill>
              </a:rPr>
            </a:br>
            <a:r>
              <a:rPr lang="ru-RU" sz="3200" b="1" dirty="0" smtClean="0">
                <a:solidFill>
                  <a:srgbClr val="003F82"/>
                </a:solidFill>
              </a:rPr>
              <a:t>в </a:t>
            </a:r>
            <a:r>
              <a:rPr lang="ru-RU" sz="3200" b="1" dirty="0">
                <a:solidFill>
                  <a:srgbClr val="003F82"/>
                </a:solidFill>
              </a:rPr>
              <a:t>2016/2017 (Научная работа)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78836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Научные мероприятия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1413890"/>
            <a:ext cx="8036654" cy="535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06.09-10.09.2016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Международная конференция «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Supercomputer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Simulations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in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Science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and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Engineering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»</a:t>
            </a:r>
            <a:endParaRPr lang="ru-RU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12.09.2016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Всероссийская конференция «Новые материалы, приборы и технологии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17.02-01.03.2017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Межвузовская научно-техническая конференция студентов, аспирантов и молодых специалистов имени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Е.В.Арменского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13.04-14.04.2017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Международная научно-практическая конференция 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«Инженерные 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приложения и научные разработки на базе технологий </a:t>
            </a:r>
            <a:r>
              <a:rPr lang="ru-RU" dirty="0" err="1" smtClean="0">
                <a:solidFill>
                  <a:srgbClr val="003F82"/>
                </a:solidFill>
                <a:latin typeface="Myriad Pro"/>
              </a:rPr>
              <a:t>National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 smtClean="0">
                <a:solidFill>
                  <a:srgbClr val="003F82"/>
                </a:solidFill>
                <a:latin typeface="Myriad Pro"/>
              </a:rPr>
              <a:t>Instruments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 2017» (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NI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Academic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err="1">
                <a:solidFill>
                  <a:srgbClr val="003F82"/>
                </a:solidFill>
                <a:latin typeface="Myriad Pro"/>
              </a:rPr>
              <a:t>Days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19.04-21.04.2017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Научно-практический семинар «Новые информационные технологии в автоматизированных системах»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28-29.03.2017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Всероссийская конференция «Технологии, измерения и испытания в области электромагнитной совместимости»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24.06-28.06.2017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Летняя школа «Автоматическая обработка текстов и анализ данных»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3F82"/>
                </a:solidFill>
                <a:latin typeface="Myriad Pro"/>
              </a:rPr>
              <a:t>28-30.08.2017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> Международная конференция «</a:t>
            </a:r>
            <a:r>
              <a:rPr lang="en-US" dirty="0">
                <a:solidFill>
                  <a:srgbClr val="003F82"/>
                </a:solidFill>
                <a:latin typeface="Myriad Pro"/>
              </a:rPr>
              <a:t>The Sixth China-Russia Conference on Numerical Algebra with Applications»</a:t>
            </a:r>
          </a:p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0614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>
                <a:solidFill>
                  <a:schemeClr val="bg1"/>
                </a:solidFill>
                <a:latin typeface="Myriad Pro"/>
              </a:rPr>
              <a:t>SCOPUS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650654"/>
              </p:ext>
            </p:extLst>
          </p:nvPr>
        </p:nvGraphicFramePr>
        <p:xfrm>
          <a:off x="1698663" y="2835434"/>
          <a:ext cx="54006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243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публикации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158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99403" y="2625142"/>
            <a:ext cx="388337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ru-RU" sz="2000" i="1" dirty="0"/>
              <a:t>Распределение по квартилям:</a:t>
            </a:r>
          </a:p>
        </p:txBody>
      </p:sp>
    </p:spTree>
    <p:extLst>
      <p:ext uri="{BB962C8B-B14F-4D97-AF65-F5344CB8AC3E}">
        <p14:creationId xmlns:p14="http://schemas.microsoft.com/office/powerpoint/2010/main" val="229078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>
                <a:solidFill>
                  <a:schemeClr val="bg1"/>
                </a:solidFill>
                <a:latin typeface="Myriad Pro"/>
              </a:rPr>
              <a:t>SCOPUS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243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публикации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158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2750" y="2567700"/>
            <a:ext cx="19166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ru-RU" sz="2000" i="1" dirty="0"/>
              <a:t>Цитирования: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1941459"/>
              </p:ext>
            </p:extLst>
          </p:nvPr>
        </p:nvGraphicFramePr>
        <p:xfrm>
          <a:off x="1811837" y="2767755"/>
          <a:ext cx="5472608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391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>
                <a:solidFill>
                  <a:schemeClr val="bg1"/>
                </a:solidFill>
                <a:latin typeface="Myriad Pro"/>
              </a:rPr>
              <a:t>SCOPUS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243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публикации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158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13729" y="2568369"/>
            <a:ext cx="8547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000" i="1" dirty="0"/>
              <a:t>SNIP</a:t>
            </a:r>
            <a:r>
              <a:rPr lang="ru-RU" sz="2000" i="1" dirty="0"/>
              <a:t>: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798192"/>
              </p:ext>
            </p:extLst>
          </p:nvPr>
        </p:nvGraphicFramePr>
        <p:xfrm>
          <a:off x="1763688" y="2767755"/>
          <a:ext cx="556374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574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 smtClean="0">
                <a:solidFill>
                  <a:schemeClr val="bg1"/>
                </a:solidFill>
                <a:latin typeface="Myriad Pro"/>
              </a:rPr>
              <a:t>SCOPUS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305" y="1717293"/>
            <a:ext cx="8812911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Эминов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Павел Алексеевич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	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Eminov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, 2017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, Anomalous magnetic moment of an electron in a magnetized plasma of topologically massive two-dimensional electrodynamics,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Physical Review D</a:t>
            </a:r>
            <a:r>
              <a:rPr lang="en-US" sz="1600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600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SNIP=3.889; no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Гольцман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Григорий Наумович </a:t>
            </a:r>
            <a:r>
              <a:rPr lang="ru-RU" sz="1700" dirty="0">
                <a:solidFill>
                  <a:srgbClr val="003F82"/>
                </a:solidFill>
                <a:latin typeface="Myriad Pro"/>
              </a:rPr>
              <a:t>(+8)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Kahl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 et. al., 2017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, Spectrally multiplexed single-photon detection with hybrid superconducting </a:t>
            </a: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nanophotonic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circuits, </a:t>
            </a: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Optica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en-US" sz="1600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600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SNIP=3.770, no </a:t>
            </a:r>
            <a:r>
              <a:rPr lang="en-US" sz="1400" i="1" dirty="0" smtClean="0">
                <a:solidFill>
                  <a:srgbClr val="003F82"/>
                </a:solidFill>
                <a:latin typeface="Myriad Pro"/>
              </a:rPr>
              <a:t>citations</a:t>
            </a:r>
            <a:endParaRPr lang="ru-RU" sz="1400" i="1" dirty="0" smtClean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err="1">
                <a:solidFill>
                  <a:srgbClr val="003F82"/>
                </a:solidFill>
                <a:latin typeface="Myriad Pro"/>
              </a:rPr>
              <a:t>Гольцман</a:t>
            </a:r>
            <a:r>
              <a:rPr lang="ru-RU" b="1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Григорий Наумович </a:t>
            </a:r>
            <a:r>
              <a:rPr lang="ru-RU" sz="1700" dirty="0">
                <a:solidFill>
                  <a:srgbClr val="003F82"/>
                </a:solidFill>
                <a:latin typeface="Myriad Pro"/>
              </a:rPr>
              <a:t>(+10)</a:t>
            </a:r>
            <a:r>
              <a:rPr lang="ru-RU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Vetter et. al., 2016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, Cavity-Enhanced and Ultrafast Superconducting Single-Photon Detectors, </a:t>
            </a:r>
            <a:r>
              <a:rPr lang="ru-RU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 smtClean="0">
                <a:solidFill>
                  <a:srgbClr val="003F82"/>
                </a:solidFill>
                <a:latin typeface="Myriad Pro"/>
              </a:rPr>
              <a:t>Nano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Letters</a:t>
            </a:r>
            <a:r>
              <a:rPr lang="en-US" sz="16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6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SNIP= 3.274, 2 </a:t>
            </a:r>
            <a:r>
              <a:rPr lang="en-US" sz="1400" i="1" dirty="0" smtClean="0">
                <a:solidFill>
                  <a:srgbClr val="003F82"/>
                </a:solidFill>
                <a:latin typeface="Myriad Pro"/>
              </a:rPr>
              <a:t>citations</a:t>
            </a:r>
            <a:endParaRPr lang="ru-RU" sz="1400" i="1" dirty="0" smtClean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Пудалов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Владимир Моисеевич </a:t>
            </a:r>
            <a:r>
              <a:rPr lang="ru-RU" sz="1700" i="1" dirty="0">
                <a:solidFill>
                  <a:srgbClr val="003F82"/>
                </a:solidFill>
                <a:latin typeface="Myriad Pro"/>
              </a:rPr>
              <a:t>(+9)</a:t>
            </a:r>
            <a:r>
              <a:rPr lang="ru-RU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i="1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Kuzmicheva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 et. al., 2017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, On the structure of the superconducting order parameter in high-temperature Fe-based superconductors,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Physics-</a:t>
            </a: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Uspekhi</a:t>
            </a:r>
            <a:r>
              <a:rPr lang="en-US" sz="16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6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SNIP=1.995, no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Демишев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Сергей Васильевич </a:t>
            </a:r>
            <a:r>
              <a:rPr lang="ru-RU" sz="1700" i="1" dirty="0">
                <a:solidFill>
                  <a:srgbClr val="003F82"/>
                </a:solidFill>
                <a:latin typeface="Myriad Pro"/>
              </a:rPr>
              <a:t>(+7)</a:t>
            </a:r>
            <a:r>
              <a:rPr lang="ru-RU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i="1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Demishev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  et. al., 2016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, Quantum phase transitions in spiral magnets without an inversion center, </a:t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Physics-</a:t>
            </a:r>
            <a:r>
              <a:rPr lang="en-US" sz="1400" b="1" i="1" dirty="0" err="1">
                <a:solidFill>
                  <a:srgbClr val="003F82"/>
                </a:solidFill>
                <a:latin typeface="Myriad Pro"/>
              </a:rPr>
              <a:t>Uspekhi</a:t>
            </a:r>
            <a:r>
              <a:rPr lang="en-US" sz="16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6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SNIP=1.938, no citations</a:t>
            </a:r>
          </a:p>
          <a:p>
            <a:endParaRPr lang="en-US" i="1" dirty="0" smtClean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5163" y="1323979"/>
            <a:ext cx="17491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Топ 5 по </a:t>
            </a:r>
            <a:r>
              <a:rPr lang="en-US" sz="2000" b="1" dirty="0" smtClean="0">
                <a:solidFill>
                  <a:srgbClr val="003F82"/>
                </a:solidFill>
                <a:latin typeface="Myriad Pro"/>
              </a:rPr>
              <a:t>SNIP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4345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 err="1">
                <a:solidFill>
                  <a:schemeClr val="bg1"/>
                </a:solidFill>
                <a:latin typeface="Myriad Pro"/>
              </a:rPr>
              <a:t>WoS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268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публикации 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195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99404" y="2568369"/>
            <a:ext cx="38833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ru-RU" sz="2000" i="1" dirty="0"/>
              <a:t>Распределение по квартилям: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382829"/>
              </p:ext>
            </p:extLst>
          </p:nvPr>
        </p:nvGraphicFramePr>
        <p:xfrm>
          <a:off x="1776973" y="2797764"/>
          <a:ext cx="5544616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75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 err="1">
                <a:solidFill>
                  <a:schemeClr val="bg1"/>
                </a:solidFill>
                <a:latin typeface="Myriad Pro"/>
              </a:rPr>
              <a:t>WoS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268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публикации 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195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82750" y="2547216"/>
            <a:ext cx="19166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ru-RU" sz="2000" i="1" dirty="0"/>
              <a:t>Цитирования: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68401"/>
              </p:ext>
            </p:extLst>
          </p:nvPr>
        </p:nvGraphicFramePr>
        <p:xfrm>
          <a:off x="1879044" y="2755241"/>
          <a:ext cx="5400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26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822121" y="2244012"/>
            <a:ext cx="77765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F82"/>
                </a:solidFill>
              </a:rPr>
              <a:t>Итоги работы МИЭМ НИУ ВШЭ</a:t>
            </a:r>
            <a:br>
              <a:rPr lang="ru-RU" sz="3200" b="1" dirty="0">
                <a:solidFill>
                  <a:srgbClr val="003F82"/>
                </a:solidFill>
              </a:rPr>
            </a:br>
            <a:r>
              <a:rPr lang="ru-RU" sz="3200" b="1" dirty="0" smtClean="0">
                <a:solidFill>
                  <a:srgbClr val="003F82"/>
                </a:solidFill>
              </a:rPr>
              <a:t>в </a:t>
            </a:r>
            <a:r>
              <a:rPr lang="ru-RU" sz="3200" b="1" dirty="0">
                <a:solidFill>
                  <a:srgbClr val="003F82"/>
                </a:solidFill>
              </a:rPr>
              <a:t>2016/2017 (Учебная </a:t>
            </a:r>
            <a:r>
              <a:rPr lang="ru-RU" sz="3200" b="1" dirty="0" smtClean="0">
                <a:solidFill>
                  <a:srgbClr val="003F82"/>
                </a:solidFill>
              </a:rPr>
              <a:t>работа)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 err="1">
                <a:solidFill>
                  <a:schemeClr val="bg1"/>
                </a:solidFill>
                <a:latin typeface="Myriad Pro"/>
              </a:rPr>
              <a:t>WoS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1392" y="1629372"/>
            <a:ext cx="7319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В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период </a:t>
            </a:r>
            <a:r>
              <a:rPr lang="ru-RU" sz="2000" b="1" dirty="0">
                <a:solidFill>
                  <a:srgbClr val="003F82"/>
                </a:solidFill>
                <a:latin typeface="Myriad Pro"/>
              </a:rPr>
              <a:t>с 20.08.2016 по 20.08.2017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 в базе зарегистрировано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268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публикации из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них </a:t>
            </a:r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195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– в зарубежных изданиях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375170" y="2631468"/>
            <a:ext cx="27318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sz="2000" i="1" dirty="0"/>
              <a:t>Journal Impact Factor</a:t>
            </a:r>
            <a:r>
              <a:rPr lang="ru-RU" sz="2000" i="1" dirty="0"/>
              <a:t>: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44531"/>
              </p:ext>
            </p:extLst>
          </p:nvPr>
        </p:nvGraphicFramePr>
        <p:xfrm>
          <a:off x="1837099" y="2831523"/>
          <a:ext cx="543153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030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Публикации </a:t>
            </a:r>
            <a:r>
              <a:rPr lang="en-US" sz="2400" b="1" dirty="0" err="1" smtClean="0">
                <a:solidFill>
                  <a:schemeClr val="bg1"/>
                </a:solidFill>
                <a:latin typeface="Myriad Pro"/>
              </a:rPr>
              <a:t>Wo</a:t>
            </a:r>
            <a:r>
              <a:rPr lang="en-US" sz="2400" b="1" dirty="0" err="1">
                <a:solidFill>
                  <a:schemeClr val="bg1"/>
                </a:solidFill>
                <a:latin typeface="Myriad Pro"/>
              </a:rPr>
              <a:t>S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3307" y="1721336"/>
            <a:ext cx="8812911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Гольцман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Григорий Наумович </a:t>
            </a:r>
            <a:r>
              <a:rPr lang="ru-RU" sz="1700" dirty="0">
                <a:solidFill>
                  <a:srgbClr val="003F82"/>
                </a:solidFill>
                <a:latin typeface="Myriad Pro"/>
              </a:rPr>
              <a:t>(+8)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1700" b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Kahl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et. al., 2017, Spectrally multiplexed single-photon detection with hybrid superconducting </a:t>
            </a: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nanophotonic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circuits,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OPTICA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IF=7.727, 0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3F82"/>
                </a:solidFill>
                <a:latin typeface="Myriad Pro"/>
              </a:rPr>
              <a:t>Ефремов Роман </a:t>
            </a:r>
            <a:r>
              <a:rPr lang="ru-RU" sz="1700" b="1" dirty="0" err="1" smtClean="0">
                <a:solidFill>
                  <a:srgbClr val="003F82"/>
                </a:solidFill>
                <a:latin typeface="Myriad Pro"/>
              </a:rPr>
              <a:t>Гербертович</a:t>
            </a:r>
            <a:r>
              <a:rPr lang="ru-RU" sz="1700" b="1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700" dirty="0" smtClean="0">
                <a:solidFill>
                  <a:srgbClr val="003F82"/>
                </a:solidFill>
                <a:latin typeface="Myriad Pro"/>
              </a:rPr>
              <a:t>(+4)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Chugunov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et.al., 2016, Temperature-sensitive gating of TRPV1 channel as probed by atomistic simulations of its trans- and </a:t>
            </a: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juxtamembrane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domains,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SCIENTIFIC REPORTS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IF=5.228, 5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Ефремов Роман </a:t>
            </a:r>
            <a:r>
              <a:rPr lang="ru-RU" b="1" dirty="0" err="1" smtClean="0">
                <a:solidFill>
                  <a:srgbClr val="003F82"/>
                </a:solidFill>
                <a:latin typeface="Myriad Pro"/>
              </a:rPr>
              <a:t>Гербертович</a:t>
            </a:r>
            <a:r>
              <a:rPr lang="ru-RU" b="1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>(+15)</a:t>
            </a:r>
            <a:r>
              <a:rPr lang="en-US" b="1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en-US" b="1" dirty="0" smtClean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Maurice et. al., 2016, New Insights into Molecular Organization of Human Neuraminidase-1: Transmembrane Topology and Dimerization Ability,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SCIENTIFIC REPORTS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IF=5.228, 3 </a:t>
            </a:r>
            <a:r>
              <a:rPr lang="en-US" sz="1400" i="1" dirty="0" smtClean="0">
                <a:solidFill>
                  <a:srgbClr val="003F82"/>
                </a:solidFill>
                <a:latin typeface="Myriad Pro"/>
              </a:rPr>
              <a:t>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 smtClean="0">
                <a:solidFill>
                  <a:srgbClr val="003F82"/>
                </a:solidFill>
                <a:latin typeface="Myriad Pro"/>
              </a:rPr>
              <a:t>Ефремов Роман </a:t>
            </a:r>
            <a:r>
              <a:rPr lang="ru-RU" sz="1700" b="1" dirty="0" err="1" smtClean="0">
                <a:solidFill>
                  <a:srgbClr val="003F82"/>
                </a:solidFill>
                <a:latin typeface="Myriad Pro"/>
              </a:rPr>
              <a:t>Гербертович</a:t>
            </a:r>
            <a:r>
              <a:rPr lang="ru-RU" sz="1700" b="1" dirty="0" smtClean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700" dirty="0" smtClean="0">
                <a:solidFill>
                  <a:srgbClr val="003F82"/>
                </a:solidFill>
                <a:latin typeface="Myriad Pro"/>
              </a:rPr>
              <a:t>(+16)</a:t>
            </a:r>
            <a:r>
              <a:rPr lang="ru-RU" i="1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i="1" dirty="0" smtClean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Lyukmanova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et. al., 2016, Secreted Isoform of Human Lynx1 (SLURP-2): Spatial Structure and Pharmacology of Interactions with Different Types of Acetylcholine Receptors,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SCIENTIFIC REPORTS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IF=5.228, 1 </a:t>
            </a:r>
            <a:r>
              <a:rPr lang="en-US" sz="1400" i="1" dirty="0" smtClean="0">
                <a:solidFill>
                  <a:srgbClr val="003F82"/>
                </a:solidFill>
                <a:latin typeface="Myriad Pro"/>
              </a:rPr>
              <a:t>citation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>
                <a:solidFill>
                  <a:srgbClr val="003F82"/>
                </a:solidFill>
                <a:latin typeface="Myriad Pro"/>
              </a:rPr>
              <a:t>Ефремов Роман </a:t>
            </a:r>
            <a:r>
              <a:rPr lang="ru-RU" sz="1700" b="1" dirty="0" err="1">
                <a:solidFill>
                  <a:srgbClr val="003F82"/>
                </a:solidFill>
                <a:latin typeface="Myriad Pro"/>
              </a:rPr>
              <a:t>Гербертович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ru-RU" sz="1700" dirty="0">
                <a:solidFill>
                  <a:srgbClr val="003F82"/>
                </a:solidFill>
                <a:latin typeface="Myriad Pro"/>
              </a:rPr>
              <a:t>(+10)</a:t>
            </a:r>
            <a:r>
              <a:rPr lang="ru-RU" sz="1700" b="1" dirty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1700" b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Kasheverov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et. al., 2016, High-Affinity alpha-</a:t>
            </a: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Conotoxin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</a:t>
            </a:r>
            <a:r>
              <a:rPr lang="en-US" sz="1400" i="1" dirty="0" err="1">
                <a:solidFill>
                  <a:srgbClr val="003F82"/>
                </a:solidFill>
                <a:latin typeface="Myriad Pro"/>
              </a:rPr>
              <a:t>PnIA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> Analogs Designed on the Basis of the Protein Surface Topography Method, </a:t>
            </a:r>
            <a:r>
              <a:rPr lang="en-US" sz="1400" b="1" i="1" dirty="0">
                <a:solidFill>
                  <a:srgbClr val="003F82"/>
                </a:solidFill>
                <a:latin typeface="Myriad Pro"/>
              </a:rPr>
              <a:t>SCIENTIFIC REPORTS</a:t>
            </a:r>
            <a:r>
              <a:rPr lang="en-US" sz="1400" i="1" dirty="0">
                <a:solidFill>
                  <a:srgbClr val="003F82"/>
                </a:solidFill>
                <a:latin typeface="Myriad Pro"/>
              </a:rPr>
              <a:t/>
            </a:r>
            <a:br>
              <a:rPr lang="en-US" sz="1400" i="1" dirty="0">
                <a:solidFill>
                  <a:srgbClr val="003F82"/>
                </a:solidFill>
                <a:latin typeface="Myriad Pro"/>
              </a:rPr>
            </a:br>
            <a:r>
              <a:rPr lang="en-US" sz="1400" i="1" dirty="0">
                <a:solidFill>
                  <a:srgbClr val="003F82"/>
                </a:solidFill>
                <a:latin typeface="Myriad Pro"/>
              </a:rPr>
              <a:t>IF=5.228, no citations</a:t>
            </a:r>
            <a:endParaRPr lang="en-US" i="1" dirty="0" smtClean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5163" y="1323979"/>
            <a:ext cx="14205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003F82"/>
                </a:solidFill>
                <a:latin typeface="Myriad Pro"/>
              </a:rPr>
              <a:t>Топ 5 по </a:t>
            </a:r>
            <a:r>
              <a:rPr lang="en-US" sz="2000" b="1" dirty="0">
                <a:solidFill>
                  <a:srgbClr val="003F82"/>
                </a:solidFill>
                <a:latin typeface="Myriad Pro"/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25995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14374" y="1977719"/>
            <a:ext cx="7281644" cy="34470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Заявки на НИР поданные с 09.2016 по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08.2017</a:t>
            </a: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РНФ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ПП-218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Минобр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НТК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Грант президента РФ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Международные лаборатории НИУ ВШЭ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2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Конкурс проектов САЕ –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4 </a:t>
            </a:r>
          </a:p>
          <a:p>
            <a:endParaRPr lang="ru-RU" sz="2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Всего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за указанный период: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17</a:t>
            </a:r>
          </a:p>
          <a:p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7" y="1329892"/>
            <a:ext cx="8036655" cy="507831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проекты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(внешнее финансирование за исключением РФФИ)</a:t>
            </a:r>
          </a:p>
          <a:p>
            <a:endParaRPr lang="ru-RU" sz="1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Чулкова Галина </a:t>
            </a:r>
            <a:r>
              <a:rPr lang="ru-RU" sz="2000" b="1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Меркурьевна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«Разработка нового поколения быстро обучаемых средств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нейросетевого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распознавания широкого класса химических веществ (высокоинтеллектуального искусственного носа) на основе твердотельных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газочувствительных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матриц»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(2015-2017)</a:t>
            </a:r>
            <a:b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- 30 млн. руб</a:t>
            </a:r>
            <a:r>
              <a:rPr lang="ru-RU" sz="2000" b="1" i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Арутюнов Константин Юрьевич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«Экспериментальное и теоретическое исследование физических свойств квантовых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наноэлектронных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систем пониженной размерности»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(2017-2018)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i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- 28.8 млн. руб</a:t>
            </a:r>
            <a:r>
              <a:rPr lang="ru-RU" sz="2000" b="1" i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</a:p>
          <a:p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1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6" y="1305838"/>
            <a:ext cx="8036655" cy="535531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проекты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(внешнее финансирование - РФФИ)</a:t>
            </a:r>
          </a:p>
          <a:p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Афанасьев Валерий Николаевич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«Аналитические и алгоритмические методы синтеза регуляторов для нелинейных неопределенных объектов, основанные на использовании уравнений Беллмана-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Айзекса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в задачах дифференциальных игр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Карасев Михаил Владимирович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«Разработка моделей планарных квантовых ловушек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Пеннинга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(частотные резонансы,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нелиевские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алгебры симметрий, когерентные состояния, спектральные асимптотики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)»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Саенко Владимир Сергеевич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«Эффект Пула-Френкеля и аномалии прыжкового транспорта в органических стеклах и молекулярно-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допированных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полимерах»</a:t>
            </a:r>
          </a:p>
          <a:p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4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6" y="1348587"/>
            <a:ext cx="8036655" cy="467820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проекты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(внутреннее финансирование - МЛ)</a:t>
            </a:r>
          </a:p>
          <a:p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Международная лаборатория суперкомпьютерного атомистического моделирования и многомасштабного анализа</a:t>
            </a:r>
            <a:b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1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3F82"/>
                </a:solidFill>
                <a:sym typeface="Symbol"/>
              </a:rPr>
              <a:t>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Ассоциированное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 МИЭМ подразделение НИУ ВШЭ</a:t>
            </a:r>
            <a:b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3F82"/>
                </a:solidFill>
                <a:sym typeface="Symbol"/>
              </a:rPr>
              <a:t>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Сроки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проекта: 2017-2019 г.</a:t>
            </a:r>
            <a:b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3F82"/>
                </a:solidFill>
                <a:sym typeface="Symbol"/>
              </a:rPr>
              <a:t>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Совокупный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бюджет: 39 млн. руб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Руководитель: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	</a:t>
            </a:r>
            <a:r>
              <a:rPr lang="ru-RU" sz="2000" b="1" dirty="0" err="1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Норман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Генри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Эдгарович</a:t>
            </a:r>
            <a:b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Ведущие ученые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: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Калиничев Андрей Геннадьевич</a:t>
            </a:r>
            <a:b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			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		</a:t>
            </a:r>
            <a:r>
              <a:rPr lang="ru-RU" sz="2000" b="1" dirty="0" err="1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Приезжев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Николай Вячеславович </a:t>
            </a:r>
          </a:p>
        </p:txBody>
      </p:sp>
    </p:spTree>
    <p:extLst>
      <p:ext uri="{BB962C8B-B14F-4D97-AF65-F5344CB8AC3E}">
        <p14:creationId xmlns:p14="http://schemas.microsoft.com/office/powerpoint/2010/main" val="338346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311816"/>
            <a:ext cx="8036655" cy="51090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проекты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(внутреннее финансирование - ЦФИ)</a:t>
            </a:r>
          </a:p>
          <a:p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9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Арутюнов </a:t>
            </a:r>
            <a:r>
              <a:rPr lang="ru-RU" sz="19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Константин Юрьевич</a:t>
            </a:r>
            <a:r>
              <a:rPr lang="ru-RU" sz="19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«Квантовые кооперативные явления при низких и сверхнизких температурах</a:t>
            </a:r>
            <a: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b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9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Пожидаев Евгений Дмитриевич</a:t>
            </a:r>
            <a:r>
              <a:rPr lang="ru-RU" sz="19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«Разработка и оптимизация характеристик сверхпроводниковых однофотонных детекторов на диэлектрических волноводах из нитрида кремния и оксида кремния» </a:t>
            </a:r>
            <a: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9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Корнеев Александр Александрович</a:t>
            </a:r>
            <a:r>
              <a:rPr lang="ru-RU" sz="19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«Разработка и оптимизация характеристик сверхпроводниковых однофотонных детекторов на диэлектрических волноводах из нитрида кремния и оксида кремния</a:t>
            </a:r>
            <a: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b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endParaRPr lang="ru-RU" sz="19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9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Карасев Михаил Владимирович</a:t>
            </a:r>
            <a:r>
              <a:rPr lang="ru-RU" sz="19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«Квантовые и волновые системы математической физики</a:t>
            </a:r>
            <a: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br>
              <a:rPr lang="ru-RU" sz="19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19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Аксенов Сергей Алексеевич</a:t>
            </a:r>
            <a:r>
              <a:rPr lang="ru-RU" sz="19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, «Методы исследования механических свойств материалов при сверхпластичной формовке»</a:t>
            </a:r>
          </a:p>
        </p:txBody>
      </p:sp>
    </p:spTree>
    <p:extLst>
      <p:ext uri="{BB962C8B-B14F-4D97-AF65-F5344CB8AC3E}">
        <p14:creationId xmlns:p14="http://schemas.microsoft.com/office/powerpoint/2010/main" val="424271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372425"/>
            <a:ext cx="8036655" cy="29238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Текущие проекты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(внутреннее финансирование - ИИП)</a:t>
            </a: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Лебедев Владимир Владимирович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«Количественный аспект теоремы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Берлинга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–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Хелсона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4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Голубин</a:t>
            </a:r>
            <a:r>
              <a:rPr lang="ru-RU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Алексей Юрьевич </a:t>
            </a:r>
            <a:r>
              <a:rPr lang="ru-RU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«Оптимальные стратегии перестрахования в новой модификации процесса риска</a:t>
            </a:r>
            <a:r>
              <a:rPr lang="ru-RU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3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419450" y="2244012"/>
            <a:ext cx="83554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F82"/>
                </a:solidFill>
              </a:rPr>
              <a:t>Итоги работы МИЭМ НИУ </a:t>
            </a:r>
            <a:r>
              <a:rPr lang="ru-RU" sz="3200" b="1" dirty="0" smtClean="0">
                <a:solidFill>
                  <a:srgbClr val="003F82"/>
                </a:solidFill>
              </a:rPr>
              <a:t>ВШЭ в 2016/2017 </a:t>
            </a:r>
            <a:r>
              <a:rPr lang="ru-RU" sz="3200" b="1" dirty="0">
                <a:solidFill>
                  <a:srgbClr val="003F82"/>
                </a:solidFill>
              </a:rPr>
              <a:t>(Финансовая деятельность)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358380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5592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100" b="1" dirty="0">
                <a:solidFill>
                  <a:schemeClr val="bg1"/>
                </a:solidFill>
                <a:latin typeface="Myriad Pro"/>
              </a:rPr>
              <a:t>Итоги финансово-экономической  деятельности за 9 мес. 2017 года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476626"/>
            <a:ext cx="8036655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Привлеченные средства, тыс. рублей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492890"/>
              </p:ext>
            </p:extLst>
          </p:nvPr>
        </p:nvGraphicFramePr>
        <p:xfrm>
          <a:off x="1175383" y="1967609"/>
          <a:ext cx="7128793" cy="424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299"/>
                <a:gridCol w="933053"/>
                <a:gridCol w="864096"/>
                <a:gridCol w="1440160"/>
                <a:gridCol w="1656185"/>
              </a:tblGrid>
              <a:tr h="698373">
                <a:tc>
                  <a:txBody>
                    <a:bodyPr/>
                    <a:lstStyle/>
                    <a:p>
                      <a:r>
                        <a:rPr lang="ru-RU" dirty="0" smtClean="0"/>
                        <a:t>Тыс. руб.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2017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 2017 года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выполнения плана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Планируемый</a:t>
                      </a:r>
                      <a:r>
                        <a:rPr lang="ru-RU" baseline="0" dirty="0" smtClean="0"/>
                        <a:t> объем на 31.12.2017г.</a:t>
                      </a:r>
                      <a:endParaRPr lang="ru-RU" dirty="0"/>
                    </a:p>
                  </a:txBody>
                  <a:tcPr/>
                </a:tc>
              </a:tr>
              <a:tr h="91468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Программы высшего профессионального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</a:t>
                      </a:r>
                      <a:r>
                        <a:rPr lang="ru-RU" baseline="0" dirty="0" smtClean="0"/>
                        <a:t> 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49 200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106,3%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50 600</a:t>
                      </a:r>
                      <a:endParaRPr lang="ru-RU" dirty="0"/>
                    </a:p>
                  </a:txBody>
                  <a:tcPr/>
                </a:tc>
              </a:tr>
              <a:tr h="12300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Программы дополнительного профессионального образования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22,5%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450</a:t>
                      </a:r>
                      <a:endParaRPr lang="ru-RU" dirty="0"/>
                    </a:p>
                  </a:txBody>
                  <a:tcPr/>
                </a:tc>
              </a:tr>
              <a:tr h="9415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НИР, консультационных и аналитических работ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16 089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28,7%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31 089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657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722081" y="264210"/>
            <a:ext cx="777659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3F82"/>
                </a:solidFill>
              </a:rPr>
              <a:t>Организация образовательной деятельности</a:t>
            </a:r>
          </a:p>
        </p:txBody>
      </p:sp>
      <p:sp>
        <p:nvSpPr>
          <p:cNvPr id="23" name="Блок-схема: процесс 22"/>
          <p:cNvSpPr/>
          <p:nvPr/>
        </p:nvSpPr>
        <p:spPr>
          <a:xfrm>
            <a:off x="3574966" y="1628800"/>
            <a:ext cx="1927599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МИЭМ</a:t>
            </a:r>
            <a:endParaRPr lang="ru-RU" dirty="0"/>
          </a:p>
        </p:txBody>
      </p:sp>
      <p:sp>
        <p:nvSpPr>
          <p:cNvPr id="24" name="Блок-схема: процесс 23"/>
          <p:cNvSpPr/>
          <p:nvPr/>
        </p:nvSpPr>
        <p:spPr>
          <a:xfrm>
            <a:off x="982678" y="2924944"/>
            <a:ext cx="1927599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ДЕПАРТАМЕНТЫ</a:t>
            </a:r>
            <a:endParaRPr lang="ru-RU" dirty="0"/>
          </a:p>
        </p:txBody>
      </p:sp>
      <p:sp>
        <p:nvSpPr>
          <p:cNvPr id="25" name="Блок-схема: процесс 24"/>
          <p:cNvSpPr/>
          <p:nvPr/>
        </p:nvSpPr>
        <p:spPr>
          <a:xfrm>
            <a:off x="3508497" y="2924944"/>
            <a:ext cx="2137294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ОБРАЗОВАТЕЛЬНЫЕ ПРОГРАММЫ</a:t>
            </a:r>
            <a:endParaRPr lang="ru-RU" dirty="0"/>
          </a:p>
        </p:txBody>
      </p:sp>
      <p:sp>
        <p:nvSpPr>
          <p:cNvPr id="26" name="Блок-схема: процесс 25"/>
          <p:cNvSpPr/>
          <p:nvPr/>
        </p:nvSpPr>
        <p:spPr>
          <a:xfrm>
            <a:off x="6499599" y="2924944"/>
            <a:ext cx="1927599" cy="6126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УЧЕБНЫЙ ОФИС</a:t>
            </a:r>
            <a:endParaRPr lang="ru-RU" dirty="0"/>
          </a:p>
        </p:txBody>
      </p:sp>
      <p:sp>
        <p:nvSpPr>
          <p:cNvPr id="27" name="Блок-схема: процесс 26"/>
          <p:cNvSpPr/>
          <p:nvPr/>
        </p:nvSpPr>
        <p:spPr>
          <a:xfrm>
            <a:off x="6499599" y="3861048"/>
            <a:ext cx="1927599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Менеджеры академических программ</a:t>
            </a:r>
            <a:endParaRPr lang="ru-RU" dirty="0"/>
          </a:p>
        </p:txBody>
      </p:sp>
      <p:sp>
        <p:nvSpPr>
          <p:cNvPr id="28" name="Блок-схема: процесс 27"/>
          <p:cNvSpPr/>
          <p:nvPr/>
        </p:nvSpPr>
        <p:spPr>
          <a:xfrm>
            <a:off x="982678" y="3861048"/>
            <a:ext cx="1927599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29" name="Блок-схема: процесс 28"/>
          <p:cNvSpPr/>
          <p:nvPr/>
        </p:nvSpPr>
        <p:spPr>
          <a:xfrm>
            <a:off x="981076" y="4869160"/>
            <a:ext cx="1927599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руководителя</a:t>
            </a:r>
            <a:endParaRPr lang="ru-RU" dirty="0"/>
          </a:p>
        </p:txBody>
      </p:sp>
      <p:sp>
        <p:nvSpPr>
          <p:cNvPr id="30" name="Блок-схема: процесс 29"/>
          <p:cNvSpPr/>
          <p:nvPr/>
        </p:nvSpPr>
        <p:spPr>
          <a:xfrm>
            <a:off x="3574966" y="3861048"/>
            <a:ext cx="2070825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Академический совет</a:t>
            </a:r>
            <a:endParaRPr lang="ru-RU" dirty="0"/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3574966" y="4869160"/>
            <a:ext cx="2070825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Академический руководитель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958980" y="2564904"/>
            <a:ext cx="55044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958980" y="25649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538765" y="25649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7457556" y="256490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23" idx="2"/>
          </p:cNvCxnSpPr>
          <p:nvPr/>
        </p:nvCxnSpPr>
        <p:spPr>
          <a:xfrm>
            <a:off x="4538765" y="2241448"/>
            <a:ext cx="0" cy="32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4" idx="2"/>
            <a:endCxn id="28" idx="0"/>
          </p:cNvCxnSpPr>
          <p:nvPr/>
        </p:nvCxnSpPr>
        <p:spPr>
          <a:xfrm>
            <a:off x="1946477" y="3537592"/>
            <a:ext cx="0" cy="32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538765" y="3537592"/>
            <a:ext cx="0" cy="32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7457556" y="3537592"/>
            <a:ext cx="0" cy="3234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0" idx="2"/>
            <a:endCxn id="31" idx="0"/>
          </p:cNvCxnSpPr>
          <p:nvPr/>
        </p:nvCxnSpPr>
        <p:spPr>
          <a:xfrm>
            <a:off x="4610379" y="4653136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endCxn id="29" idx="0"/>
          </p:cNvCxnSpPr>
          <p:nvPr/>
        </p:nvCxnSpPr>
        <p:spPr>
          <a:xfrm>
            <a:off x="1941845" y="4653136"/>
            <a:ext cx="303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0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5592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100" b="1" dirty="0">
                <a:solidFill>
                  <a:schemeClr val="bg1"/>
                </a:solidFill>
                <a:latin typeface="Myriad Pro"/>
              </a:rPr>
              <a:t>Динамика ключевых показателей эффективности деканов </a:t>
            </a:r>
            <a:r>
              <a:rPr lang="ru-RU" sz="2100" b="1" dirty="0" err="1">
                <a:solidFill>
                  <a:schemeClr val="bg1"/>
                </a:solidFill>
                <a:latin typeface="Myriad Pro"/>
              </a:rPr>
              <a:t>мегафакультетов</a:t>
            </a:r>
            <a:endParaRPr lang="ru-RU" sz="21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4261" y="3568325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878054"/>
              </p:ext>
            </p:extLst>
          </p:nvPr>
        </p:nvGraphicFramePr>
        <p:xfrm>
          <a:off x="587229" y="1958699"/>
          <a:ext cx="1657102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3436"/>
                <a:gridCol w="45366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2015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ФКН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Фмат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ФБиМ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МЭиМП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КоМеДи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МИЭМ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40689"/>
              </p:ext>
            </p:extLst>
          </p:nvPr>
        </p:nvGraphicFramePr>
        <p:xfrm>
          <a:off x="2658031" y="1958699"/>
          <a:ext cx="1727964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1821"/>
                <a:gridCol w="43614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ФСН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КоМеДи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Фмат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МЭиМП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ФКН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ФЭН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ФБиМ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МИЭМ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-2 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ФГН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-3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864812"/>
              </p:ext>
            </p:extLst>
          </p:nvPr>
        </p:nvGraphicFramePr>
        <p:xfrm>
          <a:off x="4920540" y="1951022"/>
          <a:ext cx="1601515" cy="4079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8"/>
                <a:gridCol w="404227"/>
              </a:tblGrid>
              <a:tr h="380735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МИЭМ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-1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985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698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50772"/>
              </p:ext>
            </p:extLst>
          </p:nvPr>
        </p:nvGraphicFramePr>
        <p:xfrm>
          <a:off x="6903469" y="1951022"/>
          <a:ext cx="1601515" cy="4086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288"/>
                <a:gridCol w="404227"/>
              </a:tblGrid>
              <a:tr h="381451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МИЭМ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  <a:tr h="37054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4920540" y="1879921"/>
            <a:ext cx="358444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87229" y="1879921"/>
            <a:ext cx="379876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98524" y="1490268"/>
            <a:ext cx="7761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rPr>
              <a:t>Факт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Myriad Pro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8689" y="1479811"/>
            <a:ext cx="1188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rPr>
              <a:t>Прогноз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Myriad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60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555927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100" b="1" dirty="0">
                <a:solidFill>
                  <a:schemeClr val="bg1"/>
                </a:solidFill>
                <a:latin typeface="Myriad Pro"/>
              </a:rPr>
              <a:t>Динамика ключевых показателей эффективности МИЭМ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1633376"/>
              </p:ext>
            </p:extLst>
          </p:nvPr>
        </p:nvGraphicFramePr>
        <p:xfrm>
          <a:off x="333433" y="1368123"/>
          <a:ext cx="8485740" cy="49798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0184"/>
                <a:gridCol w="1157681"/>
                <a:gridCol w="1224793"/>
                <a:gridCol w="1098958"/>
                <a:gridCol w="1124124"/>
              </a:tblGrid>
              <a:tr h="30615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Прогноз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179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3907">
                <a:tc>
                  <a:txBody>
                    <a:bodyPr/>
                    <a:lstStyle/>
                    <a:p>
                      <a:r>
                        <a:rPr lang="ru-RU" dirty="0" smtClean="0"/>
                        <a:t>Экономическая</a:t>
                      </a:r>
                      <a:r>
                        <a:rPr lang="ru-RU" baseline="0" dirty="0" smtClean="0"/>
                        <a:t> эффективность 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3390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иностранных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582867">
                <a:tc>
                  <a:txBody>
                    <a:bodyPr/>
                    <a:lstStyle/>
                    <a:p>
                      <a:r>
                        <a:rPr lang="ru-RU" dirty="0" smtClean="0"/>
                        <a:t>Доля коммерческих иностранных студентов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ru-RU" dirty="0"/>
                    </a:p>
                  </a:txBody>
                  <a:tcPr/>
                </a:tc>
              </a:tr>
              <a:tr h="303514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Конкурс</a:t>
                      </a:r>
                      <a:r>
                        <a:rPr lang="ru-RU" baseline="0" dirty="0" smtClean="0"/>
                        <a:t> в магистратуру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57203">
                <a:tc>
                  <a:txBody>
                    <a:bodyPr/>
                    <a:lstStyle/>
                    <a:p>
                      <a:r>
                        <a:rPr lang="ru-RU" dirty="0" smtClean="0"/>
                        <a:t>Эффективность работы аспирантуры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293447">
                <a:tc>
                  <a:txBody>
                    <a:bodyPr/>
                    <a:lstStyle/>
                    <a:p>
                      <a:r>
                        <a:rPr lang="ru-RU" dirty="0" smtClean="0"/>
                        <a:t>Публикационная активность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ru-RU" dirty="0"/>
                    </a:p>
                  </a:txBody>
                  <a:tcPr/>
                </a:tc>
              </a:tr>
              <a:tr h="3051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Объем привлеченных средств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ru-RU" dirty="0"/>
                    </a:p>
                  </a:txBody>
                  <a:tcPr/>
                </a:tc>
              </a:tr>
              <a:tr h="381076">
                <a:tc>
                  <a:txBody>
                    <a:bodyPr/>
                    <a:lstStyle/>
                    <a:p>
                      <a:r>
                        <a:rPr lang="ru-RU" dirty="0" smtClean="0"/>
                        <a:t>Студенты, работающие в</a:t>
                      </a:r>
                      <a:r>
                        <a:rPr lang="ru-RU" baseline="0" dirty="0" smtClean="0"/>
                        <a:t> ВШЭ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635106">
                <a:tc>
                  <a:txBody>
                    <a:bodyPr/>
                    <a:lstStyle/>
                    <a:p>
                      <a:r>
                        <a:rPr lang="ru-RU" dirty="0" smtClean="0"/>
                        <a:t>Наполнение сайта,</a:t>
                      </a:r>
                      <a:r>
                        <a:rPr lang="ru-RU" baseline="0" dirty="0" smtClean="0"/>
                        <a:t> включая персональные страницы сотрудников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+1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+1</a:t>
                      </a:r>
                      <a:endParaRPr lang="ru-RU" dirty="0"/>
                    </a:p>
                  </a:txBody>
                  <a:tcPr/>
                </a:tc>
              </a:tr>
              <a:tr h="392537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ИТОГО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-4 балла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- 2 балла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-1 балл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0 </a:t>
                      </a: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баллов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17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394282" y="2281719"/>
            <a:ext cx="835543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3F82"/>
                </a:solidFill>
              </a:rPr>
              <a:t>Развитие МИЭМ НИУ ВШЭ</a:t>
            </a:r>
            <a:br>
              <a:rPr lang="ru-RU" sz="3200" b="1" dirty="0">
                <a:solidFill>
                  <a:srgbClr val="003F82"/>
                </a:solidFill>
              </a:rPr>
            </a:br>
            <a:r>
              <a:rPr lang="ru-RU" sz="3200" b="1" dirty="0">
                <a:solidFill>
                  <a:srgbClr val="003F82"/>
                </a:solidFill>
              </a:rPr>
              <a:t> в 2017/2018 (наука)</a:t>
            </a:r>
            <a:endParaRPr lang="ru-RU" sz="2400" dirty="0">
              <a:solidFill>
                <a:srgbClr val="003F82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237780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Направления развития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8" y="1192942"/>
            <a:ext cx="8036655" cy="47089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1.  Телекоммуникационные технологии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(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научно-учебная лаборатория). Рук. Хоров Е.М. </a:t>
            </a:r>
            <a:r>
              <a:rPr lang="ru-RU" sz="2000" dirty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(открыта УС ВШЭ 29.09.17</a:t>
            </a: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4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2. 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Индустриальный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интернет и </a:t>
            </a:r>
            <a:r>
              <a:rPr lang="ru-RU" sz="2000" b="1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киберфизические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системы</a:t>
            </a:r>
            <a: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Москва+ Тампере +СПб (научно-учебная лаборатория ?)</a:t>
            </a:r>
            <a: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Петербург (отделение МИЭМ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?)</a:t>
            </a:r>
            <a: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Планируются к открытию на УС ВШЭ в октябре)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3. 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Физика твердого тела</a:t>
            </a:r>
            <a:r>
              <a:rPr lang="ru-RU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Лаборатория </a:t>
            </a:r>
            <a:r>
              <a:rPr lang="ru-RU" sz="2000" dirty="0" err="1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наноструктур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Рук. Арутюнов К.Ю. 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(Получила внешнее финансирование)</a:t>
            </a:r>
            <a: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Департамент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?</a:t>
            </a:r>
            <a:r>
              <a:rPr lang="ru-RU" sz="2000" dirty="0">
                <a:solidFill>
                  <a:srgbClr val="00B0F0"/>
                </a:solidFill>
                <a:latin typeface="Myriad Pro" pitchFamily="34" charset="0"/>
                <a:cs typeface="Arial" panose="020B0604020202020204" pitchFamily="34" charset="0"/>
              </a:rPr>
              <a:t>Вычислительной физики и программирования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?</a:t>
            </a:r>
            <a:endParaRPr lang="ru-RU" sz="2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80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Направления развития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434777"/>
            <a:ext cx="8036655" cy="486287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4.  Безопасность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информационных систем</a:t>
            </a:r>
            <a:b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Учебно-практическая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лаборатория кафедры компьютерной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безопасности. Рук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А.Б. Лось </a:t>
            </a:r>
            <a:r>
              <a:rPr lang="ru-RU" sz="2000" dirty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(получено финансирование сбербанка</a:t>
            </a: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Базовая кафедра </a:t>
            </a:r>
            <a:r>
              <a:rPr lang="ru-RU" sz="2000" dirty="0" err="1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ИнфоВотч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(Планируются </a:t>
            </a:r>
            <a:r>
              <a:rPr lang="ru-RU" sz="2000" dirty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к открытию на УС ВШЭ в октябре</a:t>
            </a: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?Сетевая программа и научно-технологический центр со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Сколтехом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и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ИнфоВотч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по прорывным технологиям защиты информации?</a:t>
            </a:r>
          </a:p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5. 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Моделирование электронных систем и компонент</a:t>
            </a:r>
            <a:b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6.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Проектирование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«систем на кристалле»</a:t>
            </a:r>
          </a:p>
          <a:p>
            <a:endParaRPr lang="ru-RU" sz="2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48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Направления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НИОКР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709266"/>
            <a:ext cx="8036655" cy="332398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Автоматизация бизнес процессов и создание программных систем</a:t>
            </a:r>
          </a:p>
          <a:p>
            <a:endParaRPr lang="ru-RU" sz="1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компанией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Газпромнефть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(Планируется выступление на экспертном совете</a:t>
            </a:r>
            <a:r>
              <a:rPr lang="ru-RU" sz="2000" dirty="0" smtClean="0">
                <a:solidFill>
                  <a:srgbClr val="C00000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Защита энергетических систем (совместно с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Инфовотч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Проект «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Кобрейн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аналитика»</a:t>
            </a:r>
          </a:p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2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Моделирование электронных систем и компонент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27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Развитие системы управления (1)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336996"/>
            <a:ext cx="8036655" cy="455509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1.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Управление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института</a:t>
            </a:r>
          </a:p>
          <a:p>
            <a:endParaRPr lang="ru-RU" sz="2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1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 Абрамешин Андрей Евгеньевич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Зам. по административно-хозяйственной работе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Управление административным и техническим аппаратом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МИЭМ</a:t>
            </a:r>
            <a:endParaRPr lang="ru-RU" sz="1000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административными службами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ВШЭ</a:t>
            </a: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Организация приемной компании.</a:t>
            </a:r>
          </a:p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2) Тумковский Сергей Ростиславович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Зам. по учебной работе.</a:t>
            </a:r>
          </a:p>
          <a:p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Организация и планирование учебного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процесса</a:t>
            </a:r>
            <a:endParaRPr lang="ru-RU" sz="2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Руководство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разработкой учебно-методической документации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303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Развитие системы управления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(2)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7" y="1429277"/>
            <a:ext cx="8036655" cy="532453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3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 Романов Виктор Владимирович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Зам. по работе с оборонным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комплексом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ОПК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Организация и правовое обеспечение работ в пользу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ОПК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Организация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подготовки в пользу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МО</a:t>
            </a:r>
          </a:p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4)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Прохорова Вероника Борисовна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Советник директора по инновационной политике</a:t>
            </a:r>
          </a:p>
          <a:p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Развитие международной деятельности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МИЭМ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институтами и фондами развития (НТИ, ФРИ, АСИ,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Word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Skils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и т.п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Развитие инновационного предпринимательства в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МИЭМ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Руководство Петербургским отделением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МИЭМ</a:t>
            </a:r>
          </a:p>
          <a:p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среднесрочной перспективе создание Инженерной школы ВШЭ</a:t>
            </a:r>
          </a:p>
          <a:p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622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Развитие системы управления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(3)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619606"/>
            <a:ext cx="8036655" cy="470898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5) Аксенов Сергей Алексеевич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Зам. директора по науке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Научным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фондом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ЦФИ</a:t>
            </a:r>
          </a:p>
          <a:p>
            <a:endParaRPr lang="ru-RU" sz="20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6)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Костинский </a:t>
            </a:r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Александр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Юльевич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Зам. директора по развитию</a:t>
            </a:r>
          </a:p>
          <a:p>
            <a:r>
              <a:rPr lang="ru-RU" sz="1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Организация департамента с условным названием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«Вычислительная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физика и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программирование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»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(организацию такого департамента на базе компетенции в области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наноструктур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 и материалов мы обговаривали на июньском совещании  у ректора).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Координация  закупок оборудования для МИЭМ с  ФКН и ФФ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Создание и курирование отдела координации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НИОКРовской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деятельности МИЭМ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22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Развитие системы управления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(4)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864871"/>
            <a:ext cx="8036655" cy="270843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7) </a:t>
            </a:r>
            <a:r>
              <a:rPr lang="ru-RU" sz="20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Давыдов Вячеслав Анатольевич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Советник директора по специальным проектам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Взаимодействие с естественными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Госкорпорациями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(Газпром и </a:t>
            </a:r>
            <a:r>
              <a:rPr lang="ru-RU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газпром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нефть, энергетические компании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Создание  подразделений (групп) по автоматизации бизнес процессов и проектированию программных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систем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Планирование и контроль  KPI МИЭМ . Предполагается создание для этого специальной 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АС</a:t>
            </a:r>
          </a:p>
        </p:txBody>
      </p:sp>
    </p:spTree>
    <p:extLst>
      <p:ext uri="{BB962C8B-B14F-4D97-AF65-F5344CB8AC3E}">
        <p14:creationId xmlns:p14="http://schemas.microsoft.com/office/powerpoint/2010/main" val="631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Реализуемые программы </a:t>
            </a:r>
            <a:r>
              <a:rPr lang="ru-RU" sz="2400" b="1" dirty="0" err="1" smtClean="0">
                <a:solidFill>
                  <a:schemeClr val="bg1"/>
                </a:solidFill>
                <a:latin typeface="Myriad Pro"/>
              </a:rPr>
              <a:t>бакалавриата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 и </a:t>
            </a:r>
            <a:r>
              <a:rPr lang="ru-RU" sz="2400" b="1" dirty="0" err="1" smtClean="0">
                <a:solidFill>
                  <a:schemeClr val="bg1"/>
                </a:solidFill>
                <a:latin typeface="Myriad Pro"/>
              </a:rPr>
              <a:t>специалитета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897" y="2164360"/>
            <a:ext cx="7676003" cy="184665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Информатика и вычислительная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техника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Прикладная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Инфокоммуникационные технологии и системы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связи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Компьютерная безопасность (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специалитет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Развитие системы управления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(5)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229" y="3768380"/>
            <a:ext cx="8036654" cy="64633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endParaRPr lang="ru-RU" dirty="0" smtClean="0">
              <a:solidFill>
                <a:srgbClr val="003F82"/>
              </a:solidFill>
              <a:latin typeface="Myriad Pro"/>
            </a:endParaRPr>
          </a:p>
          <a:p>
            <a:endParaRPr lang="ru-RU" dirty="0">
              <a:solidFill>
                <a:srgbClr val="003F82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87229" y="1857177"/>
            <a:ext cx="8036655" cy="27238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Новые управленческие </a:t>
            </a:r>
            <a:r>
              <a:rPr lang="ru-RU" sz="2800" b="1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структуры</a:t>
            </a:r>
            <a:endParaRPr lang="ru-RU" sz="11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НТС</a:t>
            </a:r>
            <a:r>
              <a:rPr lang="ru-RU" sz="28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 Орган для выработку научной политики </a:t>
            </a:r>
            <a:r>
              <a:rPr lang="ru-RU" sz="28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МИЭМ</a:t>
            </a:r>
            <a:br>
              <a:rPr lang="ru-RU" sz="28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1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Центр </a:t>
            </a:r>
            <a:r>
              <a:rPr lang="ru-RU" sz="28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координации научной деятельности</a:t>
            </a:r>
          </a:p>
          <a:p>
            <a:endParaRPr lang="ru-RU" sz="2000" b="1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95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101000, Россия, Москва, Мясницкая ул., д. 20</a:t>
            </a:r>
          </a:p>
          <a:p>
            <a:r>
              <a:rPr lang="ru-RU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Тел.: (495) 621-7983, факс: (495) 628-7931</a:t>
            </a:r>
            <a:endParaRPr lang="en-US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  <a:p>
            <a:r>
              <a:rPr lang="en-US" sz="1200" smtClean="0">
                <a:solidFill>
                  <a:srgbClr val="003F82"/>
                </a:solidFill>
                <a:latin typeface="Myriad Pro"/>
                <a:ea typeface="ＭＳ Ｐゴシック"/>
                <a:cs typeface="ＭＳ Ｐゴシック"/>
              </a:rPr>
              <a:t>www.hse.ru</a:t>
            </a:r>
            <a:endParaRPr lang="ru-RU" sz="1200" smtClean="0">
              <a:solidFill>
                <a:srgbClr val="003F82"/>
              </a:solidFill>
              <a:latin typeface="Myriad Pro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22201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Реализуемые программы магистратуры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93401" y="1619579"/>
            <a:ext cx="7692705" cy="42473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Информатика и вычислительная техника</a:t>
            </a:r>
            <a:r>
              <a:rPr lang="ru-RU" sz="2400" b="1" dirty="0" smtClean="0">
                <a:solidFill>
                  <a:srgbClr val="003F82"/>
                </a:solidFill>
              </a:rPr>
              <a:t/>
            </a:r>
            <a:br>
              <a:rPr lang="ru-RU" sz="2400" b="1" dirty="0" smtClean="0">
                <a:solidFill>
                  <a:srgbClr val="003F82"/>
                </a:solidFill>
              </a:rPr>
            </a:br>
            <a:r>
              <a:rPr lang="ru-RU" sz="2000" b="1" dirty="0" smtClean="0">
                <a:solidFill>
                  <a:srgbClr val="003F82"/>
                </a:solidFill>
                <a:sym typeface="Symbol"/>
              </a:rPr>
              <a:t></a:t>
            </a:r>
            <a:r>
              <a:rPr lang="ru-RU" sz="2400" b="1" dirty="0" smtClean="0">
                <a:solidFill>
                  <a:srgbClr val="003F82"/>
                </a:solidFill>
                <a:sym typeface="Symbol"/>
              </a:rPr>
              <a:t>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Компьютерные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системы 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сети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2400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Прикладная математика</a:t>
            </a:r>
            <a:r>
              <a:rPr lang="ru-RU" sz="2400" b="1" dirty="0" smtClean="0">
                <a:solidFill>
                  <a:srgbClr val="003F82"/>
                </a:solidFill>
              </a:rPr>
              <a:t/>
            </a:r>
            <a:br>
              <a:rPr lang="ru-RU" sz="2400" b="1" dirty="0" smtClean="0">
                <a:solidFill>
                  <a:srgbClr val="003F82"/>
                </a:solidFill>
              </a:rPr>
            </a:br>
            <a:r>
              <a:rPr lang="ru-RU" sz="2000" b="1" dirty="0" smtClean="0">
                <a:solidFill>
                  <a:srgbClr val="003F82"/>
                </a:solidFill>
                <a:sym typeface="Symbol"/>
              </a:rPr>
              <a:t></a:t>
            </a:r>
            <a:r>
              <a:rPr lang="ru-RU" sz="2400" b="1" dirty="0" smtClean="0">
                <a:solidFill>
                  <a:srgbClr val="003F82"/>
                </a:solidFill>
                <a:sym typeface="Symbol"/>
              </a:rPr>
              <a:t>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Системы управления и обработки информации в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инженерии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2400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Прикладная математика и информатика</a:t>
            </a:r>
            <a:r>
              <a:rPr lang="ru-RU" sz="2400" b="1" dirty="0" smtClean="0">
                <a:solidFill>
                  <a:srgbClr val="003F82"/>
                </a:solidFill>
              </a:rPr>
              <a:t/>
            </a:r>
            <a:br>
              <a:rPr lang="ru-RU" sz="2400" b="1" dirty="0" smtClean="0">
                <a:solidFill>
                  <a:srgbClr val="003F82"/>
                </a:solidFill>
              </a:rPr>
            </a:br>
            <a:r>
              <a:rPr lang="ru-RU" sz="2000" b="1" dirty="0" smtClean="0">
                <a:solidFill>
                  <a:srgbClr val="003F82"/>
                </a:solidFill>
                <a:sym typeface="Symbol"/>
              </a:rPr>
              <a:t></a:t>
            </a:r>
            <a:r>
              <a:rPr lang="ru-RU" sz="2400" b="1" dirty="0" smtClean="0">
                <a:solidFill>
                  <a:srgbClr val="003F82"/>
                </a:solidFill>
                <a:sym typeface="Symbol"/>
              </a:rPr>
              <a:t> 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Математические методы моделирования и компьютерные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технологии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2400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3F82"/>
                </a:solidFill>
              </a:rPr>
              <a:t>Электроника и </a:t>
            </a:r>
            <a:r>
              <a:rPr lang="ru-RU" sz="2000" b="1" dirty="0" err="1" smtClean="0">
                <a:solidFill>
                  <a:srgbClr val="003F82"/>
                </a:solidFill>
              </a:rPr>
              <a:t>наноэлектроника</a:t>
            </a:r>
            <a:r>
              <a:rPr lang="ru-RU" sz="2400" b="1" dirty="0" smtClean="0">
                <a:solidFill>
                  <a:srgbClr val="003F82"/>
                </a:solidFill>
              </a:rPr>
              <a:t/>
            </a:r>
            <a:br>
              <a:rPr lang="ru-RU" sz="2400" b="1" dirty="0" smtClean="0">
                <a:solidFill>
                  <a:srgbClr val="003F82"/>
                </a:solidFill>
              </a:rPr>
            </a:br>
            <a:r>
              <a:rPr lang="ru-RU" sz="2000" b="1" dirty="0" smtClean="0">
                <a:solidFill>
                  <a:srgbClr val="003F82"/>
                </a:solidFill>
                <a:sym typeface="Symbol"/>
              </a:rPr>
              <a:t>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Инжиниринг в электронике</a:t>
            </a:r>
            <a:br>
              <a:rPr lang="ru-RU" sz="2000" dirty="0" smtClean="0">
                <a:solidFill>
                  <a:srgbClr val="003F82"/>
                </a:solidFill>
                <a:latin typeface="Myriad Pro"/>
              </a:rPr>
            </a:br>
            <a:r>
              <a:rPr lang="ru-RU" sz="2000" b="1" dirty="0">
                <a:solidFill>
                  <a:srgbClr val="003F82"/>
                </a:solidFill>
                <a:sym typeface="Symbol"/>
              </a:rPr>
              <a:t> </a:t>
            </a:r>
            <a:r>
              <a:rPr lang="ru-RU" sz="2000" dirty="0">
                <a:solidFill>
                  <a:srgbClr val="003F82"/>
                </a:solidFill>
                <a:latin typeface="Myriad Pro" pitchFamily="34" charset="0"/>
                <a:sym typeface="Symbol"/>
              </a:rPr>
              <a:t>Материалы. Приборы. </a:t>
            </a:r>
            <a:r>
              <a:rPr lang="ru-RU" sz="2000" dirty="0" err="1">
                <a:solidFill>
                  <a:srgbClr val="003F82"/>
                </a:solidFill>
                <a:latin typeface="Myriad Pro" pitchFamily="34" charset="0"/>
                <a:sym typeface="Symbol"/>
              </a:rPr>
              <a:t>Нанотехнологии</a:t>
            </a:r>
            <a:r>
              <a:rPr lang="ru-RU" sz="2000" dirty="0" smtClean="0">
                <a:solidFill>
                  <a:srgbClr val="003F82"/>
                </a:solidFill>
                <a:latin typeface="Myriad Pro" pitchFamily="34" charset="0"/>
                <a:sym typeface="Symbol"/>
              </a:rPr>
              <a:t>.</a:t>
            </a:r>
            <a:endParaRPr lang="ru-RU" sz="2000" dirty="0" smtClean="0">
              <a:solidFill>
                <a:srgbClr val="003F82"/>
              </a:solidFill>
              <a:latin typeface="Myriad Pro" pitchFamily="34" charset="0"/>
            </a:endParaRPr>
          </a:p>
          <a:p>
            <a:endParaRPr lang="ru-RU" sz="2400" b="1" dirty="0" smtClean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40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144799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Реализуемые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профили </a:t>
            </a:r>
            <a:r>
              <a:rPr lang="ru-RU" sz="2400" b="1" dirty="0">
                <a:solidFill>
                  <a:schemeClr val="bg1"/>
                </a:solidFill>
                <a:latin typeface="Myriad Pro"/>
              </a:rPr>
              <a:t>обучения в аспирантуре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07807" y="1451295"/>
            <a:ext cx="7382312" cy="483209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Механика деформируемого твердого тела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Физика конденсированного состояния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Системы автоматизации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проектирования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Радиотехника в </a:t>
            </a:r>
            <a:r>
              <a:rPr lang="ru-RU" sz="2000" dirty="0" err="1">
                <a:solidFill>
                  <a:srgbClr val="003F82"/>
                </a:solidFill>
                <a:latin typeface="Myriad Pro"/>
              </a:rPr>
              <a:t>т.ч</a:t>
            </a:r>
            <a:r>
              <a:rPr lang="ru-RU" sz="2000" dirty="0">
                <a:solidFill>
                  <a:srgbClr val="003F82"/>
                </a:solidFill>
                <a:latin typeface="Myriad Pro"/>
              </a:rPr>
              <a:t>. системы и устройства телевидения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Системы, сети и устройства телекоммуникаций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Твердотельная электроника, радиоэлектронные компоненты, микро- и нано- электроника, приборы на квантовых эффектах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Метрология и метрологическое обеспечение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.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Элементы и устройства вычислительной техники и систем </a:t>
            </a: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управления</a:t>
            </a:r>
            <a:r>
              <a:rPr lang="ru-RU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>
              <a:solidFill>
                <a:srgbClr val="003F8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/>
              </a:rPr>
              <a:t>Информационная безопасность</a:t>
            </a:r>
          </a:p>
        </p:txBody>
      </p:sp>
    </p:spTree>
    <p:extLst>
      <p:ext uri="{BB962C8B-B14F-4D97-AF65-F5344CB8AC3E}">
        <p14:creationId xmlns:p14="http://schemas.microsoft.com/office/powerpoint/2010/main" val="205068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17922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Диве</a:t>
            </a:r>
            <a:r>
              <a:rPr lang="ru-RU" sz="2400" b="1" dirty="0">
                <a:solidFill>
                  <a:schemeClr val="bg1"/>
                </a:solidFill>
                <a:latin typeface="Myriad Pro"/>
              </a:rPr>
              <a:t>р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сификация </a:t>
            </a:r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направлений подготовки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93401" y="2064196"/>
            <a:ext cx="7692705" cy="32316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rgbClr val="003F82"/>
                </a:solidFill>
              </a:rPr>
              <a:t>Лицензированы направления подготовки:</a:t>
            </a:r>
            <a:r>
              <a:rPr lang="ru-RU" sz="2400" b="1" dirty="0">
                <a:solidFill>
                  <a:srgbClr val="003F82"/>
                </a:solidFill>
              </a:rPr>
              <a:t/>
            </a:r>
            <a:br>
              <a:rPr lang="ru-RU" sz="2400" b="1" dirty="0">
                <a:solidFill>
                  <a:srgbClr val="003F82"/>
                </a:solidFill>
              </a:rPr>
            </a:br>
            <a:endParaRPr lang="ru-RU" sz="1000" b="1" dirty="0" smtClean="0">
              <a:solidFill>
                <a:srgbClr val="003F82"/>
              </a:solidFill>
            </a:endParaRPr>
          </a:p>
          <a:p>
            <a:r>
              <a:rPr lang="ru-RU" sz="2000" b="1" dirty="0" err="1" smtClean="0">
                <a:solidFill>
                  <a:srgbClr val="003F82"/>
                </a:solidFill>
                <a:sym typeface="Symbol"/>
              </a:rPr>
              <a:t>Бакалавриат</a:t>
            </a:r>
            <a:r>
              <a:rPr lang="ru-RU" sz="2000" b="1" dirty="0">
                <a:solidFill>
                  <a:srgbClr val="003F82"/>
                </a:solidFill>
                <a:sym typeface="Symbol"/>
              </a:rPr>
              <a:t>:</a:t>
            </a:r>
          </a:p>
          <a:p>
            <a:endParaRPr lang="ru-RU" sz="1000" dirty="0" smtClean="0">
              <a:solidFill>
                <a:srgbClr val="003F82"/>
              </a:solidFill>
              <a:latin typeface="Myriad Pro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rgbClr val="003F82"/>
                </a:solidFill>
                <a:latin typeface="Myriad Pro"/>
              </a:rPr>
              <a:t>Информационная безопасность</a:t>
            </a:r>
            <a:r>
              <a:rPr lang="ru-RU" sz="2400" dirty="0" smtClean="0">
                <a:solidFill>
                  <a:srgbClr val="003F82"/>
                </a:solidFill>
                <a:latin typeface="Myriad Pro"/>
              </a:rPr>
              <a:t/>
            </a:r>
            <a:br>
              <a:rPr lang="ru-RU" sz="2400" dirty="0" smtClean="0">
                <a:solidFill>
                  <a:srgbClr val="003F82"/>
                </a:solidFill>
                <a:latin typeface="Myriad Pro"/>
              </a:rPr>
            </a:br>
            <a:endParaRPr lang="ru-RU" sz="1000" dirty="0" smtClean="0">
              <a:solidFill>
                <a:srgbClr val="003F82"/>
              </a:solidFill>
              <a:latin typeface="Myriad Pro"/>
            </a:endParaRPr>
          </a:p>
          <a:p>
            <a:r>
              <a:rPr lang="ru-RU" sz="2000" b="1" dirty="0" smtClean="0">
                <a:solidFill>
                  <a:srgbClr val="003F82"/>
                </a:solidFill>
              </a:rPr>
              <a:t>Магистратура:</a:t>
            </a:r>
            <a:endParaRPr lang="ru-RU" sz="2000" b="1" dirty="0">
              <a:solidFill>
                <a:srgbClr val="003F82"/>
              </a:solidFill>
            </a:endParaRPr>
          </a:p>
          <a:p>
            <a:endParaRPr lang="ru-RU" sz="1000" b="1" dirty="0" smtClean="0">
              <a:solidFill>
                <a:srgbClr val="003F8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 pitchFamily="34" charset="0"/>
              </a:rPr>
              <a:t>Инфокоммуникационные технологии и системы связи</a:t>
            </a:r>
            <a:r>
              <a:rPr lang="ru-RU" sz="2000" dirty="0" smtClean="0">
                <a:solidFill>
                  <a:srgbClr val="003F82"/>
                </a:solidFill>
                <a:latin typeface="Myriad Pro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3F82"/>
                </a:solidFill>
                <a:latin typeface="Myriad Pro" pitchFamily="34" charset="0"/>
              </a:rPr>
              <a:t>Информационная безопасность.</a:t>
            </a:r>
          </a:p>
          <a:p>
            <a:endParaRPr lang="ru-RU" sz="2000" dirty="0" smtClean="0">
              <a:solidFill>
                <a:srgbClr val="003F82"/>
              </a:solidFill>
              <a:latin typeface="Myriad Pro" pitchFamily="34" charset="0"/>
            </a:endParaRPr>
          </a:p>
          <a:p>
            <a:endParaRPr lang="ru-RU" sz="2400" b="1" dirty="0" smtClean="0">
              <a:solidFill>
                <a:srgbClr val="003F8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66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Myriad Pro"/>
              </a:rPr>
              <a:t>Создание новых программ магистратуры</a:t>
            </a:r>
            <a:endParaRPr lang="ru-RU" sz="2400" b="1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897" y="2164360"/>
            <a:ext cx="7676003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Материалы. Приборы.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Нанотехнологии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Quantum information technologies</a:t>
            </a: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 вещей и </a:t>
            </a:r>
            <a:r>
              <a:rPr lang="ru-RU" sz="2000" b="1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киберфизические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системы.</a:t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Supercomputer Modeling in Science and Engineering.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работе</a:t>
            </a:r>
            <a:r>
              <a:rPr lang="ru-RU" sz="2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2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25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6624681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  <a:latin typeface="Myriad Pro"/>
              </a:rPr>
              <a:t>Реализуемые программы ДПО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897" y="2164360"/>
            <a:ext cx="7676003" cy="34778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ZyXEL</a:t>
            </a:r>
            <a:r>
              <a:rPr lang="en-US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Certified Network Engineer ZCNE Wireless</a:t>
            </a:r>
            <a:r>
              <a:rPr lang="en-US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ZyXEL</a:t>
            </a:r>
            <a:r>
              <a:rPr lang="en-US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Certified Network Engineer ZCNE ZSS</a:t>
            </a:r>
            <a:r>
              <a:rPr lang="en-US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ZyXEL</a:t>
            </a:r>
            <a:r>
              <a:rPr lang="en-US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 Certified Network Engineer ZCNE Ethernet</a:t>
            </a:r>
            <a:r>
              <a:rPr lang="en-US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Сертифицированный инженер систем </a:t>
            </a:r>
            <a:r>
              <a:rPr lang="en-US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IP-</a:t>
            </a: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видеонаблюдения и сетевых хранилищ данных </a:t>
            </a:r>
            <a:r>
              <a:rPr lang="en-US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QNAP (QCSE</a:t>
            </a:r>
            <a:r>
              <a:rPr lang="en-US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).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en-US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Основы передачи данных в компьютерных сетях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Надежность электронных средств</a:t>
            </a:r>
            <a: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.</a:t>
            </a:r>
            <a:br>
              <a:rPr lang="ru-RU" sz="2000" dirty="0" smtClean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</a:br>
            <a:endParaRPr lang="ru-RU" sz="1000" dirty="0">
              <a:solidFill>
                <a:schemeClr val="tx2"/>
              </a:solidFill>
              <a:latin typeface="Myriad Pro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2"/>
                </a:solidFill>
                <a:latin typeface="Myriad Pro" pitchFamily="34" charset="0"/>
                <a:cs typeface="Arial" panose="020B0604020202020204" pitchFamily="34" charset="0"/>
              </a:rPr>
              <a:t>Приборы радиоастрономии.</a:t>
            </a:r>
          </a:p>
        </p:txBody>
      </p:sp>
    </p:spTree>
    <p:extLst>
      <p:ext uri="{BB962C8B-B14F-4D97-AF65-F5344CB8AC3E}">
        <p14:creationId xmlns:p14="http://schemas.microsoft.com/office/powerpoint/2010/main" val="154641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1384</Words>
  <Application>Microsoft Office PowerPoint</Application>
  <PresentationFormat>Экран (4:3)</PresentationFormat>
  <Paragraphs>407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Office Theme</vt:lpstr>
      <vt:lpstr>ИТОГИ 2016/17 И ЗАДАЧИ 2017/18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48</cp:revision>
  <dcterms:created xsi:type="dcterms:W3CDTF">2010-09-30T06:45:29Z</dcterms:created>
  <dcterms:modified xsi:type="dcterms:W3CDTF">2017-11-08T14:08:07Z</dcterms:modified>
</cp:coreProperties>
</file>