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style6.xml" ContentType="application/vnd.ms-office.chartstyle+xml"/>
  <Override PartName="/ppt/charts/colors6.xml" ContentType="application/vnd.ms-office.chartcolor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62" r:id="rId4"/>
    <p:sldId id="259" r:id="rId5"/>
    <p:sldId id="265" r:id="rId6"/>
    <p:sldId id="260" r:id="rId7"/>
    <p:sldId id="261" r:id="rId8"/>
    <p:sldId id="266" r:id="rId9"/>
    <p:sldId id="267" r:id="rId10"/>
    <p:sldId id="268" r:id="rId11"/>
    <p:sldId id="264" r:id="rId12"/>
    <p:sldId id="263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5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Public\Documents\&#1040;&#1075;&#1072;&#1092;&#1086;&#1085;&#1086;&#1074;\&#1052;&#1077;&#1085;&#1077;&#1076;&#1078;&#1077;&#1088;\&#1059;&#1095;%20&#1057;&#1086;&#1074;&#1077;&#1090;%20&#1052;&#1048;&#1069;&#1052;\&#1057;&#1086;&#1094;&#1089;&#1090;&#1080;&#1087;&#1077;&#1085;&#1076;&#1080;&#1103;%202016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Relationship Id="rId4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контингент!$C$10:$C$11</c:f>
              <c:numCache>
                <c:formatCode>General</c:formatCode>
                <c:ptCount val="2"/>
                <c:pt idx="0">
                  <c:v>1120</c:v>
                </c:pt>
                <c:pt idx="1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6156677035885"/>
          <c:y val="0.5071029029297025"/>
          <c:w val="9.0153524608376848E-2"/>
          <c:h val="0.20492044672225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контингент!$C$14:$C$15</c:f>
              <c:numCache>
                <c:formatCode>General</c:formatCode>
                <c:ptCount val="2"/>
                <c:pt idx="0">
                  <c:v>159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Магистры</a:t>
            </a:r>
          </a:p>
        </c:rich>
      </c:tx>
      <c:layout>
        <c:manualLayout>
          <c:xMode val="edge"/>
          <c:yMode val="edge"/>
          <c:x val="0.32592151596682495"/>
          <c:y val="3.767336794471012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контингент!$C$23:$C$24</c:f>
              <c:numCache>
                <c:formatCode>General</c:formatCode>
                <c:ptCount val="2"/>
                <c:pt idx="0">
                  <c:v>242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593383496771419E-2"/>
          <c:y val="0"/>
          <c:w val="0.82034240615482845"/>
          <c:h val="0.7489427105259303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соцстипендия!$C$3:$C$6</c:f>
              <c:numCache>
                <c:formatCode>General</c:formatCode>
                <c:ptCount val="4"/>
                <c:pt idx="0">
                  <c:v>124</c:v>
                </c:pt>
                <c:pt idx="1">
                  <c:v>8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04335047529023"/>
          <c:y val="0.71235158849740865"/>
          <c:w val="0.43562923919133367"/>
          <c:h val="0.116634703474656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ПГАС</a:t>
            </a:r>
            <a:r>
              <a:rPr lang="ru-RU" sz="1400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aseline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МИЭМ в </a:t>
            </a:r>
            <a:r>
              <a:rPr lang="ru-RU" sz="1400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НИУ ВШЭ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ПГАС!$C$10:$C$11</c:f>
              <c:numCache>
                <c:formatCode>General</c:formatCode>
                <c:ptCount val="2"/>
                <c:pt idx="0">
                  <c:v>767</c:v>
                </c:pt>
                <c:pt idx="1">
                  <c:v>90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ПГАС!$C$3:$C$7</c:f>
              <c:numCache>
                <c:formatCode>General</c:formatCode>
                <c:ptCount val="5"/>
                <c:pt idx="0">
                  <c:v>21</c:v>
                </c:pt>
                <c:pt idx="1">
                  <c:v>29</c:v>
                </c:pt>
                <c:pt idx="2">
                  <c:v>25</c:v>
                </c:pt>
                <c:pt idx="3">
                  <c:v>1</c:v>
                </c:pt>
                <c:pt idx="4">
                  <c:v>14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матпомощь!$C$4:$C$9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дотация!$C$3:$C$10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16</c:v>
                </c:pt>
                <c:pt idx="3">
                  <c:v>7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/>
            </a:p>
          </p:txBody>
        </p:sp>
      </p:grp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latin typeface="Arial" panose="020B0604020202020204" pitchFamily="34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7CEA9F-D572-4435-854E-0BE3466E6F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247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82A4E-B6A5-4000-A1FF-C173BFC17A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850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9AACA-5152-40CC-9AA4-BED3B95CB3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7867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54E10-8C8F-47AB-A5FA-C00328DDD5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6890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CD0B6-085C-465C-9889-13EECCAB9E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9757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383A-1A90-4628-BDE6-255DFFB46A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594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B53E9-106A-4925-B24D-2A816DC8B5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948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14A11-85DA-4112-AB8C-D6DC6212D7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831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7F5E-8269-49E5-9E4C-3FEFE55660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58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B199-D64D-463F-8A71-C9DBD5C617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60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F32C0-EF41-4AA2-8453-AC705DE23D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512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7CDC8-D4F4-472F-9E9F-DA4023C7AD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70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775A-CB18-4339-87B3-8321AE5BF8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104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A9D7-DBF9-4FF1-865F-81005D486A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144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ABF322-8068-4CB2-AA7D-1F3A525915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4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201863"/>
          </a:xfrm>
        </p:spPr>
        <p:txBody>
          <a:bodyPr/>
          <a:lstStyle/>
          <a:p>
            <a:pPr algn="ctr" eaLnBrk="1" hangingPunct="1"/>
            <a:r>
              <a:rPr lang="en-US" altLang="ru-RU" sz="2800" b="1" smtClean="0"/>
              <a:t/>
            </a:r>
            <a:br>
              <a:rPr lang="en-US" altLang="ru-RU" sz="2800" b="1" smtClean="0"/>
            </a:br>
            <a:r>
              <a:rPr lang="en-US" altLang="ru-RU" sz="2800" b="1" smtClean="0"/>
              <a:t/>
            </a:r>
            <a:br>
              <a:rPr lang="en-US" altLang="ru-RU" sz="2800" b="1" smtClean="0"/>
            </a:br>
            <a:r>
              <a:rPr lang="ru-RU" altLang="ru-RU" sz="2800" b="1" smtClean="0"/>
              <a:t/>
            </a:r>
            <a:br>
              <a:rPr lang="ru-RU" altLang="ru-RU" sz="2800" b="1" smtClean="0"/>
            </a:br>
            <a:r>
              <a:rPr lang="ru-RU" altLang="ru-RU" sz="2800" b="1" smtClean="0"/>
              <a:t/>
            </a:r>
            <a:br>
              <a:rPr lang="ru-RU" altLang="ru-RU" sz="2800" b="1" smtClean="0"/>
            </a:br>
            <a:r>
              <a:rPr lang="ru-RU" altLang="ru-RU" sz="2800" b="1" smtClean="0"/>
              <a:t/>
            </a:r>
            <a:br>
              <a:rPr lang="ru-RU" altLang="ru-RU" sz="2800" b="1" smtClean="0"/>
            </a:br>
            <a:r>
              <a:rPr lang="ru-RU" altLang="ru-RU" sz="2800" b="1" smtClean="0"/>
              <a:t/>
            </a:r>
            <a:br>
              <a:rPr lang="ru-RU" altLang="ru-RU" sz="2800" b="1" smtClean="0"/>
            </a:br>
            <a:r>
              <a:rPr lang="ru-RU" altLang="ru-RU" sz="2800" b="1" smtClean="0"/>
              <a:t/>
            </a:r>
            <a:br>
              <a:rPr lang="ru-RU" altLang="ru-RU" sz="2800" b="1" smtClean="0"/>
            </a:br>
            <a:r>
              <a:rPr lang="ru-RU" altLang="ru-RU" sz="2800" b="1" smtClean="0"/>
              <a:t>О мерах по социальной поддержке </a:t>
            </a:r>
            <a:r>
              <a:rPr lang="en-US" altLang="ru-RU" sz="2800" b="1" smtClean="0"/>
              <a:t/>
            </a:r>
            <a:br>
              <a:rPr lang="en-US" altLang="ru-RU" sz="2800" b="1" smtClean="0"/>
            </a:br>
            <a:r>
              <a:rPr lang="ru-RU" altLang="ru-RU" sz="2800" b="1" smtClean="0"/>
              <a:t>студентов МИЭМ НИУ ВШЭ </a:t>
            </a:r>
            <a:r>
              <a:rPr lang="en-US" altLang="ru-RU" sz="2800" b="1" smtClean="0"/>
              <a:t/>
            </a:r>
            <a:br>
              <a:rPr lang="en-US" altLang="ru-RU" sz="2800" b="1" smtClean="0"/>
            </a:br>
            <a:r>
              <a:rPr lang="ru-RU" altLang="ru-RU" sz="2800" b="1" smtClean="0"/>
              <a:t>в 2015 /2016 в учебном году</a:t>
            </a:r>
            <a:r>
              <a:rPr lang="en-US" altLang="ru-RU" sz="2800" b="1" smtClean="0"/>
              <a:t/>
            </a:r>
            <a:br>
              <a:rPr lang="en-US" altLang="ru-RU" sz="2800" b="1" smtClean="0"/>
            </a:br>
            <a:endParaRPr lang="ru-RU" altLang="ru-RU" sz="48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endParaRPr lang="ru-RU" altLang="ru-RU" sz="16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ru-RU" altLang="ru-RU" sz="16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600" smtClean="0">
                <a:solidFill>
                  <a:schemeClr val="bg2"/>
                </a:solidFill>
                <a:latin typeface="Times New Roman" panose="02020603050405020304" pitchFamily="18" charset="0"/>
              </a:rPr>
              <a:t>Материалы к  заседанию Ученого Совета МИЭМ НИУ ВШЭ</a:t>
            </a:r>
          </a:p>
          <a:p>
            <a:pPr algn="ctr" eaLnBrk="1" hangingPunct="1"/>
            <a:r>
              <a:rPr lang="ru-RU" altLang="ru-RU" sz="1600" smtClean="0">
                <a:solidFill>
                  <a:schemeClr val="bg2"/>
                </a:solidFill>
                <a:latin typeface="Times New Roman" panose="02020603050405020304" pitchFamily="18" charset="0"/>
              </a:rPr>
              <a:t>02.01.2016г.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Поддержка администрацией МИЭМ НИУ ВШЭ студенческих инициатив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2348881"/>
            <a:ext cx="3816424" cy="3312368"/>
          </a:xfrm>
        </p:spPr>
        <p:txBody>
          <a:bodyPr/>
          <a:lstStyle/>
          <a:p>
            <a:pPr lvl="0"/>
            <a:r>
              <a:rPr lang="ru-RU" sz="2000" dirty="0">
                <a:solidFill>
                  <a:srgbClr val="660000"/>
                </a:solidFill>
              </a:rPr>
              <a:t>Создана волонтерская организация студентов</a:t>
            </a:r>
          </a:p>
          <a:p>
            <a:pPr lvl="0"/>
            <a:r>
              <a:rPr lang="ru-RU" sz="2000" dirty="0">
                <a:solidFill>
                  <a:srgbClr val="660000"/>
                </a:solidFill>
              </a:rPr>
              <a:t>Начал функционировать студенческий пресс-центр </a:t>
            </a:r>
          </a:p>
          <a:p>
            <a:pPr lvl="0"/>
            <a:r>
              <a:rPr lang="ru-RU" sz="2000" dirty="0">
                <a:solidFill>
                  <a:srgbClr val="660000"/>
                </a:solidFill>
              </a:rPr>
              <a:t>Начала работу группа </a:t>
            </a:r>
            <a:r>
              <a:rPr lang="ru-RU" sz="2000" dirty="0" err="1">
                <a:solidFill>
                  <a:srgbClr val="660000"/>
                </a:solidFill>
              </a:rPr>
              <a:t>коворкинга</a:t>
            </a:r>
            <a:endParaRPr lang="ru-RU" sz="2000" dirty="0">
              <a:solidFill>
                <a:srgbClr val="660000"/>
              </a:solidFill>
            </a:endParaRPr>
          </a:p>
          <a:p>
            <a:pPr lvl="0"/>
            <a:r>
              <a:rPr lang="ru-RU" sz="2000" dirty="0">
                <a:solidFill>
                  <a:srgbClr val="660000"/>
                </a:solidFill>
              </a:rPr>
              <a:t>Функционирует группа студентов-консультантов для проведения </a:t>
            </a:r>
            <a:r>
              <a:rPr lang="ru-RU" sz="2000" dirty="0" err="1">
                <a:solidFill>
                  <a:srgbClr val="660000"/>
                </a:solidFill>
              </a:rPr>
              <a:t>ДОДов</a:t>
            </a:r>
            <a:r>
              <a:rPr lang="ru-RU" sz="2000" dirty="0">
                <a:solidFill>
                  <a:srgbClr val="660000"/>
                </a:solidFill>
              </a:rPr>
              <a:t>, Олимпиад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C:\Users\omysliuk\Pictures\XeKEflie_T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8901"/>
            <a:ext cx="44469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86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Зимний отдых студентов МИЭМ                               (д/о «Ершово») </a:t>
            </a:r>
            <a:r>
              <a:rPr lang="ru-RU" sz="2400" dirty="0" smtClean="0"/>
              <a:t>(январь 2016г. - 24 студента)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2" y="1956214"/>
            <a:ext cx="2864320" cy="189999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21" y="1969089"/>
            <a:ext cx="2793910" cy="1874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32" y="4581128"/>
            <a:ext cx="2930308" cy="19544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099" y="4628401"/>
            <a:ext cx="2864922" cy="19072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213" y="1969089"/>
            <a:ext cx="2828727" cy="18742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8" y="4581128"/>
            <a:ext cx="2661587" cy="19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3255963"/>
          </a:xfrm>
        </p:spPr>
        <p:txBody>
          <a:bodyPr/>
          <a:lstStyle/>
          <a:p>
            <a:pPr algn="ctr" eaLnBrk="1" hangingPunct="1"/>
            <a:r>
              <a:rPr lang="ru-RU" altLang="ru-RU" sz="2800" smtClean="0">
                <a:latin typeface="Arial" panose="020B0604020202020204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 smtClean="0"/>
              <a:t>Статистические данные</a:t>
            </a:r>
            <a:r>
              <a:rPr lang="ru-RU" altLang="ru-RU" dirty="0" smtClean="0"/>
              <a:t> </a:t>
            </a:r>
            <a:r>
              <a:rPr lang="ru-RU" altLang="ru-RU" sz="2400" b="1" dirty="0" smtClean="0">
                <a:latin typeface="Arial" panose="020B0604020202020204" pitchFamily="34" charset="0"/>
              </a:rPr>
              <a:t>(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altLang="ru-RU" sz="2400" b="1" dirty="0" smtClean="0">
                <a:latin typeface="Arial" panose="020B0604020202020204" pitchFamily="34" charset="0"/>
              </a:rPr>
              <a:t>)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16113"/>
            <a:ext cx="6913562" cy="4214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altLang="ru-RU" sz="20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Общее количество обучающихся – 1521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       Из них получающих стипендии: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академическую – 552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социальную – 138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Правительства г. Москвы – 28</a:t>
            </a:r>
            <a:endParaRPr lang="en-US" altLang="ru-RU" sz="2000" dirty="0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По ПП РФ №945 - 90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По ПП РФ №679 - 41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Получили материальную помощь: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до 31.12.2015г. -  12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Получающие </a:t>
            </a:r>
            <a:r>
              <a:rPr lang="ru-RU" altLang="ru-RU" sz="2000" dirty="0" smtClean="0">
                <a:solidFill>
                  <a:srgbClr val="660000"/>
                </a:solidFill>
              </a:rPr>
              <a:t>материальную поддержку от </a:t>
            </a:r>
            <a:r>
              <a:rPr lang="ru-RU" altLang="ru-RU" sz="2000" dirty="0">
                <a:solidFill>
                  <a:srgbClr val="660000"/>
                </a:solidFill>
              </a:rPr>
              <a:t>Правительства </a:t>
            </a:r>
            <a:r>
              <a:rPr lang="ru-RU" altLang="ru-RU" sz="2000" dirty="0" smtClean="0">
                <a:solidFill>
                  <a:srgbClr val="660000"/>
                </a:solidFill>
              </a:rPr>
              <a:t>Москвы </a:t>
            </a:r>
            <a:r>
              <a:rPr lang="ru-RU" altLang="ru-RU" sz="2000" dirty="0" smtClean="0">
                <a:solidFill>
                  <a:schemeClr val="bg2"/>
                </a:solidFill>
              </a:rPr>
              <a:t>– 36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 smtClean="0"/>
              <a:t>Распределение контингента обучающихся на 01.02.2016   </a:t>
            </a:r>
            <a:r>
              <a:rPr lang="ru-RU" altLang="ru-RU" sz="2400" b="1" dirty="0" smtClean="0">
                <a:latin typeface="Arial" panose="020B0604020202020204" pitchFamily="34" charset="0"/>
              </a:rPr>
              <a:t/>
            </a:r>
            <a:br>
              <a:rPr lang="ru-RU" altLang="ru-RU" sz="2400" b="1" dirty="0" smtClean="0">
                <a:latin typeface="Arial" panose="020B0604020202020204" pitchFamily="34" charset="0"/>
              </a:rPr>
            </a:br>
            <a:endParaRPr lang="ru-RU" altLang="ru-RU" sz="2400" b="1" dirty="0" smtClean="0">
              <a:latin typeface="Arial" panose="020B0604020202020204" pitchFamily="34" charset="0"/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828801"/>
            <a:ext cx="2903204" cy="2189304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228184" y="3212976"/>
            <a:ext cx="2458616" cy="1440160"/>
          </a:xfrm>
        </p:spPr>
        <p:txBody>
          <a:bodyPr/>
          <a:lstStyle/>
          <a:p>
            <a:pPr marL="533400" indent="-533400" eaLnBrk="1" hangingPunct="1">
              <a:buClr>
                <a:srgbClr val="660000"/>
              </a:buClr>
              <a:buFont typeface="Wingdings" panose="05000000000000000000" pitchFamily="2" charset="2"/>
              <a:buAutoNum type="arabicPeriod"/>
              <a:defRPr/>
            </a:pPr>
            <a:r>
              <a:rPr lang="ru-RU" altLang="ru-RU" sz="1600" b="1" dirty="0" smtClean="0">
                <a:solidFill>
                  <a:srgbClr val="660000"/>
                </a:solidFill>
              </a:rPr>
              <a:t>Бюджетники</a:t>
            </a:r>
            <a:endParaRPr lang="ru-RU" altLang="ru-RU" sz="1600" b="1" dirty="0">
              <a:solidFill>
                <a:srgbClr val="660000"/>
              </a:solidFill>
            </a:endParaRPr>
          </a:p>
          <a:p>
            <a:pPr marL="533400" indent="-533400" eaLnBrk="1" hangingPunct="1">
              <a:buClr>
                <a:srgbClr val="660000"/>
              </a:buClr>
              <a:buFont typeface="Wingdings" panose="05000000000000000000" pitchFamily="2" charset="2"/>
              <a:buAutoNum type="arabicPeriod"/>
              <a:defRPr/>
            </a:pPr>
            <a:r>
              <a:rPr lang="ru-RU" altLang="ru-RU" sz="1600" b="1" dirty="0" smtClean="0">
                <a:solidFill>
                  <a:srgbClr val="660000"/>
                </a:solidFill>
                <a:latin typeface="+mj-lt"/>
              </a:rPr>
              <a:t>По договору оказания платных образовательных услуг</a:t>
            </a:r>
          </a:p>
          <a:p>
            <a:pPr eaLnBrk="1" hangingPunct="1">
              <a:defRPr/>
            </a:pPr>
            <a:endParaRPr lang="ru-RU" dirty="0" smtClean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485053"/>
              </p:ext>
            </p:extLst>
          </p:nvPr>
        </p:nvGraphicFramePr>
        <p:xfrm>
          <a:off x="480084" y="1926424"/>
          <a:ext cx="2880320" cy="209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333673"/>
              </p:ext>
            </p:extLst>
          </p:nvPr>
        </p:nvGraphicFramePr>
        <p:xfrm>
          <a:off x="3203848" y="1926423"/>
          <a:ext cx="2880320" cy="216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504479"/>
              </p:ext>
            </p:extLst>
          </p:nvPr>
        </p:nvGraphicFramePr>
        <p:xfrm>
          <a:off x="1704220" y="4268128"/>
          <a:ext cx="3011796" cy="202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b="1" dirty="0" smtClean="0"/>
              <a:t>Распределение социальной стипендии                       по категориям </a:t>
            </a:r>
            <a:r>
              <a:rPr lang="ru-RU" altLang="ru-RU" sz="2000" b="1" dirty="0" smtClean="0"/>
              <a:t>(на 01.02.2016г.)</a:t>
            </a:r>
            <a:endParaRPr lang="ru-RU" altLang="ru-RU" sz="2800" b="1" dirty="0" smtClean="0"/>
          </a:p>
        </p:txBody>
      </p:sp>
      <p:graphicFrame>
        <p:nvGraphicFramePr>
          <p:cNvPr id="6147" name="Object 4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457200" y="2922588"/>
          <a:ext cx="4038600" cy="211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Диаграмма" r:id="rId3" imgW="8229600" imgH="4305300" progId="MSGraph.Chart.8">
                  <p:embed followColorScheme="full"/>
                </p:oleObj>
              </mc:Choice>
              <mc:Fallback>
                <p:oleObj name="Диаграмма" r:id="rId3" imgW="8229600" imgH="43053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22588"/>
                        <a:ext cx="4038600" cy="211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734472" y="2564904"/>
            <a:ext cx="2952328" cy="2376984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solidFill>
                  <a:schemeClr val="bg2"/>
                </a:solidFill>
              </a:rPr>
              <a:t> 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1600" b="1" dirty="0">
                <a:solidFill>
                  <a:schemeClr val="bg2"/>
                </a:solidFill>
              </a:rPr>
              <a:t>1</a:t>
            </a:r>
            <a:r>
              <a:rPr lang="ru-RU" altLang="ru-RU" sz="1600" b="1" dirty="0" smtClean="0">
                <a:solidFill>
                  <a:schemeClr val="bg2"/>
                </a:solidFill>
              </a:rPr>
              <a:t>. Малоимущие (доход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solidFill>
                  <a:schemeClr val="bg2"/>
                </a:solidFill>
              </a:rPr>
              <a:t>    ниже прожиточного)</a:t>
            </a:r>
          </a:p>
          <a:p>
            <a:pPr marL="533400" indent="-533400" eaLnBrk="1" hangingPunct="1">
              <a:buNone/>
            </a:pPr>
            <a:r>
              <a:rPr lang="ru-RU" altLang="ru-RU" sz="1600" b="1" dirty="0" smtClean="0">
                <a:solidFill>
                  <a:schemeClr val="bg2"/>
                </a:solidFill>
              </a:rPr>
              <a:t>2. Студенты-Чернобыльцы</a:t>
            </a:r>
          </a:p>
          <a:p>
            <a:pPr marL="533400" indent="-533400" eaLnBrk="1" hangingPunct="1">
              <a:buNone/>
            </a:pPr>
            <a:r>
              <a:rPr lang="ru-RU" altLang="ru-RU" sz="1600" b="1" dirty="0" smtClean="0">
                <a:solidFill>
                  <a:schemeClr val="bg2"/>
                </a:solidFill>
              </a:rPr>
              <a:t>3. Студенты-сироты</a:t>
            </a:r>
          </a:p>
          <a:p>
            <a:pPr marL="533400" indent="-533400" eaLnBrk="1" hangingPunct="1">
              <a:buNone/>
            </a:pPr>
            <a:r>
              <a:rPr lang="ru-RU" altLang="ru-RU" sz="1600" b="1" dirty="0" smtClean="0">
                <a:solidFill>
                  <a:schemeClr val="bg2"/>
                </a:solidFill>
              </a:rPr>
              <a:t>4. Студенты - инвалиды</a:t>
            </a:r>
            <a:endParaRPr lang="ru-RU" altLang="ru-RU" sz="1600" dirty="0" smtClean="0">
              <a:latin typeface="Arial Unicode MS" panose="020B0604020202020204" pitchFamily="34" charset="-128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193482"/>
              </p:ext>
            </p:extLst>
          </p:nvPr>
        </p:nvGraphicFramePr>
        <p:xfrm>
          <a:off x="755576" y="2292350"/>
          <a:ext cx="4680520" cy="3584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Назначение повышенной государственной академической стипендии (ПГАС) студентам МИЭМ НИУ ВШЭ</a:t>
            </a:r>
            <a:br>
              <a:rPr lang="ru-RU" sz="2400" b="1" dirty="0" smtClean="0"/>
            </a:br>
            <a:r>
              <a:rPr lang="ru-RU" sz="2400" b="1" dirty="0" smtClean="0"/>
              <a:t> (на 12.2015г.)</a:t>
            </a:r>
            <a:endParaRPr lang="ru-RU" sz="2400" b="1" dirty="0"/>
          </a:p>
        </p:txBody>
      </p:sp>
      <p:graphicFrame>
        <p:nvGraphicFramePr>
          <p:cNvPr id="5" name="Место для изображения из Интернета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82121651"/>
              </p:ext>
            </p:extLst>
          </p:nvPr>
        </p:nvGraphicFramePr>
        <p:xfrm>
          <a:off x="457200" y="1828800"/>
          <a:ext cx="3898776" cy="23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457200" y="4221088"/>
            <a:ext cx="3898776" cy="25202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828799"/>
            <a:ext cx="4038600" cy="4912567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1.Другие факультеты НИУ ВШЭ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2.МИЭМ (90 человек)</a:t>
            </a:r>
            <a:endParaRPr lang="ru-RU" sz="1800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Всего по НИУ ВШЭ - 857</a:t>
            </a:r>
            <a:endParaRPr lang="ru-RU" sz="1800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ПГАС МИЭМ по видам деятельности: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1.Учебная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2.Научная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3.Общественная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4.Культурно-творческая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5.Спортивная</a:t>
            </a:r>
            <a:endParaRPr lang="ru-RU" sz="1800" dirty="0">
              <a:solidFill>
                <a:srgbClr val="990000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317261"/>
              </p:ext>
            </p:extLst>
          </p:nvPr>
        </p:nvGraphicFramePr>
        <p:xfrm>
          <a:off x="457200" y="4221088"/>
          <a:ext cx="389877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83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 smtClean="0"/>
              <a:t>Распределение материальной помощи                      по категориям </a:t>
            </a:r>
            <a:r>
              <a:rPr lang="ru-RU" altLang="ru-RU" sz="2000" b="1" dirty="0" smtClean="0"/>
              <a:t>(выплачено до 31.12.2015г)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2133599"/>
            <a:ext cx="3538537" cy="3997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1400" b="1" dirty="0" smtClean="0">
                <a:solidFill>
                  <a:schemeClr val="bg2"/>
                </a:solidFill>
              </a:rPr>
              <a:t>1.Компенсация лечения (по чекам)</a:t>
            </a:r>
          </a:p>
          <a:p>
            <a:pPr marL="0" indent="0" eaLnBrk="1" hangingPunct="1">
              <a:buNone/>
            </a:pPr>
            <a:endParaRPr lang="ru-RU" altLang="ru-RU" sz="1400" b="1" dirty="0" smtClean="0">
              <a:solidFill>
                <a:schemeClr val="bg2"/>
              </a:solidFill>
            </a:endParaRPr>
          </a:p>
          <a:p>
            <a:pPr eaLnBrk="1" hangingPunct="1">
              <a:buNone/>
            </a:pPr>
            <a:r>
              <a:rPr lang="ru-RU" altLang="ru-RU" sz="1400" b="1" dirty="0" smtClean="0">
                <a:solidFill>
                  <a:schemeClr val="bg2"/>
                </a:solidFill>
              </a:rPr>
              <a:t>2.Студенты-сироты – (20000 руб.)</a:t>
            </a:r>
          </a:p>
          <a:p>
            <a:pPr eaLnBrk="1" hangingPunct="1">
              <a:buNone/>
            </a:pPr>
            <a:endParaRPr lang="ru-RU" altLang="ru-RU" sz="1400" b="1" dirty="0" smtClean="0">
              <a:solidFill>
                <a:schemeClr val="bg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b="1" dirty="0" smtClean="0">
                <a:solidFill>
                  <a:schemeClr val="bg2"/>
                </a:solidFill>
              </a:rPr>
              <a:t>3.Студент из СНГ (Малоимущая семья) (по 23000 руб.)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1400" b="1" dirty="0" smtClean="0">
              <a:solidFill>
                <a:schemeClr val="bg2"/>
              </a:solidFill>
            </a:endParaRPr>
          </a:p>
          <a:p>
            <a:pPr eaLnBrk="1" hangingPunct="1">
              <a:buNone/>
            </a:pPr>
            <a:r>
              <a:rPr lang="ru-RU" altLang="ru-RU" sz="1400" b="1" dirty="0" smtClean="0">
                <a:solidFill>
                  <a:schemeClr val="bg2"/>
                </a:solidFill>
              </a:rPr>
              <a:t>4.Студенты с детьми (мать одиночка)       (20000 руб.)</a:t>
            </a:r>
          </a:p>
          <a:p>
            <a:pPr eaLnBrk="1" hangingPunct="1">
              <a:buNone/>
            </a:pPr>
            <a:endParaRPr lang="ru-RU" altLang="ru-RU" sz="1400" b="1" dirty="0" smtClean="0">
              <a:solidFill>
                <a:schemeClr val="bg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b="1" dirty="0" smtClean="0">
                <a:solidFill>
                  <a:schemeClr val="bg2"/>
                </a:solidFill>
              </a:rPr>
              <a:t>5.По смерти близкого родственника       (по 30000 руб.)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1400" b="1" dirty="0" smtClean="0">
              <a:solidFill>
                <a:schemeClr val="bg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b="1" dirty="0" smtClean="0">
                <a:solidFill>
                  <a:schemeClr val="bg2"/>
                </a:solidFill>
              </a:rPr>
              <a:t>6.По рождению ребенка (30000 руб.)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3690058"/>
              </p:ext>
            </p:extLst>
          </p:nvPr>
        </p:nvGraphicFramePr>
        <p:xfrm>
          <a:off x="683568" y="2133600"/>
          <a:ext cx="3812232" cy="399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 smtClean="0"/>
              <a:t>Распределение материальной поддержки малообеспеченным студентам от Правительства Москвы        по категориям (квота МИЭМ = 36, 1200руб. </a:t>
            </a:r>
            <a:r>
              <a:rPr lang="ru-RU" altLang="ru-RU" sz="2400" b="1" dirty="0"/>
              <a:t>в</a:t>
            </a:r>
            <a:r>
              <a:rPr lang="ru-RU" altLang="ru-RU" sz="2400" b="1" dirty="0" smtClean="0"/>
              <a:t> месяц)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2276474"/>
            <a:ext cx="2819400" cy="3400797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endParaRPr lang="ru-RU" altLang="ru-RU" sz="1600" b="1" dirty="0" smtClean="0">
              <a:solidFill>
                <a:schemeClr val="bg2"/>
              </a:solidFill>
            </a:endParaRP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Сироты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Неполная семья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Многодетная семья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Студенты-Чернобыльцы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Студенты с детьми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Родители инвалиды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Студенты инвалиды с детства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Студентка - Одинокая мать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endParaRPr lang="ru-RU" altLang="ru-RU" sz="1600" b="1" dirty="0" smtClean="0">
              <a:solidFill>
                <a:schemeClr val="bg2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05126617"/>
              </p:ext>
            </p:extLst>
          </p:nvPr>
        </p:nvGraphicFramePr>
        <p:xfrm>
          <a:off x="755576" y="2708920"/>
          <a:ext cx="4906888" cy="36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Поддержка администрацией МИЭМ НИУ ВШЭ студенческих инициатив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sz="2000" b="1" dirty="0" smtClean="0">
              <a:solidFill>
                <a:srgbClr val="660000"/>
              </a:solidFill>
            </a:endParaRPr>
          </a:p>
          <a:p>
            <a:pPr lvl="0"/>
            <a:r>
              <a:rPr lang="ru-RU" sz="2000" dirty="0" err="1" smtClean="0">
                <a:solidFill>
                  <a:srgbClr val="660000"/>
                </a:solidFill>
              </a:rPr>
              <a:t>Строгинские</a:t>
            </a:r>
            <a:r>
              <a:rPr lang="ru-RU" sz="2000" dirty="0" smtClean="0">
                <a:solidFill>
                  <a:srgbClr val="660000"/>
                </a:solidFill>
              </a:rPr>
              <a:t> </a:t>
            </a:r>
            <a:r>
              <a:rPr lang="ru-RU" sz="2000" dirty="0">
                <a:solidFill>
                  <a:srgbClr val="660000"/>
                </a:solidFill>
              </a:rPr>
              <a:t>Игры – клуб любителей настольных и коммуникационных игр – каждая суббота</a:t>
            </a:r>
          </a:p>
          <a:p>
            <a:pPr lvl="0"/>
            <a:r>
              <a:rPr lang="ru-RU" sz="2000" dirty="0" err="1">
                <a:solidFill>
                  <a:srgbClr val="660000"/>
                </a:solidFill>
              </a:rPr>
              <a:t>Квест</a:t>
            </a:r>
            <a:r>
              <a:rPr lang="ru-RU" sz="2000" dirty="0">
                <a:solidFill>
                  <a:srgbClr val="660000"/>
                </a:solidFill>
              </a:rPr>
              <a:t> </a:t>
            </a:r>
            <a:r>
              <a:rPr lang="en-US" sz="2000" dirty="0">
                <a:solidFill>
                  <a:srgbClr val="660000"/>
                </a:solidFill>
              </a:rPr>
              <a:t>CLT </a:t>
            </a:r>
            <a:r>
              <a:rPr lang="ru-RU" sz="2000" dirty="0">
                <a:solidFill>
                  <a:srgbClr val="660000"/>
                </a:solidFill>
              </a:rPr>
              <a:t>– октябрь 2015 года</a:t>
            </a:r>
          </a:p>
          <a:p>
            <a:pPr lvl="0"/>
            <a:r>
              <a:rPr lang="ru-RU" sz="2000" dirty="0">
                <a:solidFill>
                  <a:srgbClr val="660000"/>
                </a:solidFill>
              </a:rPr>
              <a:t>Кубок КВН МИЭМ НИУ ВШЭ – декабрь 2015 года</a:t>
            </a:r>
          </a:p>
          <a:p>
            <a:pPr lvl="0"/>
            <a:r>
              <a:rPr lang="ru-RU" sz="2000" dirty="0">
                <a:solidFill>
                  <a:srgbClr val="660000"/>
                </a:solidFill>
              </a:rPr>
              <a:t>Новогодний капустник – декабрь 2015 года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omysliuk\Pictures\xyypI6VNl_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4038600" cy="269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76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Поддержка администрацией МИЭМ НИУ ВШЭ студенческих инициатив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420889"/>
            <a:ext cx="4038600" cy="2694628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srgbClr val="660000"/>
                </a:solidFill>
              </a:rPr>
              <a:t>Кубок </a:t>
            </a:r>
            <a:r>
              <a:rPr lang="ru-RU" sz="2000" dirty="0">
                <a:solidFill>
                  <a:srgbClr val="660000"/>
                </a:solidFill>
              </a:rPr>
              <a:t>Экивоки – январь-февраль 2016 года</a:t>
            </a:r>
          </a:p>
          <a:p>
            <a:pPr lvl="0"/>
            <a:r>
              <a:rPr lang="ru-RU" sz="2000" dirty="0">
                <a:solidFill>
                  <a:srgbClr val="660000"/>
                </a:solidFill>
              </a:rPr>
              <a:t>День всех влюбленных – февраль 2016 года</a:t>
            </a:r>
          </a:p>
          <a:p>
            <a:pPr lvl="0"/>
            <a:r>
              <a:rPr lang="ru-RU" sz="2000" dirty="0">
                <a:solidFill>
                  <a:srgbClr val="660000"/>
                </a:solidFill>
              </a:rPr>
              <a:t>Что? Где? Когда? – турнир микрорайона Строгина для школьников – февраль-март 2016 года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422528"/>
            <a:ext cx="4038600" cy="26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751131"/>
      </p:ext>
    </p:extLst>
  </p:cSld>
  <p:clrMapOvr>
    <a:masterClrMapping/>
  </p:clrMapOvr>
</p:sld>
</file>

<file path=ppt/theme/theme1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722</TotalTime>
  <Words>390</Words>
  <Application>Microsoft Office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Квадрант</vt:lpstr>
      <vt:lpstr>Диаграмма</vt:lpstr>
      <vt:lpstr>       О мерах по социальной поддержке  студентов МИЭМ НИУ ВШЭ  в 2015 /2016 в учебном году </vt:lpstr>
      <vt:lpstr>Статистические данные (бюджет) </vt:lpstr>
      <vt:lpstr>Распределение контингента обучающихся на 01.02.2016    </vt:lpstr>
      <vt:lpstr>Распределение социальной стипендии                       по категориям (на 01.02.2016г.)</vt:lpstr>
      <vt:lpstr>Назначение повышенной государственной академической стипендии (ПГАС) студентам МИЭМ НИУ ВШЭ  (на 12.2015г.)</vt:lpstr>
      <vt:lpstr>Распределение материальной помощи                      по категориям (выплачено до 31.12.2015г)</vt:lpstr>
      <vt:lpstr>Распределение материальной поддержки малообеспеченным студентам от Правительства Москвы        по категориям (квота МИЭМ = 36, 1200руб. в месяц)</vt:lpstr>
      <vt:lpstr>Поддержка администрацией МИЭМ НИУ ВШЭ студенческих инициатив</vt:lpstr>
      <vt:lpstr>Поддержка администрацией МИЭМ НИУ ВШЭ студенческих инициатив</vt:lpstr>
      <vt:lpstr>Поддержка администрацией МИЭМ НИУ ВШЭ студенческих инициатив</vt:lpstr>
      <vt:lpstr>Зимний отдых студентов МИЭМ                               (д/о «Ершово») (январь 2016г. - 24 студента)</vt:lpstr>
      <vt:lpstr>Спасибо за внимание!</vt:lpstr>
    </vt:vector>
  </TitlesOfParts>
  <Company>MIEM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мерах по социальной поддержке  студентов МИЭМ НИУ ВШЭ  в 2013 /2014</dc:title>
  <dc:creator>Agafonov</dc:creator>
  <cp:lastModifiedBy>Пользователь Windows</cp:lastModifiedBy>
  <cp:revision>45</cp:revision>
  <dcterms:created xsi:type="dcterms:W3CDTF">2013-11-29T10:48:36Z</dcterms:created>
  <dcterms:modified xsi:type="dcterms:W3CDTF">2016-02-04T15:48:45Z</dcterms:modified>
</cp:coreProperties>
</file>