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8" r:id="rId3"/>
    <p:sldId id="264" r:id="rId4"/>
    <p:sldId id="265" r:id="rId5"/>
    <p:sldId id="266" r:id="rId6"/>
    <p:sldId id="267" r:id="rId7"/>
    <p:sldId id="268" r:id="rId8"/>
    <p:sldId id="269" r:id="rId9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7" autoAdjust="0"/>
    <p:restoredTop sz="83361" autoAdjust="0"/>
  </p:normalViewPr>
  <p:slideViewPr>
    <p:cSldViewPr>
      <p:cViewPr varScale="1">
        <p:scale>
          <a:sx n="97" d="100"/>
          <a:sy n="97" d="100"/>
        </p:scale>
        <p:origin x="-203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47" d="100"/>
          <a:sy n="147" d="100"/>
        </p:scale>
        <p:origin x="-4458" y="-9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Aksenov\Desktop\Dropbox\&#1087;&#1091;&#1073;&#1083;&#1080;&#1082;&#1072;&#1094;&#1080;&#1080;%20&#1052;&#1048;&#1069;&#1052;\WoS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Aksenov\Desktop\Dropbox\&#1087;&#1091;&#1073;&#1083;&#1080;&#1082;&#1072;&#1094;&#1080;&#1080;%20&#1052;&#1048;&#1069;&#1052;\WoS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C:\Users\Aksenov\Desktop\Dropbox\&#1087;&#1091;&#1073;&#1083;&#1080;&#1082;&#1072;&#1094;&#1080;&#1080;%20&#1052;&#1048;&#1069;&#1052;\WoS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C:\Users\Aksenov\Desktop\Dropbox\&#1087;&#1091;&#1073;&#1083;&#1080;&#1082;&#1072;&#1094;&#1080;&#1080;%20&#1052;&#1048;&#1069;&#1052;\Wo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384089141635074"/>
          <c:y val="7.4548702245552642E-2"/>
          <c:w val="0.77855412170700888"/>
          <c:h val="0.68785939337561808"/>
        </c:manualLayout>
      </c:layout>
      <c:areaChart>
        <c:grouping val="stacked"/>
        <c:varyColors val="0"/>
        <c:ser>
          <c:idx val="2"/>
          <c:order val="2"/>
          <c:tx>
            <c:strRef>
              <c:f>'аналитика 2015'!$B$4</c:f>
              <c:strCache>
                <c:ptCount val="1"/>
                <c:pt idx="0">
                  <c:v>article \ review 2015</c:v>
                </c:pt>
              </c:strCache>
            </c:strRef>
          </c:tx>
          <c:spPr>
            <a:solidFill>
              <a:srgbClr val="002060"/>
            </a:solidFill>
            <a:ln>
              <a:solidFill>
                <a:schemeClr val="tx1"/>
              </a:solidFill>
            </a:ln>
          </c:spPr>
          <c:cat>
            <c:numRef>
              <c:f>'аналитика 2015'!$C$2:$I$2</c:f>
              <c:numCache>
                <c:formatCode>m/d/yyyy</c:formatCode>
                <c:ptCount val="7"/>
                <c:pt idx="0">
                  <c:v>42328</c:v>
                </c:pt>
                <c:pt idx="1">
                  <c:v>42389</c:v>
                </c:pt>
                <c:pt idx="2">
                  <c:v>42420</c:v>
                </c:pt>
                <c:pt idx="3">
                  <c:v>42449</c:v>
                </c:pt>
                <c:pt idx="4">
                  <c:v>42480</c:v>
                </c:pt>
                <c:pt idx="5">
                  <c:v>42602</c:v>
                </c:pt>
                <c:pt idx="6">
                  <c:v>42633</c:v>
                </c:pt>
              </c:numCache>
            </c:numRef>
          </c:cat>
          <c:val>
            <c:numRef>
              <c:f>'аналитика 2015'!$C$4:$I$4</c:f>
              <c:numCache>
                <c:formatCode>General</c:formatCode>
                <c:ptCount val="7"/>
                <c:pt idx="0">
                  <c:v>102</c:v>
                </c:pt>
                <c:pt idx="1">
                  <c:v>126</c:v>
                </c:pt>
                <c:pt idx="2">
                  <c:v>131</c:v>
                </c:pt>
                <c:pt idx="3">
                  <c:v>134</c:v>
                </c:pt>
                <c:pt idx="4">
                  <c:v>129</c:v>
                </c:pt>
                <c:pt idx="5">
                  <c:v>131</c:v>
                </c:pt>
                <c:pt idx="6">
                  <c:v>131</c:v>
                </c:pt>
              </c:numCache>
            </c:numRef>
          </c:val>
        </c:ser>
        <c:ser>
          <c:idx val="3"/>
          <c:order val="3"/>
          <c:tx>
            <c:strRef>
              <c:f>'аналитика 2015'!$B$5</c:f>
              <c:strCache>
                <c:ptCount val="1"/>
                <c:pt idx="0">
                  <c:v>conference paper \ book chapter 2015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 w="25400">
              <a:noFill/>
            </a:ln>
          </c:spPr>
          <c:cat>
            <c:numRef>
              <c:f>'аналитика 2015'!$C$23:$I$23</c:f>
              <c:numCache>
                <c:formatCode>General</c:formatCode>
                <c:ptCount val="7"/>
                <c:pt idx="4" formatCode="m/d/yyyy">
                  <c:v>42480</c:v>
                </c:pt>
                <c:pt idx="5" formatCode="m/d/yyyy">
                  <c:v>42602</c:v>
                </c:pt>
                <c:pt idx="6" formatCode="m/d/yyyy">
                  <c:v>42633</c:v>
                </c:pt>
              </c:numCache>
            </c:numRef>
          </c:cat>
          <c:val>
            <c:numRef>
              <c:f>'аналитика 2015'!$C$5:$I$5</c:f>
              <c:numCache>
                <c:formatCode>General</c:formatCode>
                <c:ptCount val="7"/>
                <c:pt idx="0">
                  <c:v>22</c:v>
                </c:pt>
                <c:pt idx="1">
                  <c:v>30</c:v>
                </c:pt>
                <c:pt idx="2">
                  <c:v>35</c:v>
                </c:pt>
                <c:pt idx="3">
                  <c:v>41</c:v>
                </c:pt>
                <c:pt idx="4">
                  <c:v>45</c:v>
                </c:pt>
                <c:pt idx="5">
                  <c:v>51</c:v>
                </c:pt>
                <c:pt idx="6">
                  <c:v>51</c:v>
                </c:pt>
              </c:numCache>
            </c:numRef>
          </c:val>
        </c:ser>
        <c:ser>
          <c:idx val="0"/>
          <c:order val="1"/>
          <c:tx>
            <c:strRef>
              <c:f>'аналитика 2015'!$B$25</c:f>
              <c:strCache>
                <c:ptCount val="1"/>
                <c:pt idx="0">
                  <c:v>article \ review 2016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</c:spPr>
          <c:cat>
            <c:numRef>
              <c:f>'аналитика 2015'!$C$2:$I$2</c:f>
              <c:numCache>
                <c:formatCode>m/d/yyyy</c:formatCode>
                <c:ptCount val="7"/>
                <c:pt idx="0">
                  <c:v>42328</c:v>
                </c:pt>
                <c:pt idx="1">
                  <c:v>42389</c:v>
                </c:pt>
                <c:pt idx="2">
                  <c:v>42420</c:v>
                </c:pt>
                <c:pt idx="3">
                  <c:v>42449</c:v>
                </c:pt>
                <c:pt idx="4">
                  <c:v>42480</c:v>
                </c:pt>
                <c:pt idx="5">
                  <c:v>42602</c:v>
                </c:pt>
                <c:pt idx="6">
                  <c:v>42633</c:v>
                </c:pt>
              </c:numCache>
            </c:numRef>
          </c:cat>
          <c:val>
            <c:numRef>
              <c:f>'аналитика 2015'!$C$25:$I$25</c:f>
              <c:numCache>
                <c:formatCode>General</c:formatCode>
                <c:ptCount val="7"/>
                <c:pt idx="4">
                  <c:v>21</c:v>
                </c:pt>
                <c:pt idx="5">
                  <c:v>75</c:v>
                </c:pt>
                <c:pt idx="6">
                  <c:v>89</c:v>
                </c:pt>
              </c:numCache>
            </c:numRef>
          </c:val>
        </c:ser>
        <c:ser>
          <c:idx val="1"/>
          <c:order val="0"/>
          <c:tx>
            <c:strRef>
              <c:f>'аналитика 2015'!$B$26</c:f>
              <c:strCache>
                <c:ptCount val="1"/>
                <c:pt idx="0">
                  <c:v>conference paper \ book chapter 2016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chemeClr val="tx1"/>
              </a:solidFill>
            </a:ln>
          </c:spPr>
          <c:cat>
            <c:numRef>
              <c:f>'аналитика 2015'!$C$23:$I$23</c:f>
              <c:numCache>
                <c:formatCode>General</c:formatCode>
                <c:ptCount val="7"/>
                <c:pt idx="4" formatCode="m/d/yyyy">
                  <c:v>42480</c:v>
                </c:pt>
                <c:pt idx="5" formatCode="m/d/yyyy">
                  <c:v>42602</c:v>
                </c:pt>
                <c:pt idx="6" formatCode="m/d/yyyy">
                  <c:v>42633</c:v>
                </c:pt>
              </c:numCache>
            </c:numRef>
          </c:cat>
          <c:val>
            <c:numRef>
              <c:f>'аналитика 2015'!$C$26:$I$26</c:f>
              <c:numCache>
                <c:formatCode>General</c:formatCode>
                <c:ptCount val="7"/>
                <c:pt idx="4">
                  <c:v>3</c:v>
                </c:pt>
                <c:pt idx="5">
                  <c:v>41</c:v>
                </c:pt>
                <c:pt idx="6">
                  <c:v>42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7886208"/>
        <c:axId val="79894144"/>
      </c:areaChart>
      <c:dateAx>
        <c:axId val="97886208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nextTo"/>
        <c:crossAx val="79894144"/>
        <c:crosses val="autoZero"/>
        <c:auto val="1"/>
        <c:lblOffset val="100"/>
        <c:baseTimeUnit val="months"/>
      </c:dateAx>
      <c:valAx>
        <c:axId val="798941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7886208"/>
        <c:crosses val="autoZero"/>
        <c:crossBetween val="midCat"/>
      </c:valAx>
      <c:spPr>
        <a:ln>
          <a:solidFill>
            <a:schemeClr val="tx1"/>
          </a:solidFill>
        </a:ln>
      </c:spPr>
    </c:plotArea>
    <c:legend>
      <c:legendPos val="r"/>
      <c:layout>
        <c:manualLayout>
          <c:xMode val="edge"/>
          <c:yMode val="edge"/>
          <c:x val="0.18765511715057556"/>
          <c:y val="8.2333702387568597E-2"/>
          <c:w val="0.37846310344662126"/>
          <c:h val="0.26654091485316794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384089141635074"/>
          <c:y val="7.4548702245552642E-2"/>
          <c:w val="0.77855412170700888"/>
          <c:h val="0.68785939337561808"/>
        </c:manualLayout>
      </c:layout>
      <c:areaChart>
        <c:grouping val="stacked"/>
        <c:varyColors val="0"/>
        <c:ser>
          <c:idx val="2"/>
          <c:order val="1"/>
          <c:tx>
            <c:strRef>
              <c:f>'аналитика 2015'!$B$11</c:f>
              <c:strCache>
                <c:ptCount val="1"/>
                <c:pt idx="0">
                  <c:v>число цитирований 2015</c:v>
                </c:pt>
              </c:strCache>
            </c:strRef>
          </c:tx>
          <c:spPr>
            <a:solidFill>
              <a:srgbClr val="002060"/>
            </a:solidFill>
            <a:ln>
              <a:solidFill>
                <a:schemeClr val="tx1"/>
              </a:solidFill>
            </a:ln>
          </c:spPr>
          <c:cat>
            <c:numRef>
              <c:f>'аналитика 2015'!$C$2:$I$2</c:f>
              <c:numCache>
                <c:formatCode>m/d/yyyy</c:formatCode>
                <c:ptCount val="7"/>
                <c:pt idx="0">
                  <c:v>42328</c:v>
                </c:pt>
                <c:pt idx="1">
                  <c:v>42389</c:v>
                </c:pt>
                <c:pt idx="2">
                  <c:v>42420</c:v>
                </c:pt>
                <c:pt idx="3">
                  <c:v>42449</c:v>
                </c:pt>
                <c:pt idx="4">
                  <c:v>42480</c:v>
                </c:pt>
                <c:pt idx="5">
                  <c:v>42602</c:v>
                </c:pt>
                <c:pt idx="6">
                  <c:v>42633</c:v>
                </c:pt>
              </c:numCache>
            </c:numRef>
          </c:cat>
          <c:val>
            <c:numRef>
              <c:f>'аналитика 2015'!$C$11:$I$11</c:f>
              <c:numCache>
                <c:formatCode>General</c:formatCode>
                <c:ptCount val="7"/>
                <c:pt idx="0">
                  <c:v>50</c:v>
                </c:pt>
                <c:pt idx="1">
                  <c:v>72</c:v>
                </c:pt>
                <c:pt idx="2">
                  <c:v>80</c:v>
                </c:pt>
                <c:pt idx="3">
                  <c:v>87</c:v>
                </c:pt>
                <c:pt idx="4">
                  <c:v>104</c:v>
                </c:pt>
                <c:pt idx="5">
                  <c:v>183</c:v>
                </c:pt>
                <c:pt idx="6">
                  <c:v>198</c:v>
                </c:pt>
              </c:numCache>
            </c:numRef>
          </c:val>
        </c:ser>
        <c:ser>
          <c:idx val="0"/>
          <c:order val="0"/>
          <c:tx>
            <c:strRef>
              <c:f>'аналитика 2015'!$B$32</c:f>
              <c:strCache>
                <c:ptCount val="1"/>
                <c:pt idx="0">
                  <c:v>число цитирований 2016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</c:spPr>
          <c:cat>
            <c:numRef>
              <c:f>'аналитика 2015'!$C$2:$I$2</c:f>
              <c:numCache>
                <c:formatCode>m/d/yyyy</c:formatCode>
                <c:ptCount val="7"/>
                <c:pt idx="0">
                  <c:v>42328</c:v>
                </c:pt>
                <c:pt idx="1">
                  <c:v>42389</c:v>
                </c:pt>
                <c:pt idx="2">
                  <c:v>42420</c:v>
                </c:pt>
                <c:pt idx="3">
                  <c:v>42449</c:v>
                </c:pt>
                <c:pt idx="4">
                  <c:v>42480</c:v>
                </c:pt>
                <c:pt idx="5">
                  <c:v>42602</c:v>
                </c:pt>
                <c:pt idx="6">
                  <c:v>42633</c:v>
                </c:pt>
              </c:numCache>
            </c:numRef>
          </c:cat>
          <c:val>
            <c:numRef>
              <c:f>'аналитика 2015'!$C$32:$I$32</c:f>
              <c:numCache>
                <c:formatCode>General</c:formatCode>
                <c:ptCount val="7"/>
                <c:pt idx="4">
                  <c:v>0</c:v>
                </c:pt>
                <c:pt idx="5">
                  <c:v>5</c:v>
                </c:pt>
                <c:pt idx="6">
                  <c:v>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7838592"/>
        <c:axId val="73277440"/>
      </c:areaChart>
      <c:dateAx>
        <c:axId val="97838592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nextTo"/>
        <c:crossAx val="73277440"/>
        <c:crosses val="autoZero"/>
        <c:auto val="1"/>
        <c:lblOffset val="100"/>
        <c:baseTimeUnit val="months"/>
      </c:dateAx>
      <c:valAx>
        <c:axId val="732774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7838592"/>
        <c:crosses val="autoZero"/>
        <c:crossBetween val="midCat"/>
      </c:valAx>
      <c:spPr>
        <a:ln>
          <a:solidFill>
            <a:schemeClr val="tx1"/>
          </a:solidFill>
        </a:ln>
      </c:spPr>
    </c:plotArea>
    <c:legend>
      <c:legendPos val="r"/>
      <c:layout>
        <c:manualLayout>
          <c:xMode val="edge"/>
          <c:yMode val="edge"/>
          <c:x val="0.12901319626713328"/>
          <c:y val="0.13685229402369958"/>
          <c:w val="0.36457421988918054"/>
          <c:h val="0.16461492776996881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384089141635074"/>
          <c:y val="7.4548702245552642E-2"/>
          <c:w val="0.77855412170700888"/>
          <c:h val="0.68785939337561808"/>
        </c:manualLayout>
      </c:layout>
      <c:areaChart>
        <c:grouping val="stacked"/>
        <c:varyColors val="0"/>
        <c:ser>
          <c:idx val="2"/>
          <c:order val="2"/>
          <c:tx>
            <c:strRef>
              <c:f>'аналитика 2015'!$B$4</c:f>
              <c:strCache>
                <c:ptCount val="1"/>
                <c:pt idx="0">
                  <c:v>article \ review 2015</c:v>
                </c:pt>
              </c:strCache>
            </c:strRef>
          </c:tx>
          <c:spPr>
            <a:solidFill>
              <a:srgbClr val="002060"/>
            </a:solidFill>
            <a:ln>
              <a:solidFill>
                <a:schemeClr val="tx1"/>
              </a:solidFill>
            </a:ln>
          </c:spPr>
          <c:cat>
            <c:numRef>
              <c:f>'аналитика 2015'!$C$2:$I$2</c:f>
              <c:numCache>
                <c:formatCode>m/d/yyyy</c:formatCode>
                <c:ptCount val="7"/>
                <c:pt idx="0">
                  <c:v>42328</c:v>
                </c:pt>
                <c:pt idx="1">
                  <c:v>42389</c:v>
                </c:pt>
                <c:pt idx="2">
                  <c:v>42420</c:v>
                </c:pt>
                <c:pt idx="3">
                  <c:v>42449</c:v>
                </c:pt>
                <c:pt idx="4">
                  <c:v>42480</c:v>
                </c:pt>
                <c:pt idx="5">
                  <c:v>42602</c:v>
                </c:pt>
                <c:pt idx="6">
                  <c:v>42633</c:v>
                </c:pt>
              </c:numCache>
            </c:numRef>
          </c:cat>
          <c:val>
            <c:numRef>
              <c:f>'аналитика 2015'!$C$4:$I$4</c:f>
              <c:numCache>
                <c:formatCode>General</c:formatCode>
                <c:ptCount val="7"/>
                <c:pt idx="0">
                  <c:v>102</c:v>
                </c:pt>
                <c:pt idx="1">
                  <c:v>126</c:v>
                </c:pt>
                <c:pt idx="2">
                  <c:v>131</c:v>
                </c:pt>
                <c:pt idx="3">
                  <c:v>134</c:v>
                </c:pt>
                <c:pt idx="4">
                  <c:v>129</c:v>
                </c:pt>
                <c:pt idx="5">
                  <c:v>131</c:v>
                </c:pt>
                <c:pt idx="6">
                  <c:v>131</c:v>
                </c:pt>
              </c:numCache>
            </c:numRef>
          </c:val>
        </c:ser>
        <c:ser>
          <c:idx val="3"/>
          <c:order val="3"/>
          <c:tx>
            <c:strRef>
              <c:f>'аналитика 2015'!$B$5</c:f>
              <c:strCache>
                <c:ptCount val="1"/>
                <c:pt idx="0">
                  <c:v>conference paper \ book chapter 2015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 w="25400">
              <a:noFill/>
            </a:ln>
          </c:spPr>
          <c:cat>
            <c:numRef>
              <c:f>'аналитика 2015'!$C$23:$I$23</c:f>
              <c:numCache>
                <c:formatCode>General</c:formatCode>
                <c:ptCount val="7"/>
                <c:pt idx="4" formatCode="m/d/yyyy">
                  <c:v>42480</c:v>
                </c:pt>
                <c:pt idx="5" formatCode="m/d/yyyy">
                  <c:v>42602</c:v>
                </c:pt>
                <c:pt idx="6" formatCode="m/d/yyyy">
                  <c:v>42633</c:v>
                </c:pt>
              </c:numCache>
            </c:numRef>
          </c:cat>
          <c:val>
            <c:numRef>
              <c:f>'аналитика 2015'!$C$5:$I$5</c:f>
              <c:numCache>
                <c:formatCode>General</c:formatCode>
                <c:ptCount val="7"/>
                <c:pt idx="0">
                  <c:v>22</c:v>
                </c:pt>
                <c:pt idx="1">
                  <c:v>30</c:v>
                </c:pt>
                <c:pt idx="2">
                  <c:v>35</c:v>
                </c:pt>
                <c:pt idx="3">
                  <c:v>41</c:v>
                </c:pt>
                <c:pt idx="4">
                  <c:v>45</c:v>
                </c:pt>
                <c:pt idx="5">
                  <c:v>51</c:v>
                </c:pt>
                <c:pt idx="6">
                  <c:v>51</c:v>
                </c:pt>
              </c:numCache>
            </c:numRef>
          </c:val>
        </c:ser>
        <c:ser>
          <c:idx val="0"/>
          <c:order val="1"/>
          <c:tx>
            <c:strRef>
              <c:f>'аналитика 2015'!$B$25</c:f>
              <c:strCache>
                <c:ptCount val="1"/>
                <c:pt idx="0">
                  <c:v>article \ review 2016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</c:spPr>
          <c:cat>
            <c:numRef>
              <c:f>'аналитика 2015'!$C$2:$I$2</c:f>
              <c:numCache>
                <c:formatCode>m/d/yyyy</c:formatCode>
                <c:ptCount val="7"/>
                <c:pt idx="0">
                  <c:v>42328</c:v>
                </c:pt>
                <c:pt idx="1">
                  <c:v>42389</c:v>
                </c:pt>
                <c:pt idx="2">
                  <c:v>42420</c:v>
                </c:pt>
                <c:pt idx="3">
                  <c:v>42449</c:v>
                </c:pt>
                <c:pt idx="4">
                  <c:v>42480</c:v>
                </c:pt>
                <c:pt idx="5">
                  <c:v>42602</c:v>
                </c:pt>
                <c:pt idx="6">
                  <c:v>42633</c:v>
                </c:pt>
              </c:numCache>
            </c:numRef>
          </c:cat>
          <c:val>
            <c:numRef>
              <c:f>'аналитика 2015'!$C$25:$I$25</c:f>
              <c:numCache>
                <c:formatCode>General</c:formatCode>
                <c:ptCount val="7"/>
                <c:pt idx="4">
                  <c:v>21</c:v>
                </c:pt>
                <c:pt idx="5">
                  <c:v>75</c:v>
                </c:pt>
                <c:pt idx="6">
                  <c:v>89</c:v>
                </c:pt>
              </c:numCache>
            </c:numRef>
          </c:val>
        </c:ser>
        <c:ser>
          <c:idx val="1"/>
          <c:order val="0"/>
          <c:tx>
            <c:strRef>
              <c:f>'аналитика 2015'!$B$26</c:f>
              <c:strCache>
                <c:ptCount val="1"/>
                <c:pt idx="0">
                  <c:v>conference paper \ book chapter 2016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chemeClr val="tx1"/>
              </a:solidFill>
            </a:ln>
          </c:spPr>
          <c:cat>
            <c:numRef>
              <c:f>'аналитика 2015'!$C$23:$I$23</c:f>
              <c:numCache>
                <c:formatCode>General</c:formatCode>
                <c:ptCount val="7"/>
                <c:pt idx="4" formatCode="m/d/yyyy">
                  <c:v>42480</c:v>
                </c:pt>
                <c:pt idx="5" formatCode="m/d/yyyy">
                  <c:v>42602</c:v>
                </c:pt>
                <c:pt idx="6" formatCode="m/d/yyyy">
                  <c:v>42633</c:v>
                </c:pt>
              </c:numCache>
            </c:numRef>
          </c:cat>
          <c:val>
            <c:numRef>
              <c:f>'аналитика 2015'!$C$26:$I$26</c:f>
              <c:numCache>
                <c:formatCode>General</c:formatCode>
                <c:ptCount val="7"/>
                <c:pt idx="4">
                  <c:v>3</c:v>
                </c:pt>
                <c:pt idx="5">
                  <c:v>41</c:v>
                </c:pt>
                <c:pt idx="6">
                  <c:v>42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9074560"/>
        <c:axId val="73279744"/>
      </c:areaChart>
      <c:dateAx>
        <c:axId val="99074560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nextTo"/>
        <c:crossAx val="73279744"/>
        <c:crosses val="autoZero"/>
        <c:auto val="1"/>
        <c:lblOffset val="100"/>
        <c:baseTimeUnit val="months"/>
      </c:dateAx>
      <c:valAx>
        <c:axId val="732797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9074560"/>
        <c:crosses val="autoZero"/>
        <c:crossBetween val="midCat"/>
      </c:valAx>
      <c:spPr>
        <a:ln>
          <a:solidFill>
            <a:schemeClr val="tx1"/>
          </a:solidFill>
        </a:ln>
      </c:spPr>
    </c:plotArea>
    <c:legend>
      <c:legendPos val="r"/>
      <c:layout>
        <c:manualLayout>
          <c:xMode val="edge"/>
          <c:yMode val="edge"/>
          <c:x val="0.12284035676096043"/>
          <c:y val="8.4699901515425349E-2"/>
          <c:w val="0.48185817050646446"/>
          <c:h val="0.3542445397030467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384089141635074"/>
          <c:y val="7.4548702245552642E-2"/>
          <c:w val="0.77855412170700888"/>
          <c:h val="0.68785939337561808"/>
        </c:manualLayout>
      </c:layout>
      <c:areaChart>
        <c:grouping val="stacked"/>
        <c:varyColors val="0"/>
        <c:ser>
          <c:idx val="2"/>
          <c:order val="1"/>
          <c:tx>
            <c:strRef>
              <c:f>'аналитика 2015'!$B$11</c:f>
              <c:strCache>
                <c:ptCount val="1"/>
                <c:pt idx="0">
                  <c:v>число цитирований 2015</c:v>
                </c:pt>
              </c:strCache>
            </c:strRef>
          </c:tx>
          <c:spPr>
            <a:solidFill>
              <a:srgbClr val="002060"/>
            </a:solidFill>
            <a:ln>
              <a:solidFill>
                <a:schemeClr val="tx1"/>
              </a:solidFill>
            </a:ln>
          </c:spPr>
          <c:cat>
            <c:numRef>
              <c:f>'аналитика 2015'!$C$2:$I$2</c:f>
              <c:numCache>
                <c:formatCode>m/d/yyyy</c:formatCode>
                <c:ptCount val="7"/>
                <c:pt idx="0">
                  <c:v>42328</c:v>
                </c:pt>
                <c:pt idx="1">
                  <c:v>42389</c:v>
                </c:pt>
                <c:pt idx="2">
                  <c:v>42420</c:v>
                </c:pt>
                <c:pt idx="3">
                  <c:v>42449</c:v>
                </c:pt>
                <c:pt idx="4">
                  <c:v>42480</c:v>
                </c:pt>
                <c:pt idx="5">
                  <c:v>42602</c:v>
                </c:pt>
                <c:pt idx="6">
                  <c:v>42633</c:v>
                </c:pt>
              </c:numCache>
            </c:numRef>
          </c:cat>
          <c:val>
            <c:numRef>
              <c:f>'аналитика 2015'!$C$11:$I$11</c:f>
              <c:numCache>
                <c:formatCode>General</c:formatCode>
                <c:ptCount val="7"/>
                <c:pt idx="0">
                  <c:v>50</c:v>
                </c:pt>
                <c:pt idx="1">
                  <c:v>72</c:v>
                </c:pt>
                <c:pt idx="2">
                  <c:v>80</c:v>
                </c:pt>
                <c:pt idx="3">
                  <c:v>87</c:v>
                </c:pt>
                <c:pt idx="4">
                  <c:v>104</c:v>
                </c:pt>
                <c:pt idx="5">
                  <c:v>183</c:v>
                </c:pt>
                <c:pt idx="6">
                  <c:v>198</c:v>
                </c:pt>
              </c:numCache>
            </c:numRef>
          </c:val>
        </c:ser>
        <c:ser>
          <c:idx val="0"/>
          <c:order val="0"/>
          <c:tx>
            <c:strRef>
              <c:f>'аналитика 2015'!$B$32</c:f>
              <c:strCache>
                <c:ptCount val="1"/>
                <c:pt idx="0">
                  <c:v>число цитирований 2016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</c:spPr>
          <c:cat>
            <c:numRef>
              <c:f>'аналитика 2015'!$C$2:$I$2</c:f>
              <c:numCache>
                <c:formatCode>m/d/yyyy</c:formatCode>
                <c:ptCount val="7"/>
                <c:pt idx="0">
                  <c:v>42328</c:v>
                </c:pt>
                <c:pt idx="1">
                  <c:v>42389</c:v>
                </c:pt>
                <c:pt idx="2">
                  <c:v>42420</c:v>
                </c:pt>
                <c:pt idx="3">
                  <c:v>42449</c:v>
                </c:pt>
                <c:pt idx="4">
                  <c:v>42480</c:v>
                </c:pt>
                <c:pt idx="5">
                  <c:v>42602</c:v>
                </c:pt>
                <c:pt idx="6">
                  <c:v>42633</c:v>
                </c:pt>
              </c:numCache>
            </c:numRef>
          </c:cat>
          <c:val>
            <c:numRef>
              <c:f>'аналитика 2015'!$C$32:$I$32</c:f>
              <c:numCache>
                <c:formatCode>General</c:formatCode>
                <c:ptCount val="7"/>
                <c:pt idx="4">
                  <c:v>0</c:v>
                </c:pt>
                <c:pt idx="5">
                  <c:v>5</c:v>
                </c:pt>
                <c:pt idx="6">
                  <c:v>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9579904"/>
        <c:axId val="73282048"/>
      </c:areaChart>
      <c:dateAx>
        <c:axId val="99579904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nextTo"/>
        <c:crossAx val="73282048"/>
        <c:crosses val="autoZero"/>
        <c:auto val="1"/>
        <c:lblOffset val="100"/>
        <c:baseTimeUnit val="months"/>
      </c:dateAx>
      <c:valAx>
        <c:axId val="732820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9579904"/>
        <c:crosses val="autoZero"/>
        <c:crossBetween val="midCat"/>
      </c:valAx>
      <c:spPr>
        <a:ln>
          <a:solidFill>
            <a:schemeClr val="tx1"/>
          </a:solidFill>
        </a:ln>
      </c:spPr>
    </c:plotArea>
    <c:legend>
      <c:legendPos val="r"/>
      <c:layout>
        <c:manualLayout>
          <c:xMode val="edge"/>
          <c:yMode val="edge"/>
          <c:x val="0.12901319626713328"/>
          <c:y val="0.13685229402369958"/>
          <c:w val="0.36457421988918054"/>
          <c:h val="0.16461492776996881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0.12376</cdr:x>
      <cdr:y>0.54741</cdr:y>
    </cdr:from>
    <cdr:to>
      <cdr:x>0.27732</cdr:x>
      <cdr:y>0.62774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018456" y="2932931"/>
          <a:ext cx="1263737" cy="43039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800" b="1" dirty="0">
              <a:solidFill>
                <a:schemeClr val="bg1"/>
              </a:solidFill>
            </a:rPr>
            <a:t>86 </a:t>
          </a:r>
          <a:r>
            <a:rPr lang="ru-RU" sz="1800" dirty="0">
              <a:solidFill>
                <a:schemeClr val="bg1"/>
              </a:solidFill>
            </a:rPr>
            <a:t> </a:t>
          </a:r>
          <a:r>
            <a:rPr lang="ru-RU" sz="1800" dirty="0" smtClean="0">
              <a:solidFill>
                <a:schemeClr val="bg1"/>
              </a:solidFill>
            </a:rPr>
            <a:t>(</a:t>
          </a:r>
          <a:r>
            <a:rPr lang="ru-RU" sz="1800" b="0" dirty="0" smtClean="0">
              <a:solidFill>
                <a:schemeClr val="bg1"/>
              </a:solidFill>
            </a:rPr>
            <a:t>79+7) </a:t>
          </a:r>
          <a:endParaRPr lang="ru-RU" sz="1800" b="0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0.82375</cdr:x>
      <cdr:y>0.50709</cdr:y>
    </cdr:from>
    <cdr:to>
      <cdr:x>0.8987</cdr:x>
      <cdr:y>0.58742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779096" y="2716907"/>
          <a:ext cx="616809" cy="4303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/>
          <a:r>
            <a:rPr lang="ru-RU" sz="1800" b="0" dirty="0" smtClean="0">
              <a:solidFill>
                <a:schemeClr val="bg1"/>
              </a:solidFill>
            </a:rPr>
            <a:t>(97+40) </a:t>
          </a:r>
          <a:r>
            <a:rPr lang="ru-RU" sz="1800" b="1" dirty="0" smtClean="0">
              <a:solidFill>
                <a:schemeClr val="bg1"/>
              </a:solidFill>
            </a:rPr>
            <a:t>137</a:t>
          </a:r>
          <a:endParaRPr lang="ru-RU" sz="1800" b="1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0.82375</cdr:x>
      <cdr:y>0.27862</cdr:y>
    </cdr:from>
    <cdr:to>
      <cdr:x>0.8987</cdr:x>
      <cdr:y>0.35895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6779096" y="1492771"/>
          <a:ext cx="616809" cy="4303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/>
          <a:r>
            <a:rPr lang="ru-RU" sz="1800" b="0" dirty="0" smtClean="0">
              <a:solidFill>
                <a:schemeClr val="bg1"/>
              </a:solidFill>
            </a:rPr>
            <a:t>(62+8) </a:t>
          </a:r>
          <a:r>
            <a:rPr lang="ru-RU" sz="1800" b="1" dirty="0" smtClean="0">
              <a:solidFill>
                <a:schemeClr val="bg1"/>
              </a:solidFill>
            </a:rPr>
            <a:t>70</a:t>
          </a:r>
          <a:endParaRPr lang="ru-RU" sz="1800" b="1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0.03626</cdr:x>
      <cdr:y>0.53397</cdr:y>
    </cdr:from>
    <cdr:to>
      <cdr:x>0.11121</cdr:x>
      <cdr:y>0.6143</cdr:y>
    </cdr:to>
    <cdr:sp macro="" textlink="">
      <cdr:nvSpPr>
        <cdr:cNvPr id="8" name="TextBox 1"/>
        <cdr:cNvSpPr txBox="1"/>
      </cdr:nvSpPr>
      <cdr:spPr>
        <a:xfrm xmlns:a="http://schemas.openxmlformats.org/drawingml/2006/main">
          <a:off x="298376" y="2860923"/>
          <a:ext cx="616808" cy="430393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/>
          <a:r>
            <a:rPr lang="ru-RU" sz="1800" b="1" dirty="0">
              <a:solidFill>
                <a:sysClr val="windowText" lastClr="000000"/>
              </a:solidFill>
            </a:rPr>
            <a:t>86</a:t>
          </a:r>
        </a:p>
      </cdr:txBody>
    </cdr:sp>
  </cdr:relSizeAnchor>
  <cdr:relSizeAnchor xmlns:cdr="http://schemas.openxmlformats.org/drawingml/2006/chartDrawing">
    <cdr:from>
      <cdr:x>0.91124</cdr:x>
      <cdr:y>0.15766</cdr:y>
    </cdr:from>
    <cdr:to>
      <cdr:x>0.98619</cdr:x>
      <cdr:y>0.23799</cdr:y>
    </cdr:to>
    <cdr:sp macro="" textlink="">
      <cdr:nvSpPr>
        <cdr:cNvPr id="9" name="TextBox 1"/>
        <cdr:cNvSpPr txBox="1"/>
      </cdr:nvSpPr>
      <cdr:spPr>
        <a:xfrm xmlns:a="http://schemas.openxmlformats.org/drawingml/2006/main">
          <a:off x="7499176" y="844699"/>
          <a:ext cx="616809" cy="430393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ru-RU" sz="1800" b="1" dirty="0">
              <a:solidFill>
                <a:sysClr val="windowText" lastClr="000000"/>
              </a:solidFill>
            </a:rPr>
            <a:t>207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0.12492</cdr:x>
      <cdr:y>0.58474</cdr:y>
    </cdr:from>
    <cdr:to>
      <cdr:x>0.27848</cdr:x>
      <cdr:y>0.66507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028020" y="3132945"/>
          <a:ext cx="1263738" cy="43039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800" b="1" dirty="0">
              <a:solidFill>
                <a:schemeClr val="bg1"/>
              </a:solidFill>
            </a:rPr>
            <a:t>52</a:t>
          </a:r>
          <a:r>
            <a:rPr lang="ru-RU" sz="1800" b="0" dirty="0" smtClean="0">
              <a:solidFill>
                <a:schemeClr val="bg1"/>
              </a:solidFill>
            </a:rPr>
            <a:t> </a:t>
          </a:r>
          <a:endParaRPr lang="ru-RU" sz="1800" b="0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0.82606</cdr:x>
      <cdr:y>0.22351</cdr:y>
    </cdr:from>
    <cdr:to>
      <cdr:x>0.90101</cdr:x>
      <cdr:y>0.30384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6798183" y="1197519"/>
          <a:ext cx="616809" cy="4303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/>
          <a:r>
            <a:rPr lang="ru-RU" sz="1800" b="0" dirty="0" smtClean="0">
              <a:solidFill>
                <a:schemeClr val="bg1"/>
              </a:solidFill>
            </a:rPr>
            <a:t>(186+3) </a:t>
          </a:r>
          <a:r>
            <a:rPr lang="ru-RU" sz="1800" b="1" dirty="0" smtClean="0">
              <a:solidFill>
                <a:schemeClr val="bg1"/>
              </a:solidFill>
            </a:rPr>
            <a:t>189</a:t>
          </a:r>
          <a:endParaRPr lang="ru-RU" sz="1800" b="1" dirty="0">
            <a:solidFill>
              <a:schemeClr val="bg1"/>
            </a:solidFill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0.12376</cdr:x>
      <cdr:y>0.54741</cdr:y>
    </cdr:from>
    <cdr:to>
      <cdr:x>0.27732</cdr:x>
      <cdr:y>0.62774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018456" y="2932931"/>
          <a:ext cx="1263737" cy="43039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800" b="1" dirty="0">
              <a:solidFill>
                <a:schemeClr val="bg1"/>
              </a:solidFill>
            </a:rPr>
            <a:t>124 </a:t>
          </a:r>
          <a:r>
            <a:rPr lang="ru-RU" sz="1800" dirty="0">
              <a:solidFill>
                <a:schemeClr val="bg1"/>
              </a:solidFill>
            </a:rPr>
            <a:t> </a:t>
          </a:r>
          <a:r>
            <a:rPr lang="ru-RU" sz="1800" dirty="0" smtClean="0">
              <a:solidFill>
                <a:schemeClr val="bg1"/>
              </a:solidFill>
            </a:rPr>
            <a:t>(102</a:t>
          </a:r>
          <a:r>
            <a:rPr lang="ru-RU" sz="1800" b="0" dirty="0" smtClean="0">
              <a:solidFill>
                <a:schemeClr val="bg1"/>
              </a:solidFill>
            </a:rPr>
            <a:t>+22) </a:t>
          </a:r>
          <a:endParaRPr lang="ru-RU" sz="1800" b="0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0.82375</cdr:x>
      <cdr:y>0.50709</cdr:y>
    </cdr:from>
    <cdr:to>
      <cdr:x>0.8987</cdr:x>
      <cdr:y>0.58742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779096" y="2716907"/>
          <a:ext cx="616809" cy="4303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/>
          <a:r>
            <a:rPr lang="ru-RU" sz="1800" b="0" dirty="0" smtClean="0">
              <a:solidFill>
                <a:schemeClr val="bg1"/>
              </a:solidFill>
            </a:rPr>
            <a:t>(131+51) </a:t>
          </a:r>
          <a:r>
            <a:rPr lang="ru-RU" sz="1800" b="1" dirty="0" smtClean="0">
              <a:solidFill>
                <a:schemeClr val="bg1"/>
              </a:solidFill>
            </a:rPr>
            <a:t>182</a:t>
          </a:r>
          <a:endParaRPr lang="ru-RU" sz="1800" b="1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0.82375</cdr:x>
      <cdr:y>0.27862</cdr:y>
    </cdr:from>
    <cdr:to>
      <cdr:x>0.8987</cdr:x>
      <cdr:y>0.35895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6779096" y="1492771"/>
          <a:ext cx="616809" cy="4303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/>
          <a:r>
            <a:rPr lang="ru-RU" sz="1800" b="0" dirty="0" smtClean="0">
              <a:solidFill>
                <a:schemeClr val="bg1"/>
              </a:solidFill>
            </a:rPr>
            <a:t>(89+42) </a:t>
          </a:r>
          <a:r>
            <a:rPr lang="ru-RU" sz="1800" b="1" dirty="0" smtClean="0">
              <a:solidFill>
                <a:schemeClr val="bg1"/>
              </a:solidFill>
            </a:rPr>
            <a:t>131</a:t>
          </a:r>
          <a:endParaRPr lang="ru-RU" sz="1800" b="1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0.03163</cdr:x>
      <cdr:y>0.48428</cdr:y>
    </cdr:from>
    <cdr:to>
      <cdr:x>0.10658</cdr:x>
      <cdr:y>0.56461</cdr:y>
    </cdr:to>
    <cdr:sp macro="" textlink="">
      <cdr:nvSpPr>
        <cdr:cNvPr id="8" name="TextBox 1"/>
        <cdr:cNvSpPr txBox="1"/>
      </cdr:nvSpPr>
      <cdr:spPr>
        <a:xfrm xmlns:a="http://schemas.openxmlformats.org/drawingml/2006/main">
          <a:off x="260305" y="2599297"/>
          <a:ext cx="616809" cy="43115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/>
          <a:r>
            <a:rPr lang="ru-RU" sz="1800" b="1" dirty="0">
              <a:solidFill>
                <a:sysClr val="windowText" lastClr="000000"/>
              </a:solidFill>
            </a:rPr>
            <a:t>124</a:t>
          </a:r>
        </a:p>
      </cdr:txBody>
    </cdr:sp>
  </cdr:relSizeAnchor>
  <cdr:relSizeAnchor xmlns:cdr="http://schemas.openxmlformats.org/drawingml/2006/chartDrawing">
    <cdr:from>
      <cdr:x>0.91124</cdr:x>
      <cdr:y>0.15766</cdr:y>
    </cdr:from>
    <cdr:to>
      <cdr:x>0.98619</cdr:x>
      <cdr:y>0.23799</cdr:y>
    </cdr:to>
    <cdr:sp macro="" textlink="">
      <cdr:nvSpPr>
        <cdr:cNvPr id="9" name="TextBox 1"/>
        <cdr:cNvSpPr txBox="1"/>
      </cdr:nvSpPr>
      <cdr:spPr>
        <a:xfrm xmlns:a="http://schemas.openxmlformats.org/drawingml/2006/main">
          <a:off x="7499176" y="844699"/>
          <a:ext cx="616809" cy="430393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ru-RU" sz="1800" b="1" dirty="0">
              <a:solidFill>
                <a:sysClr val="windowText" lastClr="000000"/>
              </a:solidFill>
            </a:rPr>
            <a:t>313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0.12492</cdr:x>
      <cdr:y>0.61852</cdr:y>
    </cdr:from>
    <cdr:to>
      <cdr:x>0.27848</cdr:x>
      <cdr:y>0.69885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028020" y="3313920"/>
          <a:ext cx="1263738" cy="43039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800" b="1" dirty="0">
              <a:solidFill>
                <a:schemeClr val="bg1"/>
              </a:solidFill>
            </a:rPr>
            <a:t>50</a:t>
          </a:r>
          <a:r>
            <a:rPr lang="ru-RU" sz="1800" b="0" dirty="0" smtClean="0">
              <a:solidFill>
                <a:schemeClr val="bg1"/>
              </a:solidFill>
            </a:rPr>
            <a:t> </a:t>
          </a:r>
          <a:endParaRPr lang="ru-RU" sz="1800" b="0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0.82838</cdr:x>
      <cdr:y>0.28573</cdr:y>
    </cdr:from>
    <cdr:to>
      <cdr:x>0.90333</cdr:x>
      <cdr:y>0.36606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6817233" y="1530894"/>
          <a:ext cx="616809" cy="4303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/>
          <a:r>
            <a:rPr lang="ru-RU" sz="1800" b="0" dirty="0" smtClean="0">
              <a:solidFill>
                <a:schemeClr val="bg1"/>
              </a:solidFill>
            </a:rPr>
            <a:t>(189+13) </a:t>
          </a:r>
          <a:r>
            <a:rPr lang="ru-RU" sz="1800" b="1" dirty="0" smtClean="0">
              <a:solidFill>
                <a:schemeClr val="bg1"/>
              </a:solidFill>
            </a:rPr>
            <a:t>202</a:t>
          </a:r>
          <a:endParaRPr lang="ru-RU" sz="1800" b="1" dirty="0">
            <a:solidFill>
              <a:schemeClr val="bg1"/>
            </a:solidFill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1216A3E-DE76-4F43-9599-E29727D84058}" type="datetimeFigureOut">
              <a:rPr lang="ru-RU"/>
              <a:pPr>
                <a:defRPr/>
              </a:pPr>
              <a:t>04.10.2016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94BD9C7F-E0B1-4680-AAF6-4AAD1C718F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538245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B8D64E4-9040-4D3E-A432-8F0A4BF8F8F1}" type="datetimeFigureOut">
              <a:rPr lang="ru-RU"/>
              <a:pPr>
                <a:defRPr/>
              </a:pPr>
              <a:t>04.10.2016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230E20A-46A3-41A9-8CC1-3AB609FCAE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578555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6" descr="фон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4071942"/>
            <a:ext cx="7786742" cy="2286016"/>
          </a:xfrm>
        </p:spPr>
        <p:txBody>
          <a:bodyPr/>
          <a:lstStyle>
            <a:lvl1pPr marL="0" indent="0" algn="ctr">
              <a:buNone/>
              <a:defRPr b="0" i="1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0"/>
          </p:nvPr>
        </p:nvSpPr>
        <p:spPr>
          <a:xfrm>
            <a:off x="0" y="6429375"/>
            <a:ext cx="9144000" cy="428625"/>
          </a:xfrm>
        </p:spPr>
        <p:txBody>
          <a:bodyPr/>
          <a:lstStyle>
            <a:lvl1pPr>
              <a:defRPr b="1" dirty="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X Конференция молодых ученых «Фундаментальные и прикладные космические исследования» ИКИ-РАН, 3-5 апреля 2013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87C814-4D5D-4623-B0EB-E7C75F8BC0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X Конференция молодых ученых «Фундаментальные и прикладные космические исследования» ИКИ-РАН, 3-5 апреля 2013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B2ACE5-69F7-479F-8CF3-8BC534F100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6" descr="шаблон1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0"/>
            <a:ext cx="7858148" cy="857232"/>
          </a:xfrm>
        </p:spPr>
        <p:txBody>
          <a:bodyPr/>
          <a:lstStyle>
            <a:lvl1pPr marL="108000" algn="l">
              <a:defRPr b="1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357850"/>
          </a:xfr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>
          <a:xfrm>
            <a:off x="0" y="6429375"/>
            <a:ext cx="9144000" cy="428625"/>
          </a:xfrm>
        </p:spPr>
        <p:txBody>
          <a:bodyPr/>
          <a:lstStyle>
            <a:lvl1pPr>
              <a:defRPr b="1" dirty="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>
          <a:xfrm>
            <a:off x="7010400" y="6492875"/>
            <a:ext cx="2133600" cy="365125"/>
          </a:xfrm>
        </p:spPr>
        <p:txBody>
          <a:bodyPr/>
          <a:lstStyle>
            <a:lvl1pPr>
              <a:defRPr sz="1800" b="1" dirty="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ru-RU"/>
              <a:t> </a:t>
            </a:r>
            <a:fld id="{DAAE3922-C862-4321-9706-4BA2DE9F11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X Конференция молодых ученых «Фундаментальные и прикладные космические исследования» ИКИ-РАН, 3-5 апреля 2013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C55E49-C833-41D5-BCA2-969A8D0140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X Конференция молодых ученых «Фундаментальные и прикладные космические исследования» ИКИ-РАН, 3-5 апреля 2013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64C609-AEBF-4246-AA1B-439A9F5659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X Конференция молодых ученых «Фундаментальные и прикладные космические исследования» ИКИ-РАН, 3-5 апреля 2013</a:t>
            </a: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2310C4-EB6E-4CF8-AD56-C51EF7317B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X Конференция молодых ученых «Фундаментальные и прикладные космические исследования» ИКИ-РАН, 3-5 апреля 2013</a:t>
            </a: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4204EA-D493-48C4-86A2-83F35EE420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X Конференция молодых ученых «Фундаментальные и прикладные космические исследования» ИКИ-РАН, 3-5 апреля 2013</a:t>
            </a: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44F546-2233-4F95-ADD5-920B364C0A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X Конференция молодых ученых «Фундаментальные и прикладные космические исследования» ИКИ-РАН, 3-5 апреля 2013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ED9B76-215E-4DCB-9EB5-EE751923BA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X Конференция молодых ученых «Фундаментальные и прикладные космические исследования» ИКИ-РАН, 3-5 апреля 2013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617686-F7A6-4688-A47F-DCD3E620C7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ru-RU"/>
              <a:t>X Конференция молодых ученых «Фундаментальные и прикладные космические исследования» ИКИ-РАН, 3-5 апреля 2013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88254EB-BA37-4D83-9DAE-C27500A7C2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916113"/>
            <a:ext cx="9144000" cy="3481387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dirty="0" smtClean="0"/>
              <a:t>Оценка </a:t>
            </a:r>
            <a:br>
              <a:rPr lang="ru-RU" sz="3600" dirty="0" smtClean="0"/>
            </a:br>
            <a:r>
              <a:rPr lang="ru-RU" sz="3600" dirty="0" smtClean="0"/>
              <a:t>публикационной активности сотрудников</a:t>
            </a:r>
            <a:br>
              <a:rPr lang="ru-RU" sz="3600" dirty="0" smtClean="0"/>
            </a:br>
            <a:r>
              <a:rPr lang="ru-RU" sz="3600" dirty="0" smtClean="0"/>
              <a:t>МИЭМ НИУ ВШЭ</a:t>
            </a:r>
            <a:endParaRPr lang="ru-RU" sz="3600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595438" y="5445125"/>
            <a:ext cx="7462837" cy="1084263"/>
          </a:xfrm>
          <a:prstGeom prst="rect">
            <a:avLst/>
          </a:prstGeom>
        </p:spPr>
        <p:txBody>
          <a:bodyPr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r" fontAlgn="auto">
              <a:spcAft>
                <a:spcPts val="0"/>
              </a:spcAft>
              <a:defRPr/>
            </a:pPr>
            <a:r>
              <a:rPr lang="ru-RU" sz="2800" b="0" i="1" dirty="0" smtClean="0">
                <a:solidFill>
                  <a:schemeClr val="tx2">
                    <a:lumMod val="75000"/>
                  </a:schemeClr>
                </a:solidFill>
                <a:effectLst/>
              </a:rPr>
              <a:t>Аксенов</a:t>
            </a:r>
          </a:p>
          <a:p>
            <a:pPr algn="r" fontAlgn="auto">
              <a:spcAft>
                <a:spcPts val="0"/>
              </a:spcAft>
              <a:defRPr/>
            </a:pPr>
            <a:r>
              <a:rPr lang="ru-RU" sz="2800" b="0" i="1" dirty="0" smtClean="0">
                <a:solidFill>
                  <a:schemeClr val="tx2">
                    <a:lumMod val="75000"/>
                  </a:schemeClr>
                </a:solidFill>
                <a:effectLst/>
              </a:rPr>
              <a:t>Сергей Алексеевич</a:t>
            </a:r>
            <a:endParaRPr lang="ru-RU" sz="2800" b="0" i="1" dirty="0">
              <a:solidFill>
                <a:schemeClr val="tx2">
                  <a:lumMod val="75000"/>
                </a:schemeClr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Публикации </a:t>
            </a:r>
            <a:r>
              <a:rPr lang="en-US" dirty="0" err="1" smtClean="0"/>
              <a:t>WoS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 </a:t>
            </a:r>
            <a:fld id="{DAAE3922-C862-4321-9706-4BA2DE9F11FE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  <p:graphicFrame>
        <p:nvGraphicFramePr>
          <p:cNvPr id="10" name="Объект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9650442"/>
              </p:ext>
            </p:extLst>
          </p:nvPr>
        </p:nvGraphicFramePr>
        <p:xfrm>
          <a:off x="457200" y="1000125"/>
          <a:ext cx="8229600" cy="53578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368363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</a:t>
            </a:r>
            <a:r>
              <a:rPr lang="ru-RU" dirty="0"/>
              <a:t>и</a:t>
            </a:r>
            <a:r>
              <a:rPr lang="ru-RU" dirty="0" smtClean="0"/>
              <a:t>тирования </a:t>
            </a:r>
            <a:r>
              <a:rPr lang="en-US" dirty="0" err="1" smtClean="0"/>
              <a:t>WoS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 </a:t>
            </a:r>
            <a:fld id="{DAAE3922-C862-4321-9706-4BA2DE9F11FE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  <p:graphicFrame>
        <p:nvGraphicFramePr>
          <p:cNvPr id="6" name="Объект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3987393"/>
              </p:ext>
            </p:extLst>
          </p:nvPr>
        </p:nvGraphicFramePr>
        <p:xfrm>
          <a:off x="457200" y="1000125"/>
          <a:ext cx="8229600" cy="53578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078483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Публикации </a:t>
            </a:r>
            <a:r>
              <a:rPr lang="en-US" dirty="0" smtClean="0"/>
              <a:t>SCOPUS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 </a:t>
            </a:r>
            <a:fld id="{DAAE3922-C862-4321-9706-4BA2DE9F11FE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  <p:graphicFrame>
        <p:nvGraphicFramePr>
          <p:cNvPr id="6" name="Объект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8682976"/>
              </p:ext>
            </p:extLst>
          </p:nvPr>
        </p:nvGraphicFramePr>
        <p:xfrm>
          <a:off x="457200" y="1000125"/>
          <a:ext cx="8229600" cy="53578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320263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Цитирования </a:t>
            </a:r>
            <a:r>
              <a:rPr lang="en-US" dirty="0" smtClean="0"/>
              <a:t>SCOPUS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 </a:t>
            </a:r>
            <a:fld id="{DAAE3922-C862-4321-9706-4BA2DE9F11FE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  <p:graphicFrame>
        <p:nvGraphicFramePr>
          <p:cNvPr id="6" name="Объект 9"/>
          <p:cNvGraphicFramePr>
            <a:graphicFrameLocks noGrp="1"/>
          </p:cNvGraphicFramePr>
          <p:nvPr>
            <p:ph idx="1"/>
          </p:nvPr>
        </p:nvGraphicFramePr>
        <p:xfrm>
          <a:off x="457200" y="1000125"/>
          <a:ext cx="8229600" cy="53578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555751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ОПА </a:t>
            </a:r>
            <a:r>
              <a:rPr lang="ru-RU" b="0" dirty="0" smtClean="0"/>
              <a:t>Сроки</a:t>
            </a:r>
            <a:endParaRPr lang="ru-RU" b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000108"/>
            <a:ext cx="8229600" cy="5357850"/>
          </a:xfrm>
        </p:spPr>
        <p:txBody>
          <a:bodyPr/>
          <a:lstStyle/>
          <a:p>
            <a:pPr>
              <a:spcBef>
                <a:spcPts val="200"/>
              </a:spcBef>
            </a:pPr>
            <a:r>
              <a:rPr lang="ru-RU" sz="2800" b="1" dirty="0"/>
              <a:t>до 8 октября</a:t>
            </a:r>
            <a:r>
              <a:rPr lang="ru-RU" sz="2800" dirty="0"/>
              <a:t> - р</a:t>
            </a:r>
            <a:r>
              <a:rPr lang="ru-RU" sz="2800" dirty="0" smtClean="0"/>
              <a:t>ассылка списков 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ru-RU" sz="1100" dirty="0" smtClean="0"/>
              <a:t>Рассылка </a:t>
            </a:r>
            <a:r>
              <a:rPr lang="ru-RU" sz="1100" dirty="0"/>
              <a:t>руководителям научных подразделений </a:t>
            </a:r>
            <a:r>
              <a:rPr lang="ru-RU" sz="1100" dirty="0" smtClean="0"/>
              <a:t>списков </a:t>
            </a:r>
            <a:r>
              <a:rPr lang="ru-RU" sz="1100" dirty="0"/>
              <a:t>научных работников, чья публикационная активность подлежит оценке в 2016 </a:t>
            </a:r>
            <a:r>
              <a:rPr lang="ru-RU" sz="1100" dirty="0" smtClean="0"/>
              <a:t>году.</a:t>
            </a:r>
            <a:endParaRPr lang="ru-RU" sz="1100" dirty="0"/>
          </a:p>
          <a:p>
            <a:pPr>
              <a:spcBef>
                <a:spcPts val="200"/>
              </a:spcBef>
            </a:pPr>
            <a:r>
              <a:rPr lang="ru-RU" sz="2800" b="1" dirty="0"/>
              <a:t>9 октября</a:t>
            </a:r>
            <a:r>
              <a:rPr lang="ru-RU" sz="2800" dirty="0"/>
              <a:t> - </a:t>
            </a:r>
            <a:r>
              <a:rPr lang="ru-RU" sz="2800" dirty="0" smtClean="0"/>
              <a:t>начало заполнения анкет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ru-RU" sz="1100" dirty="0" smtClean="0"/>
              <a:t>в </a:t>
            </a:r>
            <a:r>
              <a:rPr lang="ru-RU" sz="1100" dirty="0"/>
              <a:t>личном кабинете научных работников в разделе "Заявки и отчеты" открывается возможность заполнить анкету, в которой коллеги выберут подаваемые на оценку публикации за 2014-2016 годы и научное направление, по которому выполнены эти работы. </a:t>
            </a:r>
            <a:endParaRPr lang="ru-RU" sz="1100" dirty="0" smtClean="0"/>
          </a:p>
          <a:p>
            <a:pPr>
              <a:spcBef>
                <a:spcPts val="200"/>
              </a:spcBef>
            </a:pPr>
            <a:r>
              <a:rPr lang="ru-RU" sz="2800" b="1" dirty="0" smtClean="0"/>
              <a:t>14 </a:t>
            </a:r>
            <a:r>
              <a:rPr lang="ru-RU" sz="2800" b="1" dirty="0"/>
              <a:t>октября</a:t>
            </a:r>
            <a:r>
              <a:rPr lang="ru-RU" sz="2800" dirty="0"/>
              <a:t> - </a:t>
            </a:r>
            <a:r>
              <a:rPr lang="ru-RU" sz="2800" dirty="0" smtClean="0"/>
              <a:t>сверка списков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ru-RU" sz="1100" dirty="0"/>
              <a:t>крайний срок предоставления руководителями научных подразделений сверенных списков научных работников и статуса их участия в оценке/освобождения от нее</a:t>
            </a:r>
          </a:p>
          <a:p>
            <a:pPr>
              <a:spcBef>
                <a:spcPts val="200"/>
              </a:spcBef>
            </a:pPr>
            <a:r>
              <a:rPr lang="ru-RU" sz="2800" b="1" dirty="0"/>
              <a:t>23 октября</a:t>
            </a:r>
            <a:r>
              <a:rPr lang="ru-RU" sz="2800" dirty="0"/>
              <a:t> - </a:t>
            </a:r>
            <a:r>
              <a:rPr lang="ru-RU" sz="2800" dirty="0" smtClean="0"/>
              <a:t>заполнить анкеты до 23:59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ru-RU" sz="1100" dirty="0"/>
              <a:t>крайний срок заполнения научными работниками анкет. В 23:59 система электронная система будет закрыта. При этом все анкеты не заполнивших их коллег будут сгенерированы автоматически по списку публикаций на портале и направлены в кадровые комиссии по научным направлениям, указанным руководителями подразделений как направления "по умолчанию".</a:t>
            </a:r>
          </a:p>
          <a:p>
            <a:pPr>
              <a:spcBef>
                <a:spcPts val="200"/>
              </a:spcBef>
            </a:pPr>
            <a:r>
              <a:rPr lang="ru-RU" sz="2800" b="1" dirty="0"/>
              <a:t>5 декабря</a:t>
            </a:r>
            <a:r>
              <a:rPr lang="ru-RU" sz="2800" dirty="0"/>
              <a:t> - </a:t>
            </a:r>
            <a:r>
              <a:rPr lang="ru-RU" sz="2800" dirty="0" smtClean="0"/>
              <a:t>первые результаты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ru-RU" sz="1100" dirty="0"/>
              <a:t>информация о рекомендациях относительно соответствия критериям оценки публикационной активности доводится до сведения научных работников и руководителей подразделений в личных кабинетах. Открывается возможность апелляций.</a:t>
            </a:r>
          </a:p>
          <a:p>
            <a:pPr>
              <a:spcBef>
                <a:spcPts val="200"/>
              </a:spcBef>
            </a:pPr>
            <a:r>
              <a:rPr lang="ru-RU" sz="2800" b="1" dirty="0"/>
              <a:t>11 декабря</a:t>
            </a:r>
            <a:r>
              <a:rPr lang="ru-RU" sz="2800" dirty="0"/>
              <a:t> - крайний срок подачи </a:t>
            </a:r>
            <a:r>
              <a:rPr lang="ru-RU" sz="2800" dirty="0" smtClean="0"/>
              <a:t>апелляций</a:t>
            </a:r>
            <a:endParaRPr lang="ru-RU" sz="2800" dirty="0"/>
          </a:p>
          <a:p>
            <a:pPr>
              <a:spcBef>
                <a:spcPts val="200"/>
              </a:spcBef>
            </a:pPr>
            <a:r>
              <a:rPr lang="ru-RU" sz="2800" b="1" dirty="0"/>
              <a:t>31 декабря</a:t>
            </a:r>
            <a:r>
              <a:rPr lang="ru-RU" sz="2800" dirty="0"/>
              <a:t> - </a:t>
            </a:r>
            <a:r>
              <a:rPr lang="ru-RU" sz="2800" dirty="0" smtClean="0"/>
              <a:t>подведение итогов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ru-RU" sz="1100" dirty="0"/>
              <a:t>информация об итогах кампании доводится до сведения научных работников  и руководителей подразделений. </a:t>
            </a:r>
            <a:endParaRPr lang="ru-RU" sz="10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 </a:t>
            </a:r>
            <a:fld id="{DAAE3922-C862-4321-9706-4BA2DE9F11FE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59710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ОПА </a:t>
            </a:r>
            <a:r>
              <a:rPr lang="ru-RU" b="0" dirty="0" smtClean="0"/>
              <a:t>Критерии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2143182"/>
              </p:ext>
            </p:extLst>
          </p:nvPr>
        </p:nvGraphicFramePr>
        <p:xfrm>
          <a:off x="179512" y="966936"/>
          <a:ext cx="8743826" cy="5403501"/>
        </p:xfrm>
        <a:graphic>
          <a:graphicData uri="http://schemas.openxmlformats.org/drawingml/2006/table">
            <a:tbl>
              <a:tblPr/>
              <a:tblGrid>
                <a:gridCol w="504056"/>
                <a:gridCol w="3888432"/>
                <a:gridCol w="4351338"/>
              </a:tblGrid>
              <a:tr h="78151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elvetica Neue"/>
                        </a:rPr>
                        <a:t> </a:t>
                      </a:r>
                    </a:p>
                  </a:txBody>
                  <a:tcPr marL="7743" marR="7743" marT="0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elvetica Neue"/>
                        </a:rPr>
                        <a:t>Главный, ведущий и старший научный сотрудник</a:t>
                      </a:r>
                    </a:p>
                  </a:txBody>
                  <a:tcPr marL="7743" marR="7743" marT="0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elvetica Neue"/>
                        </a:rPr>
                        <a:t>научный сотрудник, младший научный сотрудник, стажер-исследователь, руководители и 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elvetica Neue"/>
                        </a:rPr>
                        <a:t>замы</a:t>
                      </a:r>
                      <a:endParaRPr lang="ru-RU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elvetica Neue"/>
                      </a:endParaRPr>
                    </a:p>
                  </a:txBody>
                  <a:tcPr marL="7743" marR="7743" marT="0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08402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dirty="0">
                          <a:effectLst/>
                          <a:latin typeface="Helvetica Neue"/>
                        </a:rPr>
                        <a:t>Трек 1</a:t>
                      </a:r>
                    </a:p>
                  </a:txBody>
                  <a:tcPr marL="7743" marR="7743" marT="0" marB="0" vert="vert27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ru-RU" sz="1800" b="1" dirty="0">
                          <a:effectLst/>
                          <a:latin typeface="Helvetica Neue"/>
                        </a:rPr>
                        <a:t>не менее 1 публикации </a:t>
                      </a:r>
                      <a:r>
                        <a:rPr lang="ru-RU" sz="1800" dirty="0">
                          <a:effectLst/>
                          <a:latin typeface="Helvetica Neue"/>
                        </a:rPr>
                        <a:t>в </a:t>
                      </a:r>
                      <a:r>
                        <a:rPr lang="ru-RU" sz="1800" dirty="0" smtClean="0">
                          <a:effectLst/>
                          <a:latin typeface="Helvetica Neue"/>
                        </a:rPr>
                        <a:t>рецензируемом журнале (</a:t>
                      </a:r>
                      <a:r>
                        <a:rPr lang="ru-RU" sz="1800" dirty="0">
                          <a:effectLst/>
                          <a:latin typeface="Helvetica Neue"/>
                        </a:rPr>
                        <a:t>Q1-Q2) своей предметной области по классификации </a:t>
                      </a:r>
                      <a:r>
                        <a:rPr lang="ru-RU" sz="1800" dirty="0" err="1">
                          <a:effectLst/>
                          <a:latin typeface="Helvetica Neue"/>
                        </a:rPr>
                        <a:t>Scopus</a:t>
                      </a:r>
                      <a:r>
                        <a:rPr lang="ru-RU" sz="1800" dirty="0">
                          <a:effectLst/>
                          <a:latin typeface="Helvetica Neue"/>
                        </a:rPr>
                        <a:t> или </a:t>
                      </a:r>
                      <a:r>
                        <a:rPr lang="ru-RU" sz="1800" dirty="0" err="1">
                          <a:effectLst/>
                          <a:latin typeface="Helvetica Neue"/>
                        </a:rPr>
                        <a:t>Web</a:t>
                      </a:r>
                      <a:r>
                        <a:rPr lang="ru-RU" sz="1800" dirty="0">
                          <a:effectLst/>
                          <a:latin typeface="Helvetica Neue"/>
                        </a:rPr>
                        <a:t> </a:t>
                      </a:r>
                      <a:r>
                        <a:rPr lang="ru-RU" sz="1800" dirty="0" err="1">
                          <a:effectLst/>
                          <a:latin typeface="Helvetica Neue"/>
                        </a:rPr>
                        <a:t>of</a:t>
                      </a:r>
                      <a:r>
                        <a:rPr lang="ru-RU" sz="1800" dirty="0">
                          <a:effectLst/>
                          <a:latin typeface="Helvetica Neue"/>
                        </a:rPr>
                        <a:t> </a:t>
                      </a:r>
                      <a:r>
                        <a:rPr lang="ru-RU" sz="1800" dirty="0" err="1">
                          <a:effectLst/>
                          <a:latin typeface="Helvetica Neue"/>
                        </a:rPr>
                        <a:t>Science</a:t>
                      </a:r>
                      <a:r>
                        <a:rPr lang="ru-RU" sz="1800" dirty="0">
                          <a:effectLst/>
                          <a:latin typeface="Helvetica Neue"/>
                        </a:rPr>
                        <a:t>;</a:t>
                      </a:r>
                    </a:p>
                    <a:p>
                      <a:pPr algn="l" fontAlgn="t"/>
                      <a:r>
                        <a:rPr lang="ru-RU" sz="1800" dirty="0">
                          <a:effectLst/>
                          <a:latin typeface="Helvetica Neue"/>
                        </a:rPr>
                        <a:t>или</a:t>
                      </a:r>
                    </a:p>
                    <a:p>
                      <a:pPr algn="l" fontAlgn="t"/>
                      <a:r>
                        <a:rPr lang="ru-RU" sz="1800" b="1" dirty="0">
                          <a:effectLst/>
                          <a:latin typeface="Helvetica Neue"/>
                        </a:rPr>
                        <a:t>не менее 1 монографии, </a:t>
                      </a:r>
                      <a:r>
                        <a:rPr lang="ru-RU" sz="1800" dirty="0">
                          <a:effectLst/>
                          <a:latin typeface="Helvetica Neue"/>
                        </a:rPr>
                        <a:t>опубликованной в </a:t>
                      </a:r>
                      <a:r>
                        <a:rPr lang="ru-RU" sz="1800" dirty="0" smtClean="0">
                          <a:effectLst/>
                          <a:latin typeface="Helvetica Neue"/>
                        </a:rPr>
                        <a:t>издательстве</a:t>
                      </a:r>
                      <a:r>
                        <a:rPr lang="ru-RU" sz="1800" baseline="0" dirty="0" smtClean="0">
                          <a:effectLst/>
                          <a:latin typeface="Helvetica Neue"/>
                        </a:rPr>
                        <a:t> </a:t>
                      </a:r>
                      <a:r>
                        <a:rPr lang="ru-RU" sz="1800" dirty="0" smtClean="0">
                          <a:effectLst/>
                          <a:latin typeface="Helvetica Neue"/>
                        </a:rPr>
                        <a:t>категории </a:t>
                      </a:r>
                      <a:r>
                        <a:rPr lang="ru-RU" sz="1800" dirty="0">
                          <a:effectLst/>
                          <a:latin typeface="Helvetica Neue"/>
                        </a:rPr>
                        <a:t>A-B в рейтинге SENSE </a:t>
                      </a:r>
                      <a:r>
                        <a:rPr lang="ru-RU" sz="1800" dirty="0" err="1">
                          <a:effectLst/>
                          <a:latin typeface="Helvetica Neue"/>
                        </a:rPr>
                        <a:t>Ranking</a:t>
                      </a:r>
                      <a:r>
                        <a:rPr lang="ru-RU" sz="1800" dirty="0">
                          <a:effectLst/>
                          <a:latin typeface="Helvetica Neue"/>
                        </a:rPr>
                        <a:t> </a:t>
                      </a:r>
                      <a:r>
                        <a:rPr lang="ru-RU" sz="1800" dirty="0" err="1">
                          <a:effectLst/>
                          <a:latin typeface="Helvetica Neue"/>
                        </a:rPr>
                        <a:t>of</a:t>
                      </a:r>
                      <a:r>
                        <a:rPr lang="ru-RU" sz="1800" dirty="0">
                          <a:effectLst/>
                          <a:latin typeface="Helvetica Neue"/>
                        </a:rPr>
                        <a:t> </a:t>
                      </a:r>
                      <a:r>
                        <a:rPr lang="ru-RU" sz="1800" dirty="0" err="1">
                          <a:effectLst/>
                          <a:latin typeface="Helvetica Neue"/>
                        </a:rPr>
                        <a:t>academic</a:t>
                      </a:r>
                      <a:r>
                        <a:rPr lang="ru-RU" sz="1800" dirty="0">
                          <a:effectLst/>
                          <a:latin typeface="Helvetica Neue"/>
                        </a:rPr>
                        <a:t> </a:t>
                      </a:r>
                      <a:r>
                        <a:rPr lang="ru-RU" sz="1800" dirty="0" err="1">
                          <a:effectLst/>
                          <a:latin typeface="Helvetica Neue"/>
                        </a:rPr>
                        <a:t>publishers</a:t>
                      </a:r>
                      <a:r>
                        <a:rPr lang="ru-RU" sz="1800" dirty="0">
                          <a:effectLst/>
                          <a:latin typeface="Helvetica Neue"/>
                        </a:rPr>
                        <a:t>;</a:t>
                      </a:r>
                      <a:br>
                        <a:rPr lang="ru-RU" sz="1800" dirty="0">
                          <a:effectLst/>
                          <a:latin typeface="Helvetica Neue"/>
                        </a:rPr>
                      </a:br>
                      <a:r>
                        <a:rPr lang="ru-RU" sz="1800" dirty="0" smtClean="0">
                          <a:effectLst/>
                          <a:latin typeface="Helvetica Neue"/>
                        </a:rPr>
                        <a:t>или</a:t>
                      </a:r>
                      <a:r>
                        <a:rPr lang="ru-RU" sz="1800" dirty="0">
                          <a:effectLst/>
                          <a:latin typeface="Helvetica Neue"/>
                        </a:rPr>
                        <a:t/>
                      </a:r>
                      <a:br>
                        <a:rPr lang="ru-RU" sz="1800" dirty="0">
                          <a:effectLst/>
                          <a:latin typeface="Helvetica Neue"/>
                        </a:rPr>
                      </a:br>
                      <a:r>
                        <a:rPr lang="ru-RU" sz="1800" b="1" dirty="0" smtClean="0">
                          <a:effectLst/>
                          <a:latin typeface="Helvetica Neue"/>
                        </a:rPr>
                        <a:t>не </a:t>
                      </a:r>
                      <a:r>
                        <a:rPr lang="ru-RU" sz="1800" b="1" dirty="0">
                          <a:effectLst/>
                          <a:latin typeface="Helvetica Neue"/>
                        </a:rPr>
                        <a:t>менее 1 работы в сборнике </a:t>
                      </a:r>
                      <a:r>
                        <a:rPr lang="ru-RU" sz="1800" dirty="0">
                          <a:effectLst/>
                          <a:latin typeface="Helvetica Neue"/>
                        </a:rPr>
                        <a:t>докладов по итогам конференции </a:t>
                      </a:r>
                      <a:r>
                        <a:rPr lang="ru-RU" sz="1800" dirty="0" smtClean="0">
                          <a:effectLst/>
                          <a:latin typeface="Helvetica Neue"/>
                        </a:rPr>
                        <a:t>в </a:t>
                      </a:r>
                      <a:r>
                        <a:rPr lang="ru-RU" sz="1800" dirty="0">
                          <a:effectLst/>
                          <a:latin typeface="Helvetica Neue"/>
                        </a:rPr>
                        <a:t>области </a:t>
                      </a:r>
                      <a:r>
                        <a:rPr lang="ru-RU" sz="1800" dirty="0" err="1">
                          <a:effectLst/>
                          <a:latin typeface="Helvetica Neue"/>
                        </a:rPr>
                        <a:t>Computer</a:t>
                      </a:r>
                      <a:r>
                        <a:rPr lang="ru-RU" sz="1800" dirty="0">
                          <a:effectLst/>
                          <a:latin typeface="Helvetica Neue"/>
                        </a:rPr>
                        <a:t> </a:t>
                      </a:r>
                      <a:r>
                        <a:rPr lang="ru-RU" sz="1800" dirty="0" err="1">
                          <a:effectLst/>
                          <a:latin typeface="Helvetica Neue"/>
                        </a:rPr>
                        <a:t>Science</a:t>
                      </a:r>
                      <a:r>
                        <a:rPr lang="ru-RU" sz="1800" dirty="0">
                          <a:effectLst/>
                          <a:latin typeface="Helvetica Neue"/>
                        </a:rPr>
                        <a:t> уровня A* по рейтингу CORE.</a:t>
                      </a:r>
                    </a:p>
                  </a:txBody>
                  <a:tcPr marL="7743" marR="7743" marT="0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08627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dirty="0">
                          <a:effectLst/>
                          <a:latin typeface="Helvetica Neue"/>
                        </a:rPr>
                        <a:t>Трек 2</a:t>
                      </a:r>
                    </a:p>
                  </a:txBody>
                  <a:tcPr marL="7743" marR="7743" marT="0" marB="0" vert="vert27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1" dirty="0">
                          <a:effectLst/>
                          <a:latin typeface="Helvetica Neue"/>
                        </a:rPr>
                        <a:t>не менее 3 публикаций</a:t>
                      </a:r>
                      <a:r>
                        <a:rPr lang="ru-RU" sz="1800" dirty="0">
                          <a:effectLst/>
                          <a:latin typeface="Helvetica Neue"/>
                        </a:rPr>
                        <a:t>, среди которых хотя бы </a:t>
                      </a:r>
                      <a:r>
                        <a:rPr lang="ru-RU" sz="1800" b="1" dirty="0">
                          <a:effectLst/>
                          <a:latin typeface="Helvetica Neue"/>
                        </a:rPr>
                        <a:t>1 </a:t>
                      </a:r>
                      <a:r>
                        <a:rPr lang="ru-RU" sz="1800" b="1" dirty="0" smtClean="0">
                          <a:effectLst/>
                          <a:latin typeface="Helvetica Neue"/>
                        </a:rPr>
                        <a:t>индексируемая </a:t>
                      </a:r>
                      <a:r>
                        <a:rPr lang="ru-RU" sz="1800" b="1" dirty="0">
                          <a:effectLst/>
                          <a:latin typeface="Helvetica Neue"/>
                        </a:rPr>
                        <a:t>в базах данных </a:t>
                      </a:r>
                      <a:r>
                        <a:rPr lang="ru-RU" sz="1800" b="1" dirty="0" err="1" smtClean="0">
                          <a:effectLst/>
                          <a:latin typeface="Helvetica Neue"/>
                        </a:rPr>
                        <a:t>Scopus</a:t>
                      </a:r>
                      <a:r>
                        <a:rPr lang="ru-RU" sz="1800" b="1" dirty="0" smtClean="0">
                          <a:effectLst/>
                          <a:latin typeface="Helvetica Neue"/>
                        </a:rPr>
                        <a:t>/</a:t>
                      </a:r>
                      <a:r>
                        <a:rPr lang="ru-RU" sz="1800" b="1" dirty="0" err="1" smtClean="0">
                          <a:effectLst/>
                          <a:latin typeface="Helvetica Neue"/>
                        </a:rPr>
                        <a:t>WoS</a:t>
                      </a:r>
                      <a:r>
                        <a:rPr lang="ru-RU" sz="1800" dirty="0">
                          <a:effectLst/>
                          <a:latin typeface="Helvetica Neue"/>
                        </a:rPr>
                        <a:t> </a:t>
                      </a:r>
                    </a:p>
                  </a:txBody>
                  <a:tcPr marL="7743" marR="7743" marT="0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1" dirty="0">
                          <a:effectLst/>
                          <a:latin typeface="Helvetica Neue"/>
                        </a:rPr>
                        <a:t>не менее 2 публикаций</a:t>
                      </a:r>
                      <a:r>
                        <a:rPr lang="ru-RU" sz="1800" dirty="0">
                          <a:effectLst/>
                          <a:latin typeface="Helvetica Neue"/>
                        </a:rPr>
                        <a:t>, среди которых хотя бы </a:t>
                      </a:r>
                      <a:r>
                        <a:rPr lang="ru-RU" sz="1800" b="1" dirty="0">
                          <a:effectLst/>
                          <a:latin typeface="Helvetica Neue"/>
                        </a:rPr>
                        <a:t>1 публикация, индексируемая в базах данных </a:t>
                      </a:r>
                      <a:r>
                        <a:rPr lang="ru-RU" sz="1800" b="1" dirty="0" err="1" smtClean="0">
                          <a:effectLst/>
                          <a:latin typeface="Helvetica Neue"/>
                        </a:rPr>
                        <a:t>Scopus</a:t>
                      </a:r>
                      <a:r>
                        <a:rPr lang="ru-RU" sz="1800" b="1" dirty="0" smtClean="0">
                          <a:effectLst/>
                          <a:latin typeface="Helvetica Neue"/>
                        </a:rPr>
                        <a:t>/</a:t>
                      </a:r>
                      <a:r>
                        <a:rPr lang="ru-RU" sz="1800" b="1" dirty="0" err="1" smtClean="0">
                          <a:effectLst/>
                          <a:latin typeface="Helvetica Neue"/>
                        </a:rPr>
                        <a:t>WoS</a:t>
                      </a:r>
                      <a:r>
                        <a:rPr lang="ru-RU" sz="1800" dirty="0">
                          <a:effectLst/>
                          <a:latin typeface="Helvetica Neue"/>
                        </a:rPr>
                        <a:t> </a:t>
                      </a:r>
                    </a:p>
                  </a:txBody>
                  <a:tcPr marL="7743" marR="7743" marT="0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6302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dirty="0">
                          <a:effectLst/>
                          <a:latin typeface="Helvetica Neue"/>
                        </a:rPr>
                        <a:t>Трек 4</a:t>
                      </a:r>
                    </a:p>
                  </a:txBody>
                  <a:tcPr marL="7743" marR="7743" marT="0" marB="0" vert="vert27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1" dirty="0">
                          <a:effectLst/>
                          <a:latin typeface="Helvetica Neue"/>
                        </a:rPr>
                        <a:t>не менее 4 публикаций + 1 препринт</a:t>
                      </a:r>
                      <a:r>
                        <a:rPr lang="ru-RU" sz="1800" dirty="0">
                          <a:effectLst/>
                          <a:latin typeface="Helvetica Neue"/>
                        </a:rPr>
                        <a:t> на иностранном языке в серии препринтов ПФИ или в серии препринтов зарубежных университетов и научных </a:t>
                      </a:r>
                      <a:r>
                        <a:rPr lang="ru-RU" sz="1800" dirty="0" smtClean="0">
                          <a:effectLst/>
                          <a:latin typeface="Helvetica Neue"/>
                        </a:rPr>
                        <a:t>центров</a:t>
                      </a:r>
                      <a:endParaRPr lang="ru-RU" sz="1800" dirty="0">
                        <a:effectLst/>
                        <a:latin typeface="Helvetica Neue"/>
                      </a:endParaRPr>
                    </a:p>
                  </a:txBody>
                  <a:tcPr marL="7743" marR="7743" marT="0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1" dirty="0">
                          <a:effectLst/>
                          <a:latin typeface="Helvetica Neue"/>
                        </a:rPr>
                        <a:t>не менее 2 публикаций + 1 препринт</a:t>
                      </a:r>
                      <a:r>
                        <a:rPr lang="ru-RU" sz="1800" dirty="0">
                          <a:effectLst/>
                          <a:latin typeface="Helvetica Neue"/>
                        </a:rPr>
                        <a:t> на иностранном языке в серии препринтов ПФИ или в серии препринтов зарубежных университетов и научных центров</a:t>
                      </a:r>
                    </a:p>
                  </a:txBody>
                  <a:tcPr marL="7743" marR="7743" marT="0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 </a:t>
            </a:r>
            <a:fld id="{DAAE3922-C862-4321-9706-4BA2DE9F11FE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4351338" y="10001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18896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ОПА </a:t>
            </a:r>
            <a:r>
              <a:rPr lang="ru-RU" b="0" dirty="0" smtClean="0"/>
              <a:t>Информация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https://www.hse.ru/science/our/evaluation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 </a:t>
            </a:r>
            <a:fld id="{DAAE3922-C862-4321-9706-4BA2DE9F11FE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  <p:pic>
        <p:nvPicPr>
          <p:cNvPr id="2050" name="Picture 2" descr="C:\Users\Aksenov\Desktop\Dropbox\Скриншоты\Скриншот 2016-10-03 21.27.17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09"/>
          <a:stretch/>
        </p:blipFill>
        <p:spPr bwMode="auto">
          <a:xfrm>
            <a:off x="583469" y="1628800"/>
            <a:ext cx="7876963" cy="46470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747952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3428</TotalTime>
  <Words>123</Words>
  <Application>Microsoft Office PowerPoint</Application>
  <PresentationFormat>Экран (4:3)</PresentationFormat>
  <Paragraphs>59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Оценка  публикационной активности сотрудников МИЭМ НИУ ВШЭ</vt:lpstr>
      <vt:lpstr>Публикации WoS</vt:lpstr>
      <vt:lpstr>Цитирования WoS</vt:lpstr>
      <vt:lpstr>Публикации SCOPUS</vt:lpstr>
      <vt:lpstr>Цитирования SCOPUS</vt:lpstr>
      <vt:lpstr>ОПА Сроки</vt:lpstr>
      <vt:lpstr>ОПА Критерии</vt:lpstr>
      <vt:lpstr>ОПА Информация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ДОКЛАДА</dc:title>
  <dc:creator>Aksenov</dc:creator>
  <cp:lastModifiedBy>Пользователь Windows</cp:lastModifiedBy>
  <cp:revision>107</cp:revision>
  <cp:lastPrinted>2016-10-04T13:53:24Z</cp:lastPrinted>
  <dcterms:created xsi:type="dcterms:W3CDTF">2013-03-24T14:12:58Z</dcterms:created>
  <dcterms:modified xsi:type="dcterms:W3CDTF">2016-10-04T13:55:39Z</dcterms:modified>
</cp:coreProperties>
</file>