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3" r:id="rId4"/>
    <p:sldId id="276" r:id="rId5"/>
    <p:sldId id="284" r:id="rId6"/>
    <p:sldId id="293" r:id="rId7"/>
    <p:sldId id="286" r:id="rId8"/>
    <p:sldId id="287" r:id="rId9"/>
    <p:sldId id="288" r:id="rId10"/>
    <p:sldId id="289" r:id="rId11"/>
    <p:sldId id="292" r:id="rId12"/>
    <p:sldId id="291" r:id="rId13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>
      <p:cViewPr>
        <p:scale>
          <a:sx n="70" d="100"/>
          <a:sy n="70" d="100"/>
        </p:scale>
        <p:origin x="-1908" y="-9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/>
              <a:pPr/>
              <a:t>04.10.2016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/>
              <a:pPr/>
              <a:t>04.10.2016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noProof="0" smtClean="0"/>
              <a:pPr/>
              <a:t>04.10.2016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764" y="692696"/>
            <a:ext cx="9505056" cy="2592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Итоги нового набора в бакалавриат, магистратуру и аспирантуру  2016/17 уч. года </a:t>
            </a:r>
            <a:endParaRPr lang="ru-RU" sz="44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-171400"/>
            <a:ext cx="9753600" cy="132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приема в Аспирантскую школу по техническим наукам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30452"/>
              </p:ext>
            </p:extLst>
          </p:nvPr>
        </p:nvGraphicFramePr>
        <p:xfrm>
          <a:off x="621804" y="1124744"/>
          <a:ext cx="10329664" cy="423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746953"/>
                <a:gridCol w="22460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Профиль</a:t>
                      </a:r>
                      <a:r>
                        <a:rPr lang="ru-RU" baseline="0" dirty="0" smtClean="0"/>
                        <a:t> подготовки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КЦП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Фактическое</a:t>
                      </a:r>
                      <a:r>
                        <a:rPr lang="ru-RU" baseline="0" dirty="0" smtClean="0"/>
                        <a:t> число заявлений</a:t>
                      </a:r>
                      <a:endParaRPr lang="en-US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01.06.01 Математика и механика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</a:tr>
              <a:tr h="27373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03.06.01 Физика и астрономия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</a:tr>
              <a:tr h="2291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09.06.01 Информатика и вычислительная техника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14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12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</a:tr>
              <a:tr h="2594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11.06.01 Электроника, радиотехника и системы связи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</a:tr>
              <a:tr h="2371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27.06.01 Управление в технических системах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</a:t>
                      </a:r>
                      <a:endParaRPr lang="en-US" sz="2800" dirty="0"/>
                    </a:p>
                  </a:txBody>
                  <a:tcPr marL="72000" marR="0" marT="3600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804" y="5779217"/>
            <a:ext cx="111612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План приема в АШ по техническим наукам в рамках КЦП в полном объеме не выполнен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5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-171400"/>
            <a:ext cx="9753600" cy="1325562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ситуации по приему в Аш по техническим наукам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340768"/>
            <a:ext cx="9753600" cy="52565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Выявленные причины сложившейся ситуации:</a:t>
            </a:r>
          </a:p>
          <a:p>
            <a:pPr lvl="1"/>
            <a:r>
              <a:rPr lang="ru-RU" sz="1600" dirty="0" smtClean="0"/>
              <a:t>Прекращение с 2015 года выпуска МИЭМ специалистов, поступавших в аспирантуру</a:t>
            </a:r>
          </a:p>
          <a:p>
            <a:pPr lvl="1"/>
            <a:r>
              <a:rPr lang="ru-RU" sz="1600" dirty="0" smtClean="0"/>
              <a:t>Недостаточное рекламирование аспирантской школы в других вузах</a:t>
            </a:r>
          </a:p>
          <a:p>
            <a:pPr lvl="1"/>
            <a:r>
              <a:rPr lang="ru-RU" sz="1600" dirty="0" smtClean="0"/>
              <a:t>Затруднения, возникающие при совмещении аспирантуры с постоянной работой – необходимость посещать занятия 4 раза в неделю</a:t>
            </a:r>
          </a:p>
          <a:p>
            <a:r>
              <a:rPr lang="ru-RU" sz="2000" dirty="0" smtClean="0"/>
              <a:t>Возможные меры улучшения ситуации в 2017 году:</a:t>
            </a:r>
          </a:p>
          <a:p>
            <a:pPr lvl="1"/>
            <a:r>
              <a:rPr lang="ru-RU" sz="1600" dirty="0" smtClean="0"/>
              <a:t>Создание прочной связки магистратуры и аспирантуры</a:t>
            </a:r>
          </a:p>
          <a:p>
            <a:pPr lvl="1"/>
            <a:r>
              <a:rPr lang="ru-RU" sz="1600" dirty="0" smtClean="0"/>
              <a:t>Включение аспирантской школы в формирование тем ВКР магистров</a:t>
            </a:r>
          </a:p>
          <a:p>
            <a:pPr lvl="1"/>
            <a:r>
              <a:rPr lang="ru-RU" sz="1600" dirty="0" smtClean="0"/>
              <a:t>Работа с магистрами в рамках подготовки ВКР по формированию их портфолио для поступления в аспирантуты</a:t>
            </a:r>
          </a:p>
          <a:p>
            <a:pPr lvl="1"/>
            <a:r>
              <a:rPr lang="ru-RU" sz="1600" dirty="0" smtClean="0"/>
              <a:t>Достижение договоренностей с работодателями аспирантов по обеспечению возможности посещения занятий, материального и иного стимулирования успешно окончивших аспирантуру</a:t>
            </a:r>
          </a:p>
          <a:p>
            <a:pPr lvl="1"/>
            <a:r>
              <a:rPr lang="ru-RU" sz="1600" dirty="0"/>
              <a:t>Привлечение аспирантов к выполнению оплачиваемых работ в рамках грантов и хоздоговорных </a:t>
            </a:r>
            <a:r>
              <a:rPr lang="ru-RU" sz="1600" dirty="0" smtClean="0"/>
              <a:t>НИР</a:t>
            </a:r>
          </a:p>
          <a:p>
            <a:pPr lvl="1"/>
            <a:r>
              <a:rPr lang="ru-RU" sz="1600" dirty="0" smtClean="0"/>
              <a:t>Решением ректора НИУ ВШЭ обязательным критерием повторного прохождения конкурса ППС на должность профессора является наличие аспиранта</a:t>
            </a:r>
          </a:p>
          <a:p>
            <a:pPr lvl="1"/>
            <a:r>
              <a:rPr lang="ru-RU" sz="1600" dirty="0" smtClean="0"/>
              <a:t>Предлагается установить мотивационную премию для профессоров и доцентов по результатам приема в аспирантуру</a:t>
            </a:r>
          </a:p>
        </p:txBody>
      </p:sp>
    </p:spTree>
    <p:extLst>
      <p:ext uri="{BB962C8B-B14F-4D97-AF65-F5344CB8AC3E}">
        <p14:creationId xmlns:p14="http://schemas.microsoft.com/office/powerpoint/2010/main" val="34152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-531440"/>
            <a:ext cx="9753600" cy="1325562"/>
          </a:xfrm>
        </p:spPr>
        <p:txBody>
          <a:bodyPr/>
          <a:lstStyle/>
          <a:p>
            <a:pPr algn="ctr"/>
            <a:r>
              <a:rPr lang="ru-RU" dirty="0" smtClean="0"/>
              <a:t>Эксперимент МИЭМ</a:t>
            </a:r>
            <a:endParaRPr lang="en-US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818" t="4571" r="58721" b="10066"/>
          <a:stretch>
            <a:fillRect/>
          </a:stretch>
        </p:blipFill>
        <p:spPr bwMode="auto">
          <a:xfrm>
            <a:off x="5734372" y="1340768"/>
            <a:ext cx="60421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041" y="836712"/>
            <a:ext cx="55903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Аналитическая группа:</a:t>
            </a:r>
          </a:p>
          <a:p>
            <a:pPr lvl="0"/>
            <a:r>
              <a:rPr lang="ru-RU" sz="1200" b="1" dirty="0" smtClean="0"/>
              <a:t>Сорокин А. В. – заместитель заведующего Кафедрой компьютерной безопасности, руководитель,</a:t>
            </a:r>
          </a:p>
          <a:p>
            <a:pPr lvl="0"/>
            <a:r>
              <a:rPr lang="ru-RU" sz="1200" b="1" dirty="0" smtClean="0"/>
              <a:t>Ветров В. А.  – заместитель руководителя Департамента электронной инженерии,</a:t>
            </a:r>
          </a:p>
          <a:p>
            <a:pPr lvl="0"/>
            <a:r>
              <a:rPr lang="ru-RU" sz="1200" b="1" dirty="0" smtClean="0"/>
              <a:t>Востриков А. В. – аналитик МИЭМ,</a:t>
            </a:r>
          </a:p>
          <a:p>
            <a:pPr lvl="0"/>
            <a:r>
              <a:rPr lang="ru-RU" sz="1200" b="1" dirty="0" err="1" smtClean="0"/>
              <a:t>Помолотова</a:t>
            </a:r>
            <a:r>
              <a:rPr lang="ru-RU" sz="1200" b="1" dirty="0" smtClean="0"/>
              <a:t> А. В. – инженер УЛ «Информационно-аналитических систем и обучаемых компьютеров».</a:t>
            </a:r>
          </a:p>
          <a:p>
            <a:r>
              <a:rPr lang="ru-RU" sz="1200" b="1" dirty="0" smtClean="0"/>
              <a:t> </a:t>
            </a:r>
          </a:p>
          <a:p>
            <a:pPr algn="ctr"/>
            <a:r>
              <a:rPr lang="ru-RU" sz="1200" b="1" u="sng" dirty="0" smtClean="0"/>
              <a:t>Консультационная группа:</a:t>
            </a:r>
          </a:p>
          <a:p>
            <a:pPr lvl="0"/>
            <a:r>
              <a:rPr lang="ru-RU" sz="1200" b="1" dirty="0" err="1" smtClean="0"/>
              <a:t>Ролич</a:t>
            </a:r>
            <a:r>
              <a:rPr lang="ru-RU" sz="1200" b="1" dirty="0" smtClean="0"/>
              <a:t> А.Ю. – ведущий инженер лаборатории 3Д </a:t>
            </a:r>
            <a:r>
              <a:rPr lang="ru-RU" sz="1200" b="1" dirty="0" err="1" smtClean="0"/>
              <a:t>визуализации,руководитель</a:t>
            </a:r>
            <a:endParaRPr lang="ru-RU" sz="1200" b="1" dirty="0" smtClean="0"/>
          </a:p>
          <a:p>
            <a:pPr lvl="0"/>
            <a:r>
              <a:rPr lang="ru-RU" sz="1200" b="1" dirty="0" smtClean="0"/>
              <a:t>Зайцева А.О.- студентка ДКИ</a:t>
            </a:r>
          </a:p>
          <a:p>
            <a:pPr lvl="0"/>
            <a:r>
              <a:rPr lang="ru-RU" sz="1200" b="1" dirty="0" smtClean="0"/>
              <a:t>Дерябина К.А-студентка ДКИ</a:t>
            </a:r>
          </a:p>
          <a:p>
            <a:pPr lvl="0"/>
            <a:r>
              <a:rPr lang="ru-RU" sz="1200" b="1" dirty="0" err="1" smtClean="0"/>
              <a:t>Шарова</a:t>
            </a:r>
            <a:r>
              <a:rPr lang="ru-RU" sz="1200" b="1" dirty="0" smtClean="0"/>
              <a:t> Д.С.- студентка ДКИ</a:t>
            </a:r>
          </a:p>
          <a:p>
            <a:pPr lvl="0"/>
            <a:r>
              <a:rPr lang="ru-RU" sz="1200" b="1" dirty="0" err="1" smtClean="0"/>
              <a:t>Кульгина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А.И.-студентка</a:t>
            </a:r>
            <a:r>
              <a:rPr lang="ru-RU" sz="1200" b="1" dirty="0" smtClean="0"/>
              <a:t> ДКИ</a:t>
            </a:r>
          </a:p>
          <a:p>
            <a:pPr lvl="0"/>
            <a:r>
              <a:rPr lang="ru-RU" sz="1200" b="1" dirty="0" err="1" smtClean="0"/>
              <a:t>Квитницкий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Е.С.-студент</a:t>
            </a:r>
            <a:r>
              <a:rPr lang="ru-RU" sz="1200" b="1" dirty="0" smtClean="0"/>
              <a:t> ДКИ</a:t>
            </a:r>
          </a:p>
          <a:p>
            <a:pPr lvl="0"/>
            <a:r>
              <a:rPr lang="ru-RU" sz="1200" b="1" dirty="0" smtClean="0"/>
              <a:t>Трофимов </a:t>
            </a:r>
            <a:r>
              <a:rPr lang="ru-RU" sz="1200" b="1" dirty="0" err="1" smtClean="0"/>
              <a:t>Е.Н.-студент</a:t>
            </a:r>
            <a:r>
              <a:rPr lang="ru-RU" sz="1200" b="1" dirty="0" smtClean="0"/>
              <a:t> ДЭИ</a:t>
            </a:r>
          </a:p>
          <a:p>
            <a:pPr lvl="0"/>
            <a:r>
              <a:rPr lang="ru-RU" sz="1200" b="1" dirty="0" err="1" smtClean="0"/>
              <a:t>Хожиматова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К.О.-студентка</a:t>
            </a:r>
            <a:r>
              <a:rPr lang="ru-RU" sz="1200" b="1" dirty="0" smtClean="0"/>
              <a:t> ДЭИ</a:t>
            </a:r>
          </a:p>
          <a:p>
            <a:pPr lvl="0"/>
            <a:r>
              <a:rPr lang="ru-RU" sz="1200" b="1" dirty="0" err="1" smtClean="0"/>
              <a:t>Илюхин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Д.О.-студент</a:t>
            </a:r>
            <a:r>
              <a:rPr lang="ru-RU" sz="1200" b="1" dirty="0" smtClean="0"/>
              <a:t> ДПМ</a:t>
            </a:r>
          </a:p>
          <a:p>
            <a:r>
              <a:rPr lang="ru-RU" sz="1200" b="1" dirty="0" err="1" smtClean="0"/>
              <a:t>Бубнова</a:t>
            </a:r>
            <a:r>
              <a:rPr lang="ru-RU" sz="1200" b="1" dirty="0" smtClean="0"/>
              <a:t> М.А.-студентка ДПМ</a:t>
            </a:r>
          </a:p>
          <a:p>
            <a:endParaRPr lang="ru-RU" sz="1200" b="1" dirty="0"/>
          </a:p>
          <a:p>
            <a:r>
              <a:rPr lang="ru-RU" sz="1200" b="1" u="sng" dirty="0"/>
              <a:t>Активно работали академические руководители образовательных программ: </a:t>
            </a:r>
          </a:p>
          <a:p>
            <a:r>
              <a:rPr lang="ru-RU" sz="1200" b="1" dirty="0" err="1"/>
              <a:t>Бограчев</a:t>
            </a:r>
            <a:r>
              <a:rPr lang="ru-RU" sz="1200" b="1" dirty="0"/>
              <a:t> Даниил Александрович,</a:t>
            </a:r>
          </a:p>
          <a:p>
            <a:r>
              <a:rPr lang="ru-RU" sz="1200" b="1" dirty="0" err="1"/>
              <a:t>Вишнеков</a:t>
            </a:r>
            <a:r>
              <a:rPr lang="ru-RU" sz="1200" b="1" dirty="0"/>
              <a:t> Андрей </a:t>
            </a:r>
            <a:r>
              <a:rPr lang="ru-RU" sz="1200" b="1" dirty="0" err="1"/>
              <a:t>Владленович</a:t>
            </a:r>
            <a:r>
              <a:rPr lang="ru-RU" sz="1200" b="1" dirty="0"/>
              <a:t>,</a:t>
            </a:r>
          </a:p>
          <a:p>
            <a:r>
              <a:rPr lang="ru-RU" sz="1200" b="1" dirty="0"/>
              <a:t>Лось Алексей Борисович,</a:t>
            </a:r>
          </a:p>
          <a:p>
            <a:r>
              <a:rPr lang="ru-RU" sz="1200" b="1" dirty="0"/>
              <a:t>Назаров Игорь Васильевич,</a:t>
            </a:r>
          </a:p>
          <a:p>
            <a:r>
              <a:rPr lang="ru-RU" sz="1200" b="1" dirty="0" err="1"/>
              <a:t>Сластников</a:t>
            </a:r>
            <a:r>
              <a:rPr lang="ru-RU" sz="1200" b="1" dirty="0"/>
              <a:t> Сергей Александрович,</a:t>
            </a:r>
          </a:p>
          <a:p>
            <a:r>
              <a:rPr lang="ru-RU" sz="1200" b="1" dirty="0"/>
              <a:t>Юрин Александр Игоревич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3703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245" y="260648"/>
            <a:ext cx="9598696" cy="1303527"/>
          </a:xfrm>
        </p:spPr>
        <p:txBody>
          <a:bodyPr/>
          <a:lstStyle/>
          <a:p>
            <a:pPr algn="ctr"/>
            <a:r>
              <a:rPr lang="ru-RU" dirty="0" smtClean="0"/>
              <a:t>Выполнение плана приема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146237"/>
              </p:ext>
            </p:extLst>
          </p:nvPr>
        </p:nvGraphicFramePr>
        <p:xfrm>
          <a:off x="278119" y="1644332"/>
          <a:ext cx="11576935" cy="2602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845"/>
                <a:gridCol w="1152128"/>
                <a:gridCol w="1152128"/>
                <a:gridCol w="1152128"/>
                <a:gridCol w="1152128"/>
                <a:gridCol w="1296144"/>
                <a:gridCol w="1296145"/>
                <a:gridCol w="1296145"/>
                <a:gridCol w="1296144"/>
              </a:tblGrid>
              <a:tr h="414388">
                <a:tc rowSpan="2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91416" marR="91416" marT="45708" marB="45708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Бюджет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Коммерция (расширенный)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КБ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ПМ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ИВТ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ИТСС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КБ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ПМ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ИВТ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ИТСС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>
                    <a:solidFill>
                      <a:srgbClr val="00B0F0"/>
                    </a:solidFill>
                  </a:tcPr>
                </a:tc>
              </a:tr>
              <a:tr h="8287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План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80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98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45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 (40)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 (35)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 (35)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 (20)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</a:tr>
              <a:tr h="9447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Реализация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30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80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</a:t>
                      </a:r>
                      <a:r>
                        <a:rPr lang="en-US" sz="2000" b="1" dirty="0" smtClean="0"/>
                        <a:t>0</a:t>
                      </a:r>
                      <a:r>
                        <a:rPr lang="ru-RU" sz="2000" b="1" dirty="0" smtClean="0"/>
                        <a:t>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74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37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</a:t>
                      </a:r>
                      <a:endParaRPr lang="ru-RU" sz="2000" b="1" dirty="0"/>
                    </a:p>
                  </a:txBody>
                  <a:tcPr marL="91416" marR="91416" marT="45708" marB="45708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9796" y="4509120"/>
            <a:ext cx="11305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Причины перебора на образовательную программу </a:t>
            </a:r>
            <a:r>
              <a:rPr lang="ru-RU" sz="1600" dirty="0" err="1" smtClean="0"/>
              <a:t>бакалавриата</a:t>
            </a:r>
            <a:r>
              <a:rPr lang="ru-RU" sz="1600" dirty="0" smtClean="0"/>
              <a:t> ИТСС:</a:t>
            </a:r>
          </a:p>
          <a:p>
            <a:r>
              <a:rPr lang="ru-RU" sz="1600" dirty="0" smtClean="0"/>
              <a:t>1. Трудно прогнозируемый рост интереса со сторону абитуриентов (прибавка - 25 баллов по зелёной волне).</a:t>
            </a:r>
          </a:p>
          <a:p>
            <a:r>
              <a:rPr lang="ru-RU" sz="1600" dirty="0" smtClean="0"/>
              <a:t>2. Большая разница между баллами зелёной волны ОП </a:t>
            </a:r>
            <a:r>
              <a:rPr lang="ru-RU" sz="1600" dirty="0" err="1" smtClean="0"/>
              <a:t>баклавриата</a:t>
            </a:r>
            <a:r>
              <a:rPr lang="ru-RU" sz="1600" dirty="0" smtClean="0"/>
              <a:t> МИЭМ (9-10 баллов), создающая риски трудно оцениваемого </a:t>
            </a:r>
            <a:r>
              <a:rPr lang="ru-RU" sz="1600" dirty="0" err="1" smtClean="0"/>
              <a:t>перетока</a:t>
            </a:r>
            <a:r>
              <a:rPr lang="ru-RU" sz="1600" dirty="0" smtClean="0"/>
              <a:t> абитуриентов.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13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Средний балл по ЕГЭ</a:t>
            </a: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10575"/>
              </p:ext>
            </p:extLst>
          </p:nvPr>
        </p:nvGraphicFramePr>
        <p:xfrm>
          <a:off x="765820" y="1772816"/>
          <a:ext cx="10657183" cy="41764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34886"/>
                <a:gridCol w="2087770"/>
                <a:gridCol w="1924141"/>
                <a:gridCol w="1924998"/>
                <a:gridCol w="2585388"/>
              </a:tblGrid>
              <a:tr h="1301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язык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718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ИТСС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87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73,2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18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ИВТ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79,7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87,6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74,6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-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18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ПМ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82,1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88,7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77,2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-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18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КБ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78,5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84,9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-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78,1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274638"/>
            <a:ext cx="11089232" cy="132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Мероприятий, проводимых МИЭМ, в структуре приема</a:t>
            </a: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38288"/>
              </p:ext>
            </p:extLst>
          </p:nvPr>
        </p:nvGraphicFramePr>
        <p:xfrm>
          <a:off x="765820" y="1988840"/>
          <a:ext cx="11017225" cy="386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207"/>
                <a:gridCol w="1290305"/>
                <a:gridCol w="1290305"/>
                <a:gridCol w="1836204"/>
                <a:gridCol w="1836204"/>
              </a:tblGrid>
              <a:tr h="437409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Подано</a:t>
                      </a:r>
                      <a:r>
                        <a:rPr lang="ru-RU" baseline="0" dirty="0" smtClean="0"/>
                        <a:t> заявлений участниками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Зачислено в МИЭМ</a:t>
                      </a:r>
                      <a:r>
                        <a:rPr lang="ru-RU" baseline="0" dirty="0" smtClean="0"/>
                        <a:t> НИУ ВШЭ участников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98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Весенняя техническая школа «Опережая время»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5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 исследовательских и проектных работ школьников «Высший пилотаж»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980"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Олимпиада «Высшая проба» по физике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Олимпиада «Высшая проба» по электронике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5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плана приема в Магистратуру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1804" y="2204864"/>
          <a:ext cx="11089231" cy="1555581"/>
        </p:xfrm>
        <a:graphic>
          <a:graphicData uri="http://schemas.openxmlformats.org/drawingml/2006/table">
            <a:tbl>
              <a:tblPr/>
              <a:tblGrid>
                <a:gridCol w="1070684"/>
                <a:gridCol w="2313434"/>
                <a:gridCol w="1681116"/>
                <a:gridCol w="2504160"/>
                <a:gridCol w="1768675"/>
                <a:gridCol w="1751162"/>
              </a:tblGrid>
              <a:tr h="1088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Инжиниринг в электронике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Прикладная физика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Компьютерные системы и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Математические методы моделирования и компьютерные технологии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Системы управления и обработки информации в инженерии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5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Реализация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02324" y="1700808"/>
            <a:ext cx="14366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Бюджет</a:t>
            </a:r>
            <a:endParaRPr lang="ru-RU" sz="24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1804" y="4653136"/>
          <a:ext cx="11089233" cy="1584176"/>
        </p:xfrm>
        <a:graphic>
          <a:graphicData uri="http://schemas.openxmlformats.org/drawingml/2006/table">
            <a:tbl>
              <a:tblPr/>
              <a:tblGrid>
                <a:gridCol w="1190790"/>
                <a:gridCol w="2193330"/>
                <a:gridCol w="1681116"/>
                <a:gridCol w="2504161"/>
                <a:gridCol w="1768674"/>
                <a:gridCol w="1751162"/>
              </a:tblGrid>
              <a:tr h="1086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Инжиниринг в электронике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Прикладная физика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Компьютерные системы и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Математические методы моделирования и компьютерные технологии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Системы управления и обработки информации в инженерии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9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Реализация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86300" y="4077072"/>
            <a:ext cx="204575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Коммерция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073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приема в бакалавриат и магистратуру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Эксперимент МИЭМ по организации приемной кампании признан успешным; В 2017 году планируется использовать ту же схему в целом, внеся оптимизационные изменения</a:t>
            </a:r>
          </a:p>
          <a:p>
            <a:r>
              <a:rPr lang="ru-RU" dirty="0" smtClean="0"/>
              <a:t>План приема на бюджетные места выполнен без превышения по большинству программ МИЭМ</a:t>
            </a:r>
          </a:p>
          <a:p>
            <a:r>
              <a:rPr lang="ru-RU" dirty="0" smtClean="0"/>
              <a:t>По программам бакалавриата и специалитета выполнен план приема на места с оплатой стоимости обучения</a:t>
            </a:r>
          </a:p>
          <a:p>
            <a:r>
              <a:rPr lang="ru-RU" dirty="0" smtClean="0"/>
              <a:t>На всех программах магистратуры имелся конкурс на бюджетные места</a:t>
            </a:r>
          </a:p>
          <a:p>
            <a:r>
              <a:rPr lang="ru-RU" dirty="0" smtClean="0"/>
              <a:t>По итогам приемной кампании 2016 года ряд сотрудников и студентов МИЭМ представлен к поощрениям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9753600" cy="1325562"/>
          </a:xfrm>
        </p:spPr>
        <p:txBody>
          <a:bodyPr/>
          <a:lstStyle/>
          <a:p>
            <a:r>
              <a:rPr lang="ru-RU" dirty="0" smtClean="0"/>
              <a:t>Поощрения по итогам приемной кампании 2016 года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68" y="1484784"/>
            <a:ext cx="9753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Представлены к награждению Благодарностью Высшей школы экономики:</a:t>
            </a:r>
          </a:p>
          <a:p>
            <a:pPr lvl="1"/>
            <a:r>
              <a:rPr lang="ru-RU" dirty="0"/>
              <a:t>1.	</a:t>
            </a:r>
            <a:r>
              <a:rPr lang="ru-RU" dirty="0" smtClean="0"/>
              <a:t>Бограчев Даниил Александрович, доцент,</a:t>
            </a:r>
            <a:endParaRPr lang="ru-RU" dirty="0"/>
          </a:p>
          <a:p>
            <a:pPr lvl="1"/>
            <a:r>
              <a:rPr lang="ru-RU" dirty="0"/>
              <a:t>2.	</a:t>
            </a:r>
            <a:r>
              <a:rPr lang="ru-RU" dirty="0" smtClean="0"/>
              <a:t>Вишнеков Андрей Владленович, профессор,</a:t>
            </a:r>
            <a:endParaRPr lang="ru-RU" dirty="0"/>
          </a:p>
          <a:p>
            <a:pPr lvl="1"/>
            <a:r>
              <a:rPr lang="ru-RU" dirty="0"/>
              <a:t>3.	</a:t>
            </a:r>
            <a:r>
              <a:rPr lang="ru-RU" dirty="0" smtClean="0"/>
              <a:t>Востриков Александр Владимирович, аналитик,</a:t>
            </a:r>
            <a:endParaRPr lang="ru-RU" dirty="0"/>
          </a:p>
          <a:p>
            <a:pPr lvl="1"/>
            <a:r>
              <a:rPr lang="ru-RU" dirty="0"/>
              <a:t>4.	</a:t>
            </a:r>
            <a:r>
              <a:rPr lang="ru-RU" dirty="0" smtClean="0"/>
              <a:t>Лось Алексей Борисович, доцент,</a:t>
            </a:r>
            <a:endParaRPr lang="ru-RU" dirty="0"/>
          </a:p>
          <a:p>
            <a:pPr lvl="1"/>
            <a:r>
              <a:rPr lang="ru-RU" dirty="0"/>
              <a:t>5.	</a:t>
            </a:r>
            <a:r>
              <a:rPr lang="ru-RU" dirty="0" smtClean="0"/>
              <a:t>Ролич Алексей Юрьевич, ассистент,</a:t>
            </a:r>
            <a:endParaRPr lang="ru-RU" dirty="0"/>
          </a:p>
          <a:p>
            <a:pPr lvl="1"/>
            <a:r>
              <a:rPr lang="ru-RU" dirty="0"/>
              <a:t>6.	</a:t>
            </a:r>
            <a:r>
              <a:rPr lang="ru-RU" dirty="0" smtClean="0"/>
              <a:t>Сорокин Александр Владимирович, старший преподаватель.</a:t>
            </a:r>
          </a:p>
          <a:p>
            <a:r>
              <a:rPr lang="ru-RU" dirty="0"/>
              <a:t>Представлены к </a:t>
            </a:r>
            <a:r>
              <a:rPr lang="ru-RU" dirty="0" smtClean="0"/>
              <a:t>поощрению стимулирующей выплатой:</a:t>
            </a:r>
          </a:p>
          <a:p>
            <a:pPr lvl="1"/>
            <a:r>
              <a:rPr lang="ru-RU" dirty="0"/>
              <a:t>1.	</a:t>
            </a:r>
            <a:r>
              <a:rPr lang="ru-RU" dirty="0" smtClean="0"/>
              <a:t>Ветров </a:t>
            </a:r>
            <a:r>
              <a:rPr lang="ru-RU" dirty="0"/>
              <a:t>Владимир Алексеевич, ведущий </a:t>
            </a:r>
            <a:r>
              <a:rPr lang="ru-RU" dirty="0" smtClean="0"/>
              <a:t>инженер,               </a:t>
            </a:r>
            <a:endParaRPr lang="ru-RU" dirty="0"/>
          </a:p>
          <a:p>
            <a:pPr lvl="1"/>
            <a:r>
              <a:rPr lang="ru-RU" dirty="0" smtClean="0"/>
              <a:t>2.</a:t>
            </a:r>
            <a:r>
              <a:rPr lang="ru-RU" dirty="0"/>
              <a:t>	Кадиева Надежда Юрьевна, специалист по </a:t>
            </a:r>
            <a:r>
              <a:rPr lang="ru-RU" dirty="0" smtClean="0"/>
              <a:t>УМР,                     </a:t>
            </a:r>
          </a:p>
          <a:p>
            <a:pPr lvl="1"/>
            <a:r>
              <a:rPr lang="ru-RU" dirty="0" smtClean="0"/>
              <a:t>3.</a:t>
            </a:r>
            <a:r>
              <a:rPr lang="ru-RU" dirty="0"/>
              <a:t>	Назаров Игорь Васильевич, </a:t>
            </a:r>
            <a:r>
              <a:rPr lang="ru-RU" dirty="0" smtClean="0"/>
              <a:t>доцент,</a:t>
            </a:r>
          </a:p>
          <a:p>
            <a:pPr lvl="1"/>
            <a:r>
              <a:rPr lang="ru-RU" dirty="0" smtClean="0"/>
              <a:t>4.</a:t>
            </a:r>
            <a:r>
              <a:rPr lang="ru-RU" dirty="0"/>
              <a:t>	Салибекян  Сергей </a:t>
            </a:r>
            <a:r>
              <a:rPr lang="ru-RU" dirty="0" smtClean="0"/>
              <a:t>Михайлович, доцент,                                   </a:t>
            </a:r>
          </a:p>
          <a:p>
            <a:pPr lvl="1"/>
            <a:r>
              <a:rPr lang="ru-RU" dirty="0" smtClean="0"/>
              <a:t>5.	Сластников Сергей Александрович, старший преподаватель,</a:t>
            </a:r>
          </a:p>
          <a:p>
            <a:pPr lvl="1"/>
            <a:r>
              <a:rPr lang="ru-RU" dirty="0" smtClean="0"/>
              <a:t>6.	Юрин Александр Игоревич, доцент.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5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Поощрения по итогам приемной кампании 2016 года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Представлены к поощрению студенты – участники консультационной группы:</a:t>
            </a:r>
          </a:p>
          <a:p>
            <a:pPr marL="45720" indent="0">
              <a:buNone/>
            </a:pPr>
            <a:endParaRPr lang="ru-RU" dirty="0" smtClean="0"/>
          </a:p>
          <a:p>
            <a:pPr lvl="1"/>
            <a:r>
              <a:rPr lang="ru-RU" dirty="0" smtClean="0"/>
              <a:t>1.</a:t>
            </a:r>
            <a:r>
              <a:rPr lang="ru-RU" dirty="0"/>
              <a:t>	Бубнова М.А.-студентка </a:t>
            </a:r>
            <a:r>
              <a:rPr lang="ru-RU" dirty="0" smtClean="0"/>
              <a:t>ДПМ,</a:t>
            </a:r>
          </a:p>
          <a:p>
            <a:pPr lvl="1"/>
            <a:r>
              <a:rPr lang="ru-RU" dirty="0" smtClean="0"/>
              <a:t>2. 	Дерябина </a:t>
            </a:r>
            <a:r>
              <a:rPr lang="ru-RU" dirty="0"/>
              <a:t>К.А-студентка </a:t>
            </a:r>
            <a:r>
              <a:rPr lang="ru-RU" dirty="0" smtClean="0"/>
              <a:t>ДКИ</a:t>
            </a:r>
          </a:p>
          <a:p>
            <a:pPr lvl="1"/>
            <a:r>
              <a:rPr lang="ru-RU" dirty="0" smtClean="0"/>
              <a:t>3</a:t>
            </a:r>
            <a:r>
              <a:rPr lang="ru-RU" dirty="0"/>
              <a:t>.	Зайцева А.О.- студентка </a:t>
            </a:r>
            <a:r>
              <a:rPr lang="ru-RU" dirty="0" smtClean="0"/>
              <a:t>ДКИ</a:t>
            </a:r>
            <a:endParaRPr lang="ru-RU" dirty="0"/>
          </a:p>
          <a:p>
            <a:pPr lvl="1"/>
            <a:r>
              <a:rPr lang="ru-RU" dirty="0"/>
              <a:t>4.	Илюхин Д.О.-студент ДПМ</a:t>
            </a:r>
          </a:p>
          <a:p>
            <a:pPr lvl="1"/>
            <a:r>
              <a:rPr lang="ru-RU" dirty="0" smtClean="0"/>
              <a:t>5</a:t>
            </a:r>
            <a:r>
              <a:rPr lang="ru-RU" dirty="0"/>
              <a:t>.	Квитницкий Е.С.-студент ДКИ</a:t>
            </a:r>
          </a:p>
          <a:p>
            <a:pPr lvl="1"/>
            <a:r>
              <a:rPr lang="ru-RU" dirty="0" smtClean="0"/>
              <a:t>6</a:t>
            </a:r>
            <a:r>
              <a:rPr lang="ru-RU" dirty="0"/>
              <a:t>.	Кульгина А.И.-студентка ДКИ</a:t>
            </a:r>
          </a:p>
          <a:p>
            <a:pPr lvl="1"/>
            <a:r>
              <a:rPr lang="ru-RU" dirty="0" smtClean="0"/>
              <a:t>7</a:t>
            </a:r>
            <a:r>
              <a:rPr lang="ru-RU" dirty="0"/>
              <a:t>.	Трофимов Е.Н.-студент ДЭИ</a:t>
            </a:r>
          </a:p>
          <a:p>
            <a:pPr lvl="1"/>
            <a:r>
              <a:rPr lang="ru-RU" dirty="0"/>
              <a:t>8.	Хожиматова К.О.-студентка ДЭИ</a:t>
            </a:r>
          </a:p>
          <a:p>
            <a:pPr lvl="1"/>
            <a:r>
              <a:rPr lang="ru-RU" dirty="0"/>
              <a:t>9.	</a:t>
            </a:r>
            <a:r>
              <a:rPr lang="ru-RU" smtClean="0"/>
              <a:t>Шарова</a:t>
            </a:r>
            <a:r>
              <a:rPr lang="ru-RU" dirty="0" smtClean="0"/>
              <a:t> </a:t>
            </a:r>
            <a:r>
              <a:rPr lang="ru-RU" dirty="0"/>
              <a:t>Д.С.- студентка </a:t>
            </a:r>
            <a:r>
              <a:rPr lang="ru-RU" dirty="0" smtClean="0"/>
              <a:t>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0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143668-7DF7-4E5F-A706-427C1D48D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картой мира из серии «Карты мира» (широкоэкранный формат)</Template>
  <TotalTime>0</TotalTime>
  <Words>628</Words>
  <Application>Microsoft Office PowerPoint</Application>
  <PresentationFormat>Произвольный</PresentationFormat>
  <Paragraphs>206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Continental_World_16x9</vt:lpstr>
      <vt:lpstr>Итоги нового набора в бакалавриат, магистратуру и аспирантуру  2016/17 уч. года </vt:lpstr>
      <vt:lpstr>Эксперимент МИЭМ</vt:lpstr>
      <vt:lpstr>Выполнение плана приема</vt:lpstr>
      <vt:lpstr>Средний балл по ЕГЭ</vt:lpstr>
      <vt:lpstr>Участники Мероприятий, проводимых МИЭМ, в структуре приема</vt:lpstr>
      <vt:lpstr>Выполнение плана приема в Магистратуру</vt:lpstr>
      <vt:lpstr>Результаты приема в бакалавриат и магистратуру</vt:lpstr>
      <vt:lpstr>Поощрения по итогам приемной кампании 2016 года</vt:lpstr>
      <vt:lpstr>Поощрения по итогам приемной кампании 2016 года</vt:lpstr>
      <vt:lpstr>Результаты приема в Аспирантскую школу по техническим наукам</vt:lpstr>
      <vt:lpstr>Анализ ситуации по приему в Аш по техническим наукам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2016-08-27T12:41:40Z</dcterms:created>
  <dcterms:modified xsi:type="dcterms:W3CDTF">2016-10-04T13:49:52Z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