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7" r:id="rId3"/>
    <p:sldId id="510" r:id="rId4"/>
    <p:sldId id="500" r:id="rId5"/>
    <p:sldId id="501" r:id="rId6"/>
    <p:sldId id="513" r:id="rId7"/>
    <p:sldId id="511" r:id="rId8"/>
    <p:sldId id="498" r:id="rId9"/>
    <p:sldId id="514" r:id="rId10"/>
    <p:sldId id="517" r:id="rId11"/>
    <p:sldId id="519" r:id="rId12"/>
    <p:sldId id="518" r:id="rId13"/>
    <p:sldId id="520" r:id="rId14"/>
    <p:sldId id="512" r:id="rId15"/>
    <p:sldId id="521" r:id="rId16"/>
    <p:sldId id="371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0A0"/>
    <a:srgbClr val="0F0FEF"/>
    <a:srgbClr val="CA96CA"/>
    <a:srgbClr val="F397E1"/>
    <a:srgbClr val="E12343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00" autoAdjust="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kabaeva\Desktop\&#1048;&#1090;&#1086;&#1075;&#1080;%202015-2016%20&#1075;&#1086;&#1076;&#1072;\&#1088;&#1072;&#1089;&#1095;&#1077;&#1090;&#1085;&#1099;&#1081;%20&#1092;&#1072;&#1081;&#1083;%202015-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ekabaeva\Desktop\&#1048;&#1090;&#1086;&#1075;&#1080;%202015-2016%20&#1075;&#1086;&#1076;&#1072;\&#1088;&#1072;&#1089;&#1095;&#1077;&#1090;&#1085;&#1099;&#1081;%20&#1092;&#1072;&#1081;&#1083;%202015-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kabaeva\Desktop\&#1048;&#1090;&#1086;&#1075;&#1080;%202014-2015%20&#1091;&#1095;&#1077;&#1073;&#1085;&#1086;&#1075;&#1086;%20&#1075;&#1086;&#1076;&#1072;\&#1056;&#1072;&#1089;&#1095;&#1077;&#1090;&#1085;&#1099;&#1081;%20&#1092;&#1072;&#1081;&#1083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Лист1!$A$7:$A$8</c:f>
              <c:strCache>
                <c:ptCount val="2"/>
                <c:pt idx="0">
                  <c:v>по состоянию на 01.09.2015</c:v>
                </c:pt>
                <c:pt idx="1">
                  <c:v>по состоянию на 01.11.2016 (по итогам пересдач)</c:v>
                </c:pt>
              </c:strCache>
            </c:strRef>
          </c:cat>
          <c:val>
            <c:numRef>
              <c:f>Лист1!$B$7:$B$8</c:f>
              <c:numCache>
                <c:formatCode>General</c:formatCode>
                <c:ptCount val="2"/>
                <c:pt idx="0">
                  <c:v>1468</c:v>
                </c:pt>
                <c:pt idx="1">
                  <c:v>1725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28128"/>
        <c:axId val="106760448"/>
      </c:barChart>
      <c:catAx>
        <c:axId val="10692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60448"/>
        <c:crosses val="autoZero"/>
        <c:auto val="1"/>
        <c:lblAlgn val="ctr"/>
        <c:lblOffset val="100"/>
        <c:noMultiLvlLbl val="0"/>
      </c:catAx>
      <c:valAx>
        <c:axId val="10676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92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b="0" i="1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Лист1!$B$148</c:f>
              <c:strCache>
                <c:ptCount val="1"/>
                <c:pt idx="0">
                  <c:v>2014/2015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Лист1!$E$146:$H$146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Лист1!$E$148:$H$148</c:f>
              <c:numCache>
                <c:formatCode>General</c:formatCode>
                <c:ptCount val="4"/>
                <c:pt idx="0">
                  <c:v>50</c:v>
                </c:pt>
                <c:pt idx="1">
                  <c:v>32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Лист1!$B$149</c:f>
              <c:strCache>
                <c:ptCount val="1"/>
                <c:pt idx="0">
                  <c:v>2013/2014 уч.г.</c:v>
                </c:pt>
              </c:strCache>
            </c:strRef>
          </c:tx>
          <c:cat>
            <c:strRef>
              <c:f>Лист1!$E$146:$H$146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Лист1!$E$149:$H$149</c:f>
              <c:numCache>
                <c:formatCode>General</c:formatCode>
                <c:ptCount val="4"/>
                <c:pt idx="0">
                  <c:v>57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 b="0" i="1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Лист1!$B$149</c:f>
              <c:strCache>
                <c:ptCount val="1"/>
                <c:pt idx="0">
                  <c:v>2013/2014 уч.г.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Лист1!$E$146:$H$146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Лист1!$E$149:$H$149</c:f>
              <c:numCache>
                <c:formatCode>General</c:formatCode>
                <c:ptCount val="4"/>
                <c:pt idx="0">
                  <c:v>57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по образовательным программам </a:t>
            </a:r>
            <a:r>
              <a:rPr lang="ru-RU" sz="1600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специалитета</a:t>
            </a:r>
            <a:endParaRPr lang="ru-RU" sz="1600" dirty="0">
              <a:solidFill>
                <a:srgbClr val="0070C0"/>
              </a:solidFill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Лист1!$A$93:$A$96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Лист1!$B$93:$B$96</c:f>
              <c:numCache>
                <c:formatCode>General</c:formatCode>
                <c:ptCount val="4"/>
                <c:pt idx="0">
                  <c:v>9</c:v>
                </c:pt>
                <c:pt idx="1">
                  <c:v>41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65000"/>
                <a:alpha val="48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Лист1!$A$93:$A$96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Лист1!$C$93:$C$96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22432"/>
        <c:axId val="102834176"/>
      </c:barChart>
      <c:catAx>
        <c:axId val="101522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02834176"/>
        <c:crosses val="autoZero"/>
        <c:auto val="1"/>
        <c:lblAlgn val="ctr"/>
        <c:lblOffset val="100"/>
        <c:noMultiLvlLbl val="0"/>
      </c:catAx>
      <c:valAx>
        <c:axId val="102834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152243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по направлениям </a:t>
            </a:r>
            <a:r>
              <a:rPr lang="ru-RU" sz="1600" dirty="0" smtClean="0">
                <a:solidFill>
                  <a:srgbClr val="00B050"/>
                </a:solidFill>
              </a:rPr>
              <a:t>магистратуры</a:t>
            </a:r>
            <a:endParaRPr lang="ru-RU" sz="1600" dirty="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Лист1!$A$93:$A$96</c:f>
              <c:strCache>
                <c:ptCount val="4"/>
                <c:pt idx="0">
                  <c:v>01.04.02 ПМИ</c:v>
                </c:pt>
                <c:pt idx="1">
                  <c:v>01.04.04 ПМ</c:v>
                </c:pt>
                <c:pt idx="2">
                  <c:v>09.04.01 ИВТ</c:v>
                </c:pt>
                <c:pt idx="3">
                  <c:v>11.04.04 ЭиН</c:v>
                </c:pt>
              </c:strCache>
            </c:strRef>
          </c:cat>
          <c:val>
            <c:numRef>
              <c:f>Лист1!$B$93:$B$96</c:f>
              <c:numCache>
                <c:formatCode>General</c:formatCode>
                <c:ptCount val="4"/>
                <c:pt idx="0">
                  <c:v>3</c:v>
                </c:pt>
                <c:pt idx="1">
                  <c:v>23</c:v>
                </c:pt>
                <c:pt idx="2">
                  <c:v>40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65000"/>
                <a:alpha val="48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Лист1!$A$93:$A$96</c:f>
              <c:strCache>
                <c:ptCount val="4"/>
                <c:pt idx="0">
                  <c:v>01.04.02 ПМИ</c:v>
                </c:pt>
                <c:pt idx="1">
                  <c:v>01.04.04 ПМ</c:v>
                </c:pt>
                <c:pt idx="2">
                  <c:v>09.04.01 ИВТ</c:v>
                </c:pt>
                <c:pt idx="3">
                  <c:v>11.04.04 ЭиН</c:v>
                </c:pt>
              </c:strCache>
            </c:strRef>
          </c:cat>
          <c:val>
            <c:numRef>
              <c:f>Лист1!$C$93:$C$96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22944"/>
        <c:axId val="102836480"/>
      </c:barChart>
      <c:catAx>
        <c:axId val="101522944"/>
        <c:scaling>
          <c:orientation val="minMax"/>
        </c:scaling>
        <c:delete val="0"/>
        <c:axPos val="l"/>
        <c:majorTickMark val="out"/>
        <c:minorTickMark val="none"/>
        <c:tickLblPos val="nextTo"/>
        <c:crossAx val="102836480"/>
        <c:crosses val="autoZero"/>
        <c:auto val="1"/>
        <c:lblAlgn val="ctr"/>
        <c:lblOffset val="100"/>
        <c:noMultiLvlLbl val="0"/>
      </c:catAx>
      <c:valAx>
        <c:axId val="102836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152294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Лист1!$A$73:$B$80</c:f>
              <c:strCache>
                <c:ptCount val="8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  <c:pt idx="4">
                  <c:v>01.04.02 Прикладная математика и информатика</c:v>
                </c:pt>
                <c:pt idx="5">
                  <c:v>01.04.04 Прикладная математика</c:v>
                </c:pt>
                <c:pt idx="6">
                  <c:v>Информатика и вычислительная техника</c:v>
                </c:pt>
                <c:pt idx="7">
                  <c:v>11.04.04 Электроника и наноэлектроника</c:v>
                </c:pt>
              </c:strCache>
            </c:strRef>
          </c:cat>
          <c:val>
            <c:numRef>
              <c:f>Лист1!$C$73:$C$80</c:f>
              <c:numCache>
                <c:formatCode>General</c:formatCode>
                <c:ptCount val="8"/>
                <c:pt idx="0">
                  <c:v>12</c:v>
                </c:pt>
                <c:pt idx="1">
                  <c:v>14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Лист1!$D$72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65000"/>
                <a:alpha val="76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0940170940170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82051282051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245014245014245E-2"/>
                  <c:y val="2.31259834354996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7920227920227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943019943019943E-2"/>
                  <c:y val="-2.522863700599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64102564102564E-2"/>
                  <c:y val="-2.5228637006000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Лист1!$A$73:$B$80</c:f>
              <c:strCache>
                <c:ptCount val="8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  <c:pt idx="4">
                  <c:v>01.04.02 Прикладная математика и информатика</c:v>
                </c:pt>
                <c:pt idx="5">
                  <c:v>01.04.04 Прикладная математика</c:v>
                </c:pt>
                <c:pt idx="6">
                  <c:v>Информатика и вычислительная техника</c:v>
                </c:pt>
                <c:pt idx="7">
                  <c:v>11.04.04 Электроника и наноэлектроника</c:v>
                </c:pt>
              </c:strCache>
            </c:strRef>
          </c:cat>
          <c:val>
            <c:numRef>
              <c:f>Лист1!$D$73:$D$80</c:f>
              <c:numCache>
                <c:formatCode>General</c:formatCode>
                <c:ptCount val="8"/>
                <c:pt idx="0">
                  <c:v>13</c:v>
                </c:pt>
                <c:pt idx="1">
                  <c:v>9</c:v>
                </c:pt>
                <c:pt idx="2">
                  <c:v>8</c:v>
                </c:pt>
                <c:pt idx="3">
                  <c:v>4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641472"/>
        <c:axId val="102858048"/>
        <c:axId val="0"/>
      </c:bar3DChart>
      <c:catAx>
        <c:axId val="105641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2858048"/>
        <c:crosses val="autoZero"/>
        <c:auto val="1"/>
        <c:lblAlgn val="ctr"/>
        <c:lblOffset val="100"/>
        <c:noMultiLvlLbl val="0"/>
      </c:catAx>
      <c:valAx>
        <c:axId val="1028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64147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800" i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Лист1!$B$109</c:f>
              <c:strCache>
                <c:ptCount val="1"/>
                <c:pt idx="0">
                  <c:v>Количество учебных консультантов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Лист1!$A$110:$A$113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Лист1!$B$110:$B$113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Лист1!$C$109</c:f>
              <c:strCache>
                <c:ptCount val="1"/>
                <c:pt idx="0">
                  <c:v>Количество консультируемых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Лист1!$A$110:$A$113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Лист1!$C$110:$C$113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559232"/>
        <c:axId val="98740480"/>
        <c:axId val="0"/>
      </c:bar3DChart>
      <c:catAx>
        <c:axId val="17455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98740480"/>
        <c:crosses val="autoZero"/>
        <c:auto val="1"/>
        <c:lblAlgn val="ctr"/>
        <c:lblOffset val="100"/>
        <c:noMultiLvlLbl val="0"/>
      </c:catAx>
      <c:valAx>
        <c:axId val="9874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5592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Лист1!$B$114</c:f>
              <c:strCache>
                <c:ptCount val="1"/>
                <c:pt idx="0">
                  <c:v>2016/2017 (планы)</c:v>
                </c:pt>
              </c:strCache>
            </c:strRef>
          </c:tx>
          <c:spPr>
            <a:solidFill>
              <a:srgbClr val="C00000">
                <a:alpha val="1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Лист1!$A$115:$A$119</c:f>
              <c:strCache>
                <c:ptCount val="5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  <c:pt idx="4">
                  <c:v>Магистратура</c:v>
                </c:pt>
              </c:strCache>
            </c:strRef>
          </c:cat>
          <c:val>
            <c:numRef>
              <c:f>Лист1!$B$115:$B$119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Лист1!$C$114</c:f>
              <c:strCache>
                <c:ptCount val="1"/>
                <c:pt idx="0">
                  <c:v>2015/2016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Лист1!$A$115:$A$119</c:f>
              <c:strCache>
                <c:ptCount val="5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  <c:pt idx="4">
                  <c:v>Магистратура</c:v>
                </c:pt>
              </c:strCache>
            </c:strRef>
          </c:cat>
          <c:val>
            <c:numRef>
              <c:f>Лист1!$C$115:$C$119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03968"/>
        <c:axId val="102838784"/>
      </c:barChart>
      <c:catAx>
        <c:axId val="104403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2838784"/>
        <c:crosses val="autoZero"/>
        <c:auto val="1"/>
        <c:lblAlgn val="ctr"/>
        <c:lblOffset val="100"/>
        <c:noMultiLvlLbl val="0"/>
      </c:catAx>
      <c:valAx>
        <c:axId val="1028387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440396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C000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1">
                <a:solidFill>
                  <a:srgbClr val="FF0000"/>
                </a:solidFill>
              </a:defRPr>
            </a:pPr>
            <a:r>
              <a:rPr lang="ru-RU" sz="1400" b="0" i="1" dirty="0" smtClean="0">
                <a:solidFill>
                  <a:srgbClr val="FF0000"/>
                </a:solidFill>
              </a:rPr>
              <a:t>Выпускники</a:t>
            </a:r>
            <a:r>
              <a:rPr lang="ru-RU" sz="1400" b="0" i="1" baseline="0" dirty="0" smtClean="0">
                <a:solidFill>
                  <a:srgbClr val="FF0000"/>
                </a:solidFill>
              </a:rPr>
              <a:t> </a:t>
            </a:r>
            <a:r>
              <a:rPr lang="ru-RU" sz="1400" b="0" i="1" dirty="0" smtClean="0">
                <a:solidFill>
                  <a:srgbClr val="FF0000"/>
                </a:solidFill>
              </a:rPr>
              <a:t>2016г</a:t>
            </a:r>
            <a:r>
              <a:rPr lang="ru-RU" sz="1400" b="0" i="1" dirty="0">
                <a:solidFill>
                  <a:srgbClr val="FF0000"/>
                </a:solidFill>
              </a:rPr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программы, на которые ведется набор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бакалавры</c:v>
                </c:pt>
                <c:pt idx="1">
                  <c:v>специалисты</c:v>
                </c:pt>
                <c:pt idx="2">
                  <c:v>магистры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117</c:v>
                </c:pt>
                <c:pt idx="1">
                  <c:v>9</c:v>
                </c:pt>
                <c:pt idx="2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программы "доучивания" (набор не ведется)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бакалавры</c:v>
                </c:pt>
                <c:pt idx="1">
                  <c:v>специалисты</c:v>
                </c:pt>
                <c:pt idx="2">
                  <c:v>магистры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74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450560"/>
        <c:axId val="106762176"/>
      </c:barChart>
      <c:catAx>
        <c:axId val="10445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62176"/>
        <c:crosses val="autoZero"/>
        <c:auto val="1"/>
        <c:lblAlgn val="ctr"/>
        <c:lblOffset val="100"/>
        <c:noMultiLvlLbl val="0"/>
      </c:catAx>
      <c:valAx>
        <c:axId val="10676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450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1">
                <a:solidFill>
                  <a:srgbClr val="00B050"/>
                </a:solidFill>
              </a:defRPr>
            </a:pPr>
            <a:r>
              <a:rPr lang="ru-RU" sz="1400" b="0" i="1">
                <a:solidFill>
                  <a:srgbClr val="00B050"/>
                </a:solidFill>
              </a:rPr>
              <a:t>Принятые в 2016г.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Лист1!$A$12:$A$14</c:f>
              <c:strCache>
                <c:ptCount val="3"/>
                <c:pt idx="0">
                  <c:v>бакалавриат</c:v>
                </c:pt>
                <c:pt idx="1">
                  <c:v>специалитет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Лист1!$B$12:$B$14</c:f>
              <c:numCache>
                <c:formatCode>General</c:formatCode>
                <c:ptCount val="3"/>
                <c:pt idx="0">
                  <c:v>350</c:v>
                </c:pt>
                <c:pt idx="1">
                  <c:v>72</c:v>
                </c:pt>
                <c:pt idx="2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50048"/>
        <c:axId val="106763904"/>
      </c:barChart>
      <c:catAx>
        <c:axId val="10445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63904"/>
        <c:crosses val="autoZero"/>
        <c:auto val="1"/>
        <c:lblAlgn val="ctr"/>
        <c:lblOffset val="100"/>
        <c:noMultiLvlLbl val="0"/>
      </c:catAx>
      <c:valAx>
        <c:axId val="10676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45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592510392902"/>
          <c:y val="0.12120099711700165"/>
          <c:w val="0.53569968323933004"/>
          <c:h val="0.8070305652316385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1038</a:t>
                    </a:r>
                    <a:r>
                      <a:rPr lang="ru-RU" smtClean="0"/>
                      <a:t> чел.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288</a:t>
                    </a:r>
                    <a:r>
                      <a:rPr lang="ru-RU" smtClean="0"/>
                      <a:t> </a:t>
                    </a:r>
                    <a:r>
                      <a:rPr lang="ru-RU" sz="1600" b="1" i="0" u="none" strike="noStrike" baseline="0" smtClean="0">
                        <a:effectLst/>
                      </a:rPr>
                      <a:t>чел.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Лист1!$A$17:$A$18</c:f>
              <c:strCache>
                <c:ptCount val="2"/>
                <c:pt idx="0">
                  <c:v>Успешно переведены на следующий курс</c:v>
                </c:pt>
                <c:pt idx="1">
                  <c:v>Имеют отклонения от типовой траектории</c:v>
                </c:pt>
              </c:strCache>
            </c:strRef>
          </c:cat>
          <c:val>
            <c:numRef>
              <c:f>Лист1!$B$17:$B$18</c:f>
              <c:numCache>
                <c:formatCode>General</c:formatCode>
                <c:ptCount val="2"/>
                <c:pt idx="0">
                  <c:v>1038</c:v>
                </c:pt>
                <c:pt idx="1">
                  <c:v>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0000070315675195E-2"/>
          <c:y val="0.91913566143809844"/>
          <c:w val="0.89999985936864957"/>
          <c:h val="8.0864338561901589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33178983521231"/>
          <c:y val="2.657619473026589E-2"/>
          <c:w val="0.47326155489188881"/>
          <c:h val="0.839937305291801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Лист1!$C$39</c:f>
              <c:strCache>
                <c:ptCount val="1"/>
                <c:pt idx="0">
                  <c:v>30.06.2015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Лист1!$B$40:$B$44</c:f>
              <c:strCache>
                <c:ptCount val="5"/>
                <c:pt idx="0">
                  <c:v>Задолженность по 1 дисциплине</c:v>
                </c:pt>
                <c:pt idx="1">
                  <c:v>Задолженность по 2 дисциплинам</c:v>
                </c:pt>
                <c:pt idx="2">
                  <c:v>Задолженность по 3 и более дисциплинам, допущены к пересдачам</c:v>
                </c:pt>
                <c:pt idx="3">
                  <c:v>Задолженность по 3 и более дисциплинам, отчислены</c:v>
                </c:pt>
                <c:pt idx="4">
                  <c:v>Продолжили обучение по ранее назначенным ИУП</c:v>
                </c:pt>
              </c:strCache>
            </c:strRef>
          </c:cat>
          <c:val>
            <c:numRef>
              <c:f>Лист1!$C$40:$C$44</c:f>
              <c:numCache>
                <c:formatCode>General</c:formatCode>
                <c:ptCount val="5"/>
                <c:pt idx="0">
                  <c:v>136</c:v>
                </c:pt>
                <c:pt idx="1">
                  <c:v>57</c:v>
                </c:pt>
                <c:pt idx="2">
                  <c:v>20</c:v>
                </c:pt>
                <c:pt idx="3">
                  <c:v>26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Лист1!$D$39</c:f>
              <c:strCache>
                <c:ptCount val="1"/>
                <c:pt idx="0">
                  <c:v>30.06.2016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EF31C6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Лист1!$B$40:$B$44</c:f>
              <c:strCache>
                <c:ptCount val="5"/>
                <c:pt idx="0">
                  <c:v>Задолженность по 1 дисциплине</c:v>
                </c:pt>
                <c:pt idx="1">
                  <c:v>Задолженность по 2 дисциплинам</c:v>
                </c:pt>
                <c:pt idx="2">
                  <c:v>Задолженность по 3 и более дисциплинам, допущены к пересдачам</c:v>
                </c:pt>
                <c:pt idx="3">
                  <c:v>Задолженность по 3 и более дисциплинам, отчислены</c:v>
                </c:pt>
                <c:pt idx="4">
                  <c:v>Продолжили обучение по ранее назначенным ИУП</c:v>
                </c:pt>
              </c:strCache>
            </c:strRef>
          </c:cat>
          <c:val>
            <c:numRef>
              <c:f>Лист1!$D$40:$D$44</c:f>
              <c:numCache>
                <c:formatCode>General</c:formatCode>
                <c:ptCount val="5"/>
                <c:pt idx="0">
                  <c:v>134</c:v>
                </c:pt>
                <c:pt idx="1">
                  <c:v>54</c:v>
                </c:pt>
                <c:pt idx="2">
                  <c:v>30</c:v>
                </c:pt>
                <c:pt idx="3">
                  <c:v>53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81376"/>
        <c:axId val="92228416"/>
      </c:barChart>
      <c:catAx>
        <c:axId val="9898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228416"/>
        <c:crosses val="autoZero"/>
        <c:auto val="1"/>
        <c:lblAlgn val="r"/>
        <c:lblOffset val="100"/>
        <c:noMultiLvlLbl val="0"/>
      </c:catAx>
      <c:valAx>
        <c:axId val="922284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898137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800" i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% студентов, не переведенных на следующий курс по типовому сценарию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Лист2!$A$9</c:f>
              <c:strCache>
                <c:ptCount val="1"/>
                <c:pt idx="0">
                  <c:v>30.06.2016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Лист2!$D$1:$G$1</c:f>
              <c:strCache>
                <c:ptCount val="4"/>
                <c:pt idx="0">
                  <c:v>ИКТиСС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Лист2!$D$9:$G$9</c:f>
              <c:numCache>
                <c:formatCode>General</c:formatCode>
                <c:ptCount val="4"/>
                <c:pt idx="0">
                  <c:v>8</c:v>
                </c:pt>
                <c:pt idx="1">
                  <c:v>21</c:v>
                </c:pt>
                <c:pt idx="2">
                  <c:v>36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Лист2!$A$10</c:f>
              <c:strCache>
                <c:ptCount val="1"/>
                <c:pt idx="0">
                  <c:v>30.06.2015</c:v>
                </c:pt>
              </c:strCache>
            </c:strRef>
          </c:tx>
          <c:spPr>
            <a:solidFill>
              <a:schemeClr val="bg1">
                <a:lumMod val="65000"/>
                <a:alpha val="52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Лист2!$D$1:$G$1</c:f>
              <c:strCache>
                <c:ptCount val="4"/>
                <c:pt idx="0">
                  <c:v>ИКТиСС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Лист2!$D$10:$G$10</c:f>
              <c:numCache>
                <c:formatCode>0</c:formatCode>
                <c:ptCount val="4"/>
                <c:pt idx="0">
                  <c:v>12.903225806451612</c:v>
                </c:pt>
                <c:pt idx="1">
                  <c:v>17.942583732057415</c:v>
                </c:pt>
                <c:pt idx="2">
                  <c:v>26.490066225165563</c:v>
                </c:pt>
                <c:pt idx="3">
                  <c:v>34.710743801652896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14720"/>
        <c:axId val="104324416"/>
      </c:barChart>
      <c:catAx>
        <c:axId val="1108147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4324416"/>
        <c:crosses val="autoZero"/>
        <c:auto val="1"/>
        <c:lblAlgn val="ctr"/>
        <c:lblOffset val="100"/>
        <c:noMultiLvlLbl val="0"/>
      </c:catAx>
      <c:valAx>
        <c:axId val="10432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814720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 i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84952526642337E-2"/>
          <c:y val="2.1021667966237906E-2"/>
          <c:w val="0.92638131019630299"/>
          <c:h val="0.80742510669152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Лист1!$L$39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Лист1!$K$40:$K$44</c:f>
              <c:strCache>
                <c:ptCount val="5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</c:strCache>
            </c:strRef>
          </c:cat>
          <c:val>
            <c:numRef>
              <c:f>Лист1!$L$40:$L$44</c:f>
              <c:numCache>
                <c:formatCode>General</c:formatCode>
                <c:ptCount val="5"/>
                <c:pt idx="0">
                  <c:v>26</c:v>
                </c:pt>
                <c:pt idx="1">
                  <c:v>22</c:v>
                </c:pt>
                <c:pt idx="2">
                  <c:v>8</c:v>
                </c:pt>
                <c:pt idx="3">
                  <c:v>2</c:v>
                </c:pt>
                <c:pt idx="4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Лист1!$N$39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Лист1!$K$40:$K$44</c:f>
              <c:strCache>
                <c:ptCount val="5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</c:strCache>
            </c:strRef>
          </c:cat>
          <c:val>
            <c:numRef>
              <c:f>Лист1!$N$40:$N$44</c:f>
              <c:numCache>
                <c:formatCode>0</c:formatCode>
                <c:ptCount val="5"/>
                <c:pt idx="0">
                  <c:v>29.77941176470588</c:v>
                </c:pt>
                <c:pt idx="1">
                  <c:v>24.860335195530723</c:v>
                </c:pt>
                <c:pt idx="2">
                  <c:v>18.75</c:v>
                </c:pt>
                <c:pt idx="3">
                  <c:v>3.5532994923857872</c:v>
                </c:pt>
                <c:pt idx="4">
                  <c:v>16.129032258064516</c:v>
                </c:pt>
              </c:numCache>
            </c:numRef>
          </c:val>
        </c:ser>
        <c:ser>
          <c:idx val="2"/>
          <c:order val="2"/>
          <c:tx>
            <c:strRef>
              <c:f>Лист1!$Q$39</c:f>
              <c:strCache>
                <c:ptCount val="1"/>
                <c:pt idx="0">
                  <c:v>2014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Лист1!$K$40:$K$44</c:f>
              <c:strCache>
                <c:ptCount val="5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</c:strCache>
            </c:strRef>
          </c:cat>
          <c:val>
            <c:numRef>
              <c:f>Лист1!$Q$40:$Q$44</c:f>
              <c:numCache>
                <c:formatCode>General</c:formatCode>
                <c:ptCount val="5"/>
                <c:pt idx="0">
                  <c:v>35</c:v>
                </c:pt>
                <c:pt idx="1">
                  <c:v>40</c:v>
                </c:pt>
                <c:pt idx="2">
                  <c:v>36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02336"/>
        <c:axId val="106765632"/>
      </c:barChart>
      <c:catAx>
        <c:axId val="11310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65632"/>
        <c:crosses val="autoZero"/>
        <c:auto val="1"/>
        <c:lblAlgn val="ctr"/>
        <c:lblOffset val="100"/>
        <c:noMultiLvlLbl val="0"/>
      </c:catAx>
      <c:valAx>
        <c:axId val="10676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0233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0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0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Лист1!$A$61</c:f>
              <c:strCache>
                <c:ptCount val="1"/>
                <c:pt idx="0">
                  <c:v>Проходной балл (ЕГЭ) на момент приемной кампании 2015 г.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3.899130911618412E-2"/>
                  <c:y val="4.840484048404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296034806784784E-2"/>
                  <c:y val="5.5005500550055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210211878586859E-2"/>
                  <c:y val="5.0605060506050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810972375972334E-3"/>
                  <c:y val="-1.760193342168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Лист1!$B$60:$E$60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xVal>
          <c:yVal>
            <c:numRef>
              <c:f>Лист1!$B$61:$E$61</c:f>
              <c:numCache>
                <c:formatCode>General</c:formatCode>
                <c:ptCount val="4"/>
                <c:pt idx="0">
                  <c:v>216</c:v>
                </c:pt>
                <c:pt idx="1">
                  <c:v>225</c:v>
                </c:pt>
                <c:pt idx="2">
                  <c:v>230</c:v>
                </c:pt>
                <c:pt idx="3">
                  <c:v>264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Лист1!$A$62</c:f>
              <c:strCache>
                <c:ptCount val="1"/>
                <c:pt idx="0">
                  <c:v>Отчислены по собственному желанию (в т.ч. в порядке перевода в другие вузы)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1"/>
              <c:layout>
                <c:manualLayout>
                  <c:x val="-2.7124388950388933E-2"/>
                  <c:y val="-4.4004400440043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648017403392392E-2"/>
                  <c:y val="-3.9603960396039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Лист1!$B$60:$E$60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xVal>
          <c:yVal>
            <c:numRef>
              <c:f>Лист1!$B$62:$E$62</c:f>
              <c:numCache>
                <c:formatCode>General</c:formatCode>
                <c:ptCount val="4"/>
                <c:pt idx="1">
                  <c:v>232</c:v>
                </c:pt>
                <c:pt idx="2">
                  <c:v>238</c:v>
                </c:pt>
                <c:pt idx="3">
                  <c:v>234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Лист1!$A$63</c:f>
              <c:strCache>
                <c:ptCount val="1"/>
                <c:pt idx="0">
                  <c:v>отчислены за недобросовестное отношение к освоению образовательной программы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600" b="1">
                    <a:solidFill>
                      <a:srgbClr val="92D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Лист1!$B$60:$E$60</c:f>
              <c:strCache>
                <c:ptCount val="4"/>
                <c:pt idx="0">
                  <c:v>ИТСС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xVal>
          <c:yVal>
            <c:numRef>
              <c:f>Лист1!$B$63:$E$63</c:f>
              <c:numCache>
                <c:formatCode>General</c:formatCode>
                <c:ptCount val="4"/>
                <c:pt idx="0">
                  <c:v>226</c:v>
                </c:pt>
                <c:pt idx="1">
                  <c:v>230</c:v>
                </c:pt>
                <c:pt idx="2">
                  <c:v>235</c:v>
                </c:pt>
                <c:pt idx="3">
                  <c:v>243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44896"/>
        <c:axId val="31345472"/>
      </c:scatterChart>
      <c:valAx>
        <c:axId val="31344896"/>
        <c:scaling>
          <c:orientation val="minMax"/>
        </c:scaling>
        <c:delete val="1"/>
        <c:axPos val="b"/>
        <c:majorTickMark val="out"/>
        <c:minorTickMark val="none"/>
        <c:tickLblPos val="nextTo"/>
        <c:crossAx val="31345472"/>
        <c:crosses val="autoZero"/>
        <c:crossBetween val="midCat"/>
      </c:valAx>
      <c:valAx>
        <c:axId val="31345472"/>
        <c:scaling>
          <c:orientation val="minMax"/>
          <c:min val="1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344896"/>
        <c:crosses val="autoZero"/>
        <c:crossBetween val="midCat"/>
        <c:majorUnit val="50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Лист1!$B$147:$D$147</c:f>
              <c:strCache>
                <c:ptCount val="1"/>
                <c:pt idx="0">
                  <c:v>2015/2016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Лист1!$E$146:$H$146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Лист1!$E$147:$H$147</c:f>
              <c:numCache>
                <c:formatCode>General</c:formatCode>
                <c:ptCount val="4"/>
                <c:pt idx="0">
                  <c:v>66</c:v>
                </c:pt>
                <c:pt idx="1">
                  <c:v>21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0.41914</cdr:x>
      <cdr:y>0.20865</cdr:y>
    </cdr:from>
    <cdr:to>
      <cdr:x>0.78487</cdr:x>
      <cdr:y>0.32514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02900" y="773641"/>
          <a:ext cx="1224136" cy="4319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0.3546</cdr:x>
      <cdr:y>0.25715</cdr:y>
    </cdr:from>
    <cdr:to>
      <cdr:x>0.89243</cdr:x>
      <cdr:y>0.43681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1186876" y="953473"/>
          <a:ext cx="1800200" cy="66616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C00000"/>
              </a:solidFill>
            </a:rPr>
            <a:t>99 чел. программ «</a:t>
          </a:r>
          <a:r>
            <a:rPr lang="ru-RU" dirty="0" err="1" smtClean="0">
              <a:solidFill>
                <a:srgbClr val="C00000"/>
              </a:solidFill>
            </a:rPr>
            <a:t>доучивания</a:t>
          </a:r>
          <a:r>
            <a:rPr lang="ru-RU" dirty="0" smtClean="0">
              <a:solidFill>
                <a:srgbClr val="C00000"/>
              </a:solidFill>
            </a:rPr>
            <a:t>»</a:t>
          </a:r>
          <a:endParaRPr lang="ru-RU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0.51899</cdr:x>
      <cdr:y>0.18141</cdr:y>
    </cdr:from>
    <cdr:to>
      <cdr:x>0.70886</cdr:x>
      <cdr:y>0.3611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952328" y="654268"/>
          <a:ext cx="1080120" cy="64807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0.67089</cdr:x>
      <cdr:y>2.7727E-7</cdr:y>
    </cdr:from>
    <cdr:to>
      <cdr:x>0.94937</cdr:x>
      <cdr:y>0.421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3816424" y="1"/>
          <a:ext cx="1584176" cy="151836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dk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78% успешно переведены на следующий курс</a:t>
          </a:r>
          <a:endParaRPr lang="ru-RU" sz="1200" dirty="0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0.21004</cdr:x>
      <cdr:y>0.23162</cdr:y>
    </cdr:from>
    <cdr:to>
      <cdr:x>0.28268</cdr:x>
      <cdr:y>0.33673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H="1" flipV="1">
          <a:off x="1091332" y="1302340"/>
          <a:ext cx="377422" cy="59101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0.04373</cdr:x>
      <cdr:y>0.00299</cdr:y>
    </cdr:from>
    <cdr:to>
      <cdr:x>0.32221</cdr:x>
      <cdr:y>0.26726</cdr:y>
    </cdr:to>
    <cdr:sp macro="" textlink="">
      <cdr:nvSpPr>
        <cdr:cNvPr id="8" name="Овал 7"/>
        <cdr:cNvSpPr/>
      </cdr:nvSpPr>
      <cdr:spPr>
        <a:xfrm xmlns:a="http://schemas.openxmlformats.org/drawingml/2006/main">
          <a:off x="227236" y="16799"/>
          <a:ext cx="1446923" cy="14859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dk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C00000"/>
              </a:solidFill>
            </a:rPr>
            <a:t>22%  отклонились от типовой траектории</a:t>
          </a:r>
          <a:endParaRPr lang="ru-RU" sz="1200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0.70094</cdr:x>
      <cdr:y>0.39726</cdr:y>
    </cdr:from>
    <cdr:to>
      <cdr:x>0.95745</cdr:x>
      <cdr:y>0.72603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5903010" y="2088233"/>
          <a:ext cx="2160215" cy="1728192"/>
        </a:xfrm>
        <a:prstGeom xmlns:a="http://schemas.openxmlformats.org/drawingml/2006/main" prst="ellipse">
          <a:avLst/>
        </a:prstGeom>
        <a:gradFill xmlns:a="http://schemas.openxmlformats.org/drawingml/2006/main"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</a:rPr>
            <a:t>Допущены к пересдачам 218 чел. (16% контингента или 75% от «отклонившихся») </a:t>
          </a:r>
          <a:endParaRPr lang="ru-RU" sz="12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0.49928</cdr:x>
      <cdr:y>0.21333</cdr:y>
    </cdr:from>
    <cdr:to>
      <cdr:x>0.74892</cdr:x>
      <cdr:y>0.90766</cdr:y>
    </cdr:to>
    <cdr:sp macro="" textlink="">
      <cdr:nvSpPr>
        <cdr:cNvPr id="2" name="Овал 1"/>
        <cdr:cNvSpPr/>
      </cdr:nvSpPr>
      <cdr:spPr>
        <a:xfrm xmlns:a="http://schemas.openxmlformats.org/drawingml/2006/main" rot="5400000">
          <a:off x="465354" y="2558966"/>
          <a:ext cx="3749799" cy="936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A01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0.76813</cdr:x>
      <cdr:y>0.23399</cdr:y>
    </cdr:from>
    <cdr:to>
      <cdr:x>0.92175</cdr:x>
      <cdr:y>0.92832</cdr:y>
    </cdr:to>
    <cdr:sp macro="" textlink="">
      <cdr:nvSpPr>
        <cdr:cNvPr id="3" name="Овал 2"/>
        <cdr:cNvSpPr/>
      </cdr:nvSpPr>
      <cdr:spPr>
        <a:xfrm xmlns:a="http://schemas.openxmlformats.org/drawingml/2006/main" rot="5400000">
          <a:off x="1293452" y="2850578"/>
          <a:ext cx="3749799" cy="57606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A010A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0.11538</cdr:x>
      <cdr:y>0.43114</cdr:y>
    </cdr:from>
    <cdr:to>
      <cdr:x>0.65385</cdr:x>
      <cdr:y>0.84625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864096" y="2019300"/>
          <a:ext cx="4032448" cy="19442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0.65385</cdr:x>
      <cdr:y>0.0929</cdr:y>
    </cdr:from>
    <cdr:to>
      <cdr:x>0.84615</cdr:x>
      <cdr:y>0.84625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896544" y="435124"/>
          <a:ext cx="1440160" cy="35283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0.14423</cdr:x>
      <cdr:y>0.36965</cdr:y>
    </cdr:from>
    <cdr:to>
      <cdr:x>0.70192</cdr:x>
      <cdr:y>0.81551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1080120" y="1731268"/>
          <a:ext cx="4176464" cy="20882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0.70192</cdr:x>
      <cdr:y>0.60026</cdr:y>
    </cdr:from>
    <cdr:to>
      <cdr:x>0.89423</cdr:x>
      <cdr:y>0.81551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5256584" y="2811388"/>
          <a:ext cx="1440160" cy="100811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0.18269</cdr:x>
      <cdr:y>0.20053</cdr:y>
    </cdr:from>
    <cdr:to>
      <cdr:x>0.375</cdr:x>
      <cdr:y>0.29277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1368152" y="939180"/>
          <a:ext cx="1440160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</cdr:x>
      <cdr:y>0.20053</cdr:y>
    </cdr:from>
    <cdr:to>
      <cdr:x>0.75</cdr:x>
      <cdr:y>0.32352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2808312" y="939180"/>
          <a:ext cx="2808312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0.63329</cdr:x>
      <cdr:y>0.14339</cdr:y>
    </cdr:from>
    <cdr:to>
      <cdr:x>1</cdr:x>
      <cdr:y>0.30271</cdr:y>
    </cdr:to>
    <cdr:sp macro="" textlink="">
      <cdr:nvSpPr>
        <cdr:cNvPr id="2" name="Выноска 1 1"/>
        <cdr:cNvSpPr/>
      </cdr:nvSpPr>
      <cdr:spPr>
        <a:xfrm xmlns:a="http://schemas.openxmlformats.org/drawingml/2006/main">
          <a:off x="3456383" y="648072"/>
          <a:ext cx="2001441" cy="720080"/>
        </a:xfrm>
        <a:prstGeom xmlns:a="http://schemas.openxmlformats.org/drawingml/2006/main" prst="borderCallout1">
          <a:avLst>
            <a:gd name="adj1" fmla="val 18750"/>
            <a:gd name="adj2" fmla="val -8333"/>
            <a:gd name="adj3" fmla="val -26305"/>
            <a:gd name="adj4" fmla="val -28774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err="1" smtClean="0">
              <a:solidFill>
                <a:schemeClr val="tx1"/>
              </a:solidFill>
            </a:rPr>
            <a:t>Инжинириг</a:t>
          </a:r>
          <a:r>
            <a:rPr lang="ru-RU" dirty="0" smtClean="0">
              <a:solidFill>
                <a:schemeClr val="tx1"/>
              </a:solidFill>
            </a:rPr>
            <a:t> в электронике</a:t>
          </a:r>
        </a:p>
        <a:p xmlns:a="http://schemas.openxmlformats.org/drawingml/2006/main">
          <a:r>
            <a:rPr lang="ru-RU" dirty="0" err="1" smtClean="0">
              <a:solidFill>
                <a:schemeClr val="tx1"/>
              </a:solidFill>
            </a:rPr>
            <a:t>Мат.методы</a:t>
          </a:r>
          <a:r>
            <a:rPr lang="ru-RU" dirty="0" smtClean="0">
              <a:solidFill>
                <a:schemeClr val="tx1"/>
              </a:solidFill>
            </a:rPr>
            <a:t> моделирования и компьютерные технологии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5BC7D-FD3D-4ACE-B6FD-95043240DA38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8AA11-2AF3-4EE0-B5E1-8B25F2436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9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2C93D4-956F-449F-B15E-BF5D6F7715A5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77F5A8-C7C1-4F1E-A336-CBEF1933A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8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6041-A4AD-4AE1-BE3C-5B112EB2FDB4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4AAD-786D-43FF-89D4-7B6DBFB6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CD9D8-EAEC-4564-A1C5-4658979B4894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3CD0-5CCC-41BC-9FC5-A5EE9799C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B9C9-A173-404E-B770-153650490C5F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4619-956C-4E52-BF1B-B91E7746E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6E06-15E9-47AD-91ED-32BA9CE5FF23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C5F42-A0F8-4E83-A5EB-4900CDFC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DF78-F552-482C-8366-C2D8264EBF05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53DE9-2EDC-49B4-8490-0FDCBFDC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5417-9A0A-4355-87F0-D809F04FE94E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1343-F4D1-456C-8043-4F1419ADC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3421-5AAE-4DDB-BF1F-1FF69727AA2A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2CC9-BCA5-4366-AA2A-113904612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C6F3-A97E-4676-B966-1E025C0613F8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45A9-DA77-452A-85CF-9387BB910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1FE1-8191-4A9A-A459-3D359D8821B2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EAB8-EB38-4D4A-9B19-B3892FD11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C000-93C8-4FB4-91B9-E2ED2FACAD0A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6F79-BD85-4110-BF38-80EAAC037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1DDA-734E-47B5-A43D-6A8E0227E113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3354-EC23-40E0-BCA5-253385299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91DFA-A94A-4741-A542-9FB6C8FA4277}" type="datetime1">
              <a:rPr lang="ru-RU" smtClean="0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DC682-74B5-4A0E-8713-065B3F9C7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0455" y="1772816"/>
            <a:ext cx="8247063" cy="443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Итоги 201</a:t>
            </a:r>
            <a:r>
              <a:rPr lang="en-US" sz="2800" b="1" dirty="0" smtClean="0"/>
              <a:t>5</a:t>
            </a:r>
            <a:r>
              <a:rPr lang="ru-RU" sz="2800" b="1" dirty="0" smtClean="0"/>
              <a:t>/</a:t>
            </a:r>
            <a:r>
              <a:rPr lang="en-US" sz="2800" b="1" dirty="0" smtClean="0"/>
              <a:t>20</a:t>
            </a:r>
            <a:r>
              <a:rPr lang="ru-RU" sz="2800" b="1" dirty="0" smtClean="0"/>
              <a:t>1</a:t>
            </a:r>
            <a:r>
              <a:rPr lang="en-US" sz="2800" b="1" dirty="0" smtClean="0"/>
              <a:t>6</a:t>
            </a:r>
            <a:r>
              <a:rPr lang="ru-RU" sz="2800" b="1" dirty="0" smtClean="0"/>
              <a:t> учебного года</a:t>
            </a:r>
          </a:p>
          <a:p>
            <a:pPr algn="ctr">
              <a:defRPr/>
            </a:pPr>
            <a:endParaRPr lang="ru-RU" sz="2800" b="1" dirty="0" smtClean="0"/>
          </a:p>
          <a:p>
            <a:pPr algn="ctr">
              <a:defRPr/>
            </a:pPr>
            <a:endParaRPr lang="ru-RU" sz="2800" b="1" dirty="0"/>
          </a:p>
          <a:p>
            <a:pPr algn="ctr">
              <a:defRPr/>
            </a:pPr>
            <a:endParaRPr lang="ru-RU" sz="2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4AAD-786D-43FF-89D4-7B6DBFB6404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35932" y="56519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Учебный офис МИЭМ НИУ ВШЭ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7955" y="60212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Декабрь 2016г.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5" y="401084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Структура отчислений в 2015/2016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уч.г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. в разрезе курсов (% отчисленных)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088983"/>
              </p:ext>
            </p:extLst>
          </p:nvPr>
        </p:nvGraphicFramePr>
        <p:xfrm>
          <a:off x="107505" y="1114969"/>
          <a:ext cx="5112568" cy="533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275261"/>
              </p:ext>
            </p:extLst>
          </p:nvPr>
        </p:nvGraphicFramePr>
        <p:xfrm>
          <a:off x="5589837" y="1328096"/>
          <a:ext cx="357933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805151"/>
              </p:ext>
            </p:extLst>
          </p:nvPr>
        </p:nvGraphicFramePr>
        <p:xfrm>
          <a:off x="5856945" y="4005064"/>
          <a:ext cx="3276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206783" y="936498"/>
            <a:ext cx="1800200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i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Справочно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188640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black"/>
                </a:solidFill>
              </a:rPr>
              <a:t>Динамика контингента платных студентов (% от общей численности контингента)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586574"/>
              </p:ext>
            </p:extLst>
          </p:nvPr>
        </p:nvGraphicFramePr>
        <p:xfrm>
          <a:off x="251520" y="912501"/>
          <a:ext cx="4572000" cy="39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5301208"/>
            <a:ext cx="40324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70C0"/>
                </a:solidFill>
              </a:rPr>
              <a:t>2016 г.</a:t>
            </a:r>
            <a:r>
              <a:rPr lang="ru-RU" dirty="0" smtClean="0">
                <a:solidFill>
                  <a:schemeClr val="tx1"/>
                </a:solidFill>
              </a:rPr>
              <a:t>: 25% контингента*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2015 г.:    8% контингента</a:t>
            </a:r>
          </a:p>
          <a:p>
            <a:endParaRPr lang="ru-RU" sz="1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* </a:t>
            </a:r>
            <a:r>
              <a:rPr lang="ru-RU" sz="1200" i="1" dirty="0" smtClean="0">
                <a:solidFill>
                  <a:schemeClr val="tx1"/>
                </a:solidFill>
              </a:rPr>
              <a:t>без учета «</a:t>
            </a:r>
            <a:r>
              <a:rPr lang="ru-RU" sz="1200" i="1" dirty="0" err="1" smtClean="0">
                <a:solidFill>
                  <a:schemeClr val="tx1"/>
                </a:solidFill>
              </a:rPr>
              <a:t>квазибюджетных</a:t>
            </a:r>
            <a:r>
              <a:rPr lang="ru-RU" sz="1200" i="1" dirty="0" smtClean="0">
                <a:solidFill>
                  <a:schemeClr val="tx1"/>
                </a:solidFill>
              </a:rPr>
              <a:t>» студентов набора 2016г.</a:t>
            </a:r>
            <a:endParaRPr lang="ru-RU" sz="1200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207296"/>
              </p:ext>
            </p:extLst>
          </p:nvPr>
        </p:nvGraphicFramePr>
        <p:xfrm>
          <a:off x="4932040" y="1124744"/>
          <a:ext cx="4032448" cy="39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436096" y="5301208"/>
            <a:ext cx="2757695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B050"/>
                </a:solidFill>
              </a:rPr>
              <a:t>2016 г.</a:t>
            </a:r>
            <a:r>
              <a:rPr lang="ru-RU" dirty="0" smtClean="0">
                <a:solidFill>
                  <a:schemeClr val="tx1"/>
                </a:solidFill>
              </a:rPr>
              <a:t>: 25% контингента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2015 г.:    6% контингента</a:t>
            </a:r>
          </a:p>
          <a:p>
            <a:endParaRPr lang="ru-RU" sz="12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32040" y="902525"/>
            <a:ext cx="0" cy="576683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7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481" y="77090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Динамика численности контингента студентов и магистрантов, обучающихся по межправительственным соглашениям 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65206"/>
              </p:ext>
            </p:extLst>
          </p:nvPr>
        </p:nvGraphicFramePr>
        <p:xfrm>
          <a:off x="179511" y="5157192"/>
          <a:ext cx="8565977" cy="1514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1"/>
                <a:gridCol w="1800200"/>
                <a:gridCol w="1725216"/>
              </a:tblGrid>
              <a:tr h="463394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2400" b="1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43 (2,5%)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39 (2%)</a:t>
                      </a:r>
                      <a:endParaRPr lang="ru-RU" sz="1800" b="1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в т.ч. в магистратуре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8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0F0FEF"/>
                          </a:solidFill>
                          <a:effectLst/>
                        </a:rPr>
                        <a:t>в </a:t>
                      </a:r>
                      <a:r>
                        <a:rPr lang="ru-RU" sz="1800" u="none" strike="noStrike" dirty="0" err="1">
                          <a:solidFill>
                            <a:srgbClr val="0F0FEF"/>
                          </a:solidFill>
                          <a:effectLst/>
                        </a:rPr>
                        <a:t>т.ч</a:t>
                      </a:r>
                      <a:r>
                        <a:rPr lang="ru-RU" sz="1800" u="none" strike="noStrike" dirty="0">
                          <a:solidFill>
                            <a:srgbClr val="0F0FEF"/>
                          </a:solidFill>
                          <a:effectLst/>
                        </a:rPr>
                        <a:t>. на 1-2 курсах </a:t>
                      </a:r>
                      <a:r>
                        <a:rPr lang="ru-RU" sz="1800" u="none" strike="noStrike" dirty="0" err="1">
                          <a:solidFill>
                            <a:srgbClr val="0F0FEF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800" u="none" strike="noStrike" dirty="0">
                          <a:solidFill>
                            <a:srgbClr val="0F0FEF"/>
                          </a:solidFill>
                          <a:effectLst/>
                        </a:rPr>
                        <a:t>/</a:t>
                      </a:r>
                      <a:r>
                        <a:rPr lang="ru-RU" sz="1800" u="none" strike="noStrike" dirty="0" err="1">
                          <a:solidFill>
                            <a:srgbClr val="0F0FEF"/>
                          </a:solidFill>
                          <a:effectLst/>
                        </a:rPr>
                        <a:t>специалитета</a:t>
                      </a:r>
                      <a:endParaRPr lang="ru-RU" sz="1800" b="0" i="0" u="none" strike="noStrike" dirty="0">
                        <a:solidFill>
                          <a:srgbClr val="0F0FE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F0FEF"/>
                          </a:solidFill>
                          <a:effectLst/>
                        </a:rPr>
                        <a:t>22 (51%)</a:t>
                      </a:r>
                      <a:endParaRPr lang="ru-RU" sz="1800" b="0" i="0" u="none" strike="noStrike" dirty="0">
                        <a:solidFill>
                          <a:srgbClr val="0F0FE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32 (82%)</a:t>
                      </a:r>
                      <a:endParaRPr lang="ru-RU" sz="18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689672"/>
              </p:ext>
            </p:extLst>
          </p:nvPr>
        </p:nvGraphicFramePr>
        <p:xfrm>
          <a:off x="321316" y="815094"/>
          <a:ext cx="8249313" cy="416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29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5" y="401084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Учебные консультанты: первый опыт в 2015/2016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уч.г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. 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14969"/>
            <a:ext cx="7920880" cy="657847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Оказание помощи студентам, испытывающим языковой барьер и/или разницу в школьной подготовке (вне РФ)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72816"/>
            <a:ext cx="4708272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Проект ориентирован только на студентов, обучающихся по межправительственным соглашениям на 1 курсе </a:t>
            </a:r>
            <a:r>
              <a:rPr lang="ru-RU" sz="1400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sz="1400" dirty="0" smtClean="0">
                <a:solidFill>
                  <a:schemeClr val="tx1"/>
                </a:solidFill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</a:rPr>
              <a:t>специалитета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Только помощь в изучении конкретной дисциплины. Наиболее востребованы «Английский язык», «Алгоритмизация и программирование», «Линейная алгебра», «Математический анализ», «Физика»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Всего можно консультировать по 1-3 дисциплинам и иметь от 1 до 3 «подопечных»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Период консультирования – с октября по декабрь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Формат взаимодействия – удобный участникам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Консультантом может быть любой желающий студент 2-6 курсов, имеющий оценку «отлично» по профильной дисциплине и не имеющий поводов для пересдач и дисциплинарных взысканий. Конкурс (2 чел. на место).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074755"/>
              </p:ext>
            </p:extLst>
          </p:nvPr>
        </p:nvGraphicFramePr>
        <p:xfrm>
          <a:off x="4815776" y="1747754"/>
          <a:ext cx="3968184" cy="38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805264"/>
            <a:ext cx="8413725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2015/2016 </a:t>
            </a:r>
            <a:r>
              <a:rPr lang="ru-RU" dirty="0" err="1" smtClean="0"/>
              <a:t>уч.г</a:t>
            </a:r>
            <a:r>
              <a:rPr lang="ru-RU" dirty="0" smtClean="0"/>
              <a:t>.:	 29 консультантов, 13 консультируемых</a:t>
            </a:r>
          </a:p>
          <a:p>
            <a:pPr algn="ctr"/>
            <a:r>
              <a:rPr lang="ru-RU" dirty="0" smtClean="0"/>
              <a:t>2016/2017 </a:t>
            </a:r>
            <a:r>
              <a:rPr lang="ru-RU" dirty="0" err="1" smtClean="0"/>
              <a:t>уч.г</a:t>
            </a:r>
            <a:r>
              <a:rPr lang="ru-RU" dirty="0" smtClean="0"/>
              <a:t>.:	 22 консультанта,   16 консультируемых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12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5" y="401084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Численность студентов, принявших участие в программах международной академической мобильности в 2015/2016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уч.году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302414"/>
              </p:ext>
            </p:extLst>
          </p:nvPr>
        </p:nvGraphicFramePr>
        <p:xfrm>
          <a:off x="251520" y="1268760"/>
          <a:ext cx="59046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940153" y="1556792"/>
            <a:ext cx="2941116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2015/2016 г. 5 чел.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Планы 2016/2017 г. – 9 чел.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851" y="50819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«Качественные» тренды 2015/2016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уч.года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737320"/>
            <a:ext cx="8723237" cy="6120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Тенденция на перенос сроков экзаменационной сессии в связи с участием студентов в программах стажировок, научных мероприятиях. Решается выходом приказа в отношении каждого конкретного студента с обоснованием причин (только при наличии подтверждающих документов).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Усиление внимания со стороны студентов к программам учебных дисциплин (особенно в части системы оценивания).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Рост числа запросов от студентов на «ускоренную» публикацию расписания (в связи с планами иногородних студентов).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Внутренняя реорганизация функции управления нагрузкой ППС, фиксации информации в корпоративных информационных системах. Также обеспечение замен в связи с временным отсутствием преподавателей (отпуск, командировки, нетрудоспособность по причине болезни).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«Логистика» расписания в связи с реализацией </a:t>
            </a:r>
            <a:r>
              <a:rPr lang="ru-RU" sz="1600" dirty="0" err="1" smtClean="0">
                <a:solidFill>
                  <a:schemeClr val="tx1"/>
                </a:solidFill>
              </a:rPr>
              <a:t>майноров</a:t>
            </a:r>
            <a:r>
              <a:rPr lang="ru-RU" sz="1600" dirty="0" smtClean="0">
                <a:solidFill>
                  <a:schemeClr val="tx1"/>
                </a:solidFill>
              </a:rPr>
              <a:t>. Выраженная зависимость от общей логистики Университета, рост числа ограничений по возможностям составления расписания.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Отношение к факультативам.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Дисциплины по выбору и собственно алгоритм выбора. Рекомендуем заранее формулировать и утверждать алгоритмы выбора.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Курсовые и выпускные квалификационные работы. </a:t>
            </a:r>
            <a:r>
              <a:rPr lang="ru-RU" sz="1600" dirty="0" err="1" smtClean="0">
                <a:solidFill>
                  <a:schemeClr val="tx1"/>
                </a:solidFill>
              </a:rPr>
              <a:t>Англоязычность</a:t>
            </a:r>
            <a:r>
              <a:rPr lang="ru-RU" sz="1600" dirty="0" smtClean="0">
                <a:solidFill>
                  <a:schemeClr val="tx1"/>
                </a:solidFill>
              </a:rPr>
              <a:t>. Командная работа и система оценивания работ, выполненных группой студентов.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Обязательность англоязычных дисциплин в учебных планах.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Пересмотр концепции «Английский язык в </a:t>
            </a:r>
            <a:r>
              <a:rPr lang="ru-RU" sz="1600" dirty="0" err="1" smtClean="0">
                <a:solidFill>
                  <a:schemeClr val="tx1"/>
                </a:solidFill>
              </a:rPr>
              <a:t>бакалавриате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Управление по образовательным программам. Первые результаты работы Академических Советов образовательных программ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tx1"/>
                </a:solidFill>
              </a:rPr>
              <a:t>2016/2017уч.г.</a:t>
            </a:r>
            <a:r>
              <a:rPr lang="ru-RU" sz="1600" dirty="0" smtClean="0">
                <a:solidFill>
                  <a:schemeClr val="tx1"/>
                </a:solidFill>
              </a:rPr>
              <a:t>: Дисциплины-онлайн.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4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Rectangle 2" descr="photo45"/>
          <p:cNvSpPr>
            <a:spLocks noChangeArrowheads="1"/>
          </p:cNvSpPr>
          <p:nvPr/>
        </p:nvSpPr>
        <p:spPr bwMode="auto">
          <a:xfrm>
            <a:off x="3396964" y="836712"/>
            <a:ext cx="2278063" cy="2278063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4" y="260648"/>
            <a:ext cx="9012211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latin typeface="Arial" pitchFamily="34" charset="0"/>
                <a:ea typeface="+mj-ea"/>
                <a:cs typeface="Arial" pitchFamily="34" charset="0"/>
              </a:rPr>
              <a:t>Динамика численности контингента студентов и магистрантов в 2015/2016 </a:t>
            </a:r>
            <a:r>
              <a:rPr lang="ru-RU" sz="1700" b="1" dirty="0" err="1" smtClean="0">
                <a:latin typeface="Arial" pitchFamily="34" charset="0"/>
                <a:ea typeface="+mj-ea"/>
                <a:cs typeface="Arial" pitchFamily="34" charset="0"/>
              </a:rPr>
              <a:t>уч.г</a:t>
            </a:r>
            <a:r>
              <a:rPr lang="ru-RU" sz="1700" b="1" dirty="0" smtClean="0">
                <a:latin typeface="Arial" pitchFamily="34" charset="0"/>
                <a:ea typeface="+mj-ea"/>
                <a:cs typeface="Arial" pitchFamily="34" charset="0"/>
              </a:rPr>
              <a:t>. </a:t>
            </a:r>
            <a:endParaRPr lang="en-US" sz="17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1089279"/>
            <a:ext cx="1080120" cy="6840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Выпуск 314 чел.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9044" y="1849539"/>
            <a:ext cx="1080120" cy="6840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Прием 594 чел.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689917"/>
              </p:ext>
            </p:extLst>
          </p:nvPr>
        </p:nvGraphicFramePr>
        <p:xfrm>
          <a:off x="194853" y="1196752"/>
          <a:ext cx="34741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2699792" y="1401969"/>
            <a:ext cx="1224136" cy="50405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798532" y="2042752"/>
            <a:ext cx="1160512" cy="504244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836145"/>
              </p:ext>
            </p:extLst>
          </p:nvPr>
        </p:nvGraphicFramePr>
        <p:xfrm>
          <a:off x="5004048" y="689599"/>
          <a:ext cx="3851172" cy="338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790205"/>
              </p:ext>
            </p:extLst>
          </p:nvPr>
        </p:nvGraphicFramePr>
        <p:xfrm>
          <a:off x="5039164" y="4190497"/>
          <a:ext cx="396043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6309320"/>
            <a:ext cx="49316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</a:rPr>
              <a:t>Незначительная погрешность в данных возможна  (как правило, связана с документальными формальностями выхода приказов) 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252912" y="5157192"/>
            <a:ext cx="576064" cy="360040"/>
          </a:xfrm>
          <a:prstGeom prst="ellipse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60%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236296" y="5517232"/>
            <a:ext cx="576064" cy="360040"/>
          </a:xfrm>
          <a:prstGeom prst="ellipse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12%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460431" y="4977172"/>
            <a:ext cx="576064" cy="360040"/>
          </a:xfrm>
          <a:prstGeom prst="ellipse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28%</a:t>
            </a:r>
            <a:endParaRPr lang="ru-RU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7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Graphic spid="20" grpId="0">
        <p:bldAsOne/>
      </p:bldGraphic>
      <p:bldGraphic spid="2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4" y="116632"/>
            <a:ext cx="9012211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Arial" pitchFamily="34" charset="0"/>
                <a:ea typeface="+mj-ea"/>
                <a:cs typeface="Arial" pitchFamily="34" charset="0"/>
              </a:rPr>
              <a:t>Успеваемость контингента по состоянию на 30.06.2016г. (конец учебного года)</a:t>
            </a:r>
            <a:endParaRPr lang="en-US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64804"/>
              </p:ext>
            </p:extLst>
          </p:nvPr>
        </p:nvGraphicFramePr>
        <p:xfrm>
          <a:off x="24284" y="813718"/>
          <a:ext cx="5195788" cy="5622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71742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4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Причины отклонения студентов от обучения по типовому учебному плану (по состоянию на 30.06.2016г., чел.)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2924944"/>
            <a:ext cx="84249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307312"/>
              </p:ext>
            </p:extLst>
          </p:nvPr>
        </p:nvGraphicFramePr>
        <p:xfrm>
          <a:off x="397222" y="1052736"/>
          <a:ext cx="8421563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072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«Портрет» по образовательным программам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бакалавриата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 и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специалитета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07305"/>
              </p:ext>
            </p:extLst>
          </p:nvPr>
        </p:nvGraphicFramePr>
        <p:xfrm>
          <a:off x="0" y="832544"/>
          <a:ext cx="5076054" cy="5843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9062"/>
                <a:gridCol w="862889"/>
                <a:gridCol w="988473"/>
                <a:gridCol w="777815"/>
                <a:gridCol w="777815"/>
              </a:tblGrid>
              <a:tr h="385179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ИКТиСС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ИВТ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Всего студентов, чел. (значение в скобках соответствует 2015 году)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17 (16)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113 (</a:t>
                      </a:r>
                      <a:r>
                        <a:rPr lang="ru-RU" sz="1400" b="1" i="0" u="none" strike="noStrike" dirty="0" smtClean="0">
                          <a:solidFill>
                            <a:srgbClr val="A01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92 (</a:t>
                      </a:r>
                      <a:r>
                        <a:rPr lang="ru-RU" sz="1400" b="1" i="0" u="none" strike="noStrike" dirty="0" smtClean="0">
                          <a:solidFill>
                            <a:srgbClr val="A01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43 (42)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9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1 дисциплине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(11)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37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23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(18)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9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Задолженность по 2 дисциплинам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(4)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(21)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(13)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128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3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 </a:t>
                      </a:r>
                      <a:r>
                        <a:rPr lang="ru-RU" sz="1400" u="none" strike="noStrike" dirty="0">
                          <a:effectLst/>
                        </a:rPr>
                        <a:t>более </a:t>
                      </a:r>
                      <a:r>
                        <a:rPr lang="ru-RU" sz="1400" u="none" strike="noStrike" dirty="0" smtClean="0">
                          <a:effectLst/>
                        </a:rPr>
                        <a:t>дисциплинам,</a:t>
                      </a: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допущены </a:t>
                      </a:r>
                      <a:r>
                        <a:rPr lang="ru-RU" sz="1400" u="none" strike="noStrike" dirty="0">
                          <a:effectLst/>
                        </a:rPr>
                        <a:t>к </a:t>
                      </a:r>
                      <a:r>
                        <a:rPr lang="ru-RU" sz="1400" u="none" strike="noStrike" dirty="0" smtClean="0">
                          <a:effectLst/>
                        </a:rPr>
                        <a:t>пересдачам   2 (0)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(6)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(2)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713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3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 </a:t>
                      </a:r>
                      <a:r>
                        <a:rPr lang="ru-RU" sz="1400" u="none" strike="noStrike" dirty="0">
                          <a:effectLst/>
                        </a:rPr>
                        <a:t>более дисциплинам,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отчислены                           1 (0)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(</a:t>
                      </a:r>
                      <a:r>
                        <a:rPr lang="ru-RU" sz="1400" b="0" i="0" u="none" strike="noStrike" dirty="0" smtClean="0">
                          <a:solidFill>
                            <a:srgbClr val="A010A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(8)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Продолжили обучение по ранее назначенным ИУП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(5)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(5)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-20192" y="692696"/>
            <a:ext cx="5436096" cy="1800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A01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542338"/>
              </p:ext>
            </p:extLst>
          </p:nvPr>
        </p:nvGraphicFramePr>
        <p:xfrm>
          <a:off x="5004048" y="869148"/>
          <a:ext cx="3749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Овал 7"/>
          <p:cNvSpPr/>
          <p:nvPr/>
        </p:nvSpPr>
        <p:spPr>
          <a:xfrm>
            <a:off x="7020272" y="6240079"/>
            <a:ext cx="1440160" cy="432048"/>
          </a:xfrm>
          <a:prstGeom prst="ellipse">
            <a:avLst/>
          </a:prstGeom>
          <a:noFill/>
          <a:ln>
            <a:solidFill>
              <a:srgbClr val="A01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2015 г.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0379521">
            <a:off x="3722208" y="2681720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0379521">
            <a:off x="3738350" y="3409167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0379521">
            <a:off x="3744934" y="4417279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0379521">
            <a:off x="3641454" y="5641414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0379521">
            <a:off x="2739359" y="2709937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0379521">
            <a:off x="2766243" y="5554962"/>
            <a:ext cx="864096" cy="144016"/>
          </a:xfrm>
          <a:prstGeom prst="arc">
            <a:avLst/>
          </a:prstGeom>
          <a:ln>
            <a:solidFill>
              <a:srgbClr val="A01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«Портрет» по направлениям обучения магистратуры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75307"/>
              </p:ext>
            </p:extLst>
          </p:nvPr>
        </p:nvGraphicFramePr>
        <p:xfrm>
          <a:off x="395533" y="1052736"/>
          <a:ext cx="8424938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213"/>
                <a:gridCol w="1550270"/>
                <a:gridCol w="1522513"/>
                <a:gridCol w="1290971"/>
                <a:gridCol w="1290971"/>
              </a:tblGrid>
              <a:tr h="1159512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Электроника и </a:t>
                      </a:r>
                      <a:r>
                        <a:rPr lang="ru-RU" sz="14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наноэлектроника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Прикладная математика и информатика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Компьютерное моделирование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Прикладная математика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48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имеющих задолженности по состоянию на  30.06.2016 (цифра в скобках соответствует 2015 году)</a:t>
                      </a:r>
                      <a:endParaRPr lang="ru-RU" sz="1600" b="1" i="0" u="none" strike="noStrike" dirty="0">
                        <a:solidFill>
                          <a:srgbClr val="00642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5 (4)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5 (4)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9 (4)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 (5)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67944" y="4653136"/>
            <a:ext cx="4824536" cy="17281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чел. (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8%) допущены к пересдачам.</a:t>
            </a: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i="1" dirty="0" smtClean="0"/>
              <a:t>В 2015 г.: 17 чел.  (ок.8%).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6131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ая выноска 6"/>
          <p:cNvSpPr/>
          <p:nvPr/>
        </p:nvSpPr>
        <p:spPr>
          <a:xfrm>
            <a:off x="1331640" y="1826209"/>
            <a:ext cx="720083" cy="576082"/>
          </a:xfrm>
          <a:prstGeom prst="wedgeRectCallout">
            <a:avLst>
              <a:gd name="adj1" fmla="val 29114"/>
              <a:gd name="adj2" fmla="val 194431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max 2015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5" y="401084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ysClr val="windowText" lastClr="000000"/>
                </a:solidFill>
              </a:rPr>
              <a:t>Динамика показателя "процент студентов, имеющих задолженности по состоянию на 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30.06" </a:t>
            </a:r>
            <a:r>
              <a:rPr lang="ru-RU" sz="2000" b="1" dirty="0">
                <a:solidFill>
                  <a:sysClr val="windowText" lastClr="000000"/>
                </a:solidFill>
              </a:rPr>
              <a:t>в 2014-2016гг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., в разрезе года обучения (курса)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469166"/>
              </p:ext>
            </p:extLst>
          </p:nvPr>
        </p:nvGraphicFramePr>
        <p:xfrm>
          <a:off x="863832" y="1496659"/>
          <a:ext cx="7488832" cy="468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ая выноска 5"/>
          <p:cNvSpPr/>
          <p:nvPr/>
        </p:nvSpPr>
        <p:spPr>
          <a:xfrm>
            <a:off x="2627784" y="1268760"/>
            <a:ext cx="576067" cy="504074"/>
          </a:xfrm>
          <a:prstGeom prst="wedgeRectCallout">
            <a:avLst>
              <a:gd name="adj1" fmla="val 113220"/>
              <a:gd name="adj2" fmla="val 171755"/>
            </a:avLst>
          </a:prstGeom>
          <a:gradFill flip="none" rotWithShape="1"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max 2014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8352664" y="944715"/>
            <a:ext cx="720083" cy="576082"/>
          </a:xfrm>
          <a:prstGeom prst="wedgeRectCallout">
            <a:avLst>
              <a:gd name="adj1" fmla="val -196822"/>
              <a:gd name="adj2" fmla="val 130528"/>
            </a:avLst>
          </a:prstGeom>
          <a:gradFill>
            <a:gsLst>
              <a:gs pos="0">
                <a:srgbClr val="002060">
                  <a:lumMod val="11000"/>
                  <a:lumOff val="8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max 201</a:t>
            </a:r>
            <a:r>
              <a:rPr lang="ru-RU" sz="1400" b="1" dirty="0" smtClean="0">
                <a:solidFill>
                  <a:schemeClr val="bg1"/>
                </a:solidFill>
              </a:rPr>
              <a:t>6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0930" y="3219614"/>
            <a:ext cx="720083" cy="576082"/>
          </a:xfrm>
          <a:prstGeom prst="wedgeRectCallout">
            <a:avLst>
              <a:gd name="adj1" fmla="val 95079"/>
              <a:gd name="adj2" fmla="val 39826"/>
            </a:avLst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max 201</a:t>
            </a:r>
            <a:r>
              <a:rPr lang="ru-RU" sz="1400" b="1" dirty="0" smtClean="0">
                <a:solidFill>
                  <a:schemeClr val="bg1"/>
                </a:solidFill>
              </a:rPr>
              <a:t>6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7505" y="5827245"/>
            <a:ext cx="15841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к 1 курсу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10971" y="6093296"/>
            <a:ext cx="8203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81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899402"/>
            <a:ext cx="1185486" cy="2780699"/>
          </a:xfrm>
          <a:prstGeom prst="rect">
            <a:avLst/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213 чел.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допущены к пересдачам  </a:t>
            </a:r>
          </a:p>
          <a:p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(1.09.2015г.-15.10.2015г.)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51233" y="899402"/>
            <a:ext cx="2250374" cy="100927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170 чел. (80%) успешно сдали экзамены и продолжили обучение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65598" y="1908672"/>
            <a:ext cx="2236009" cy="388811"/>
          </a:xfrm>
          <a:prstGeom prst="rect">
            <a:avLst/>
          </a:prstGeom>
          <a:solidFill>
            <a:srgbClr val="F397E1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31 чел. отчислены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0983" y="2297483"/>
            <a:ext cx="2230625" cy="1382618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solidFill>
                  <a:schemeClr val="bg1">
                    <a:lumMod val="50000"/>
                  </a:schemeClr>
                </a:solidFill>
              </a:rPr>
              <a:t>12 чел. (6%) переведены на ИУП с повторным изучением дисциплины и потеряли бюджетное место</a:t>
            </a:r>
            <a:endParaRPr lang="ru-RU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876256" y="4077073"/>
            <a:ext cx="2088232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магистратура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4475136"/>
            <a:ext cx="1176726" cy="1167580"/>
          </a:xfrm>
          <a:prstGeom prst="rect">
            <a:avLst/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17 чел.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допущены к пересдачам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56838" y="4475136"/>
            <a:ext cx="2244769" cy="875842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14 чел. (82%) успешно сдали экзамены и продолжили обучение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51232" y="5350978"/>
            <a:ext cx="2250375" cy="291738"/>
          </a:xfrm>
          <a:prstGeom prst="rect">
            <a:avLst/>
          </a:prstGeom>
          <a:solidFill>
            <a:srgbClr val="F397E1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3 чел. отчислены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5580112" y="479769"/>
            <a:ext cx="3421495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бакалавриат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/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специалитет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6372200" y="136560"/>
            <a:ext cx="2487014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Справочно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2015 г.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07504" y="111408"/>
            <a:ext cx="6060971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b="1" dirty="0" smtClean="0">
                <a:latin typeface="Arial" pitchFamily="34" charset="0"/>
                <a:ea typeface="+mj-ea"/>
                <a:cs typeface="Arial" pitchFamily="34" charset="0"/>
              </a:rPr>
              <a:t>Итоги пересдач (1.09-15.10.2016г.)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5986" y="916385"/>
            <a:ext cx="1201807" cy="2763716"/>
          </a:xfrm>
          <a:prstGeom prst="rect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203 чел. </a:t>
            </a:r>
            <a:r>
              <a:rPr lang="ru-RU" sz="1200" b="1" dirty="0" smtClean="0">
                <a:solidFill>
                  <a:schemeClr val="tx1"/>
                </a:solidFill>
              </a:rPr>
              <a:t>допущены к пересдачам  </a:t>
            </a: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(1.09.2016г.-15.10.2016г.)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77793" y="916385"/>
            <a:ext cx="2307593" cy="104277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167 чел. (82%) успешно сдали экзамены и продолжили обучение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9911" y="1959155"/>
            <a:ext cx="2335476" cy="388811"/>
          </a:xfrm>
          <a:prstGeom prst="rect">
            <a:avLst/>
          </a:prstGeom>
          <a:solidFill>
            <a:srgbClr val="CA96C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21 чел. отчислены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77793" y="2350543"/>
            <a:ext cx="2307594" cy="1314334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solidFill>
                  <a:schemeClr val="tx1"/>
                </a:solidFill>
              </a:rPr>
              <a:t>25 чел. (12%) переведены на ИУП с повторным изучением дисциплины и потеряли бюджетное место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747" y="4487348"/>
            <a:ext cx="1124375" cy="1280605"/>
          </a:xfrm>
          <a:prstGeom prst="rect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15 чел. </a:t>
            </a:r>
            <a:r>
              <a:rPr lang="ru-RU" sz="1400" b="1" dirty="0" smtClean="0">
                <a:solidFill>
                  <a:schemeClr val="tx1"/>
                </a:solidFill>
              </a:rPr>
              <a:t>допущены к пересдачам 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09122" y="4497362"/>
            <a:ext cx="2376264" cy="86719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12 чел. (80%) успешно сдали экзамены и продолжили обучение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86126" y="5364555"/>
            <a:ext cx="2399260" cy="416975"/>
          </a:xfrm>
          <a:prstGeom prst="rect">
            <a:avLst/>
          </a:prstGeom>
          <a:solidFill>
            <a:srgbClr val="CA96C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3 чел. отчислены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278516" y="468350"/>
            <a:ext cx="3421495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бакалавриат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 /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специалитет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1013236" y="4118194"/>
            <a:ext cx="2088232" cy="3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магистратура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Дуга 2"/>
          <p:cNvSpPr/>
          <p:nvPr/>
        </p:nvSpPr>
        <p:spPr>
          <a:xfrm rot="10142613">
            <a:off x="2225716" y="2375118"/>
            <a:ext cx="720080" cy="275153"/>
          </a:xfrm>
          <a:prstGeom prst="arc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 rot="10142613">
            <a:off x="7516379" y="2315173"/>
            <a:ext cx="720080" cy="275153"/>
          </a:xfrm>
          <a:prstGeom prst="arc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3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285" y="0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Arial" pitchFamily="34" charset="0"/>
                <a:ea typeface="+mj-ea"/>
                <a:cs typeface="Arial" pitchFamily="34" charset="0"/>
              </a:rPr>
              <a:t>Проходной балл студентов, отчисленных с 1 курса в 2015/2016 </a:t>
            </a:r>
            <a:r>
              <a:rPr lang="ru-RU" sz="2000" b="1" dirty="0" err="1" smtClean="0">
                <a:latin typeface="Arial" pitchFamily="34" charset="0"/>
                <a:ea typeface="+mj-ea"/>
                <a:cs typeface="Arial" pitchFamily="34" charset="0"/>
              </a:rPr>
              <a:t>уч.г</a:t>
            </a:r>
            <a:r>
              <a:rPr lang="ru-RU" sz="2000" b="1" dirty="0" smtClean="0">
                <a:latin typeface="Arial" pitchFamily="34" charset="0"/>
                <a:ea typeface="+mj-ea"/>
                <a:cs typeface="Arial" pitchFamily="34" charset="0"/>
              </a:rPr>
              <a:t>. по разным основаниям</a:t>
            </a:r>
            <a:endParaRPr lang="en-US" sz="2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411977"/>
              </p:ext>
            </p:extLst>
          </p:nvPr>
        </p:nvGraphicFramePr>
        <p:xfrm>
          <a:off x="251521" y="548681"/>
          <a:ext cx="8629748" cy="5766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73678" y="4474905"/>
            <a:ext cx="1116124" cy="936104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11000"/>
                  <a:lumOff val="8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ИТСС</a:t>
            </a:r>
            <a:r>
              <a:rPr lang="ru-RU" dirty="0" smtClean="0">
                <a:solidFill>
                  <a:schemeClr val="tx1"/>
                </a:solidFill>
              </a:rPr>
              <a:t>: нет студентов, отчисленных по собств. инициативе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10773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11000"/>
                  <a:lumOff val="8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ИВТ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5103700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11000"/>
                  <a:lumOff val="8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48356" y="5071438"/>
            <a:ext cx="720080" cy="28803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КБ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0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33590</TotalTime>
  <Words>1116</Words>
  <Application>Microsoft Office PowerPoint</Application>
  <PresentationFormat>Экран (4:3)</PresentationFormat>
  <Paragraphs>196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Корчной</dc:creator>
  <cp:lastModifiedBy>Пользователь Windows</cp:lastModifiedBy>
  <cp:revision>970</cp:revision>
  <cp:lastPrinted>2016-12-06T13:41:31Z</cp:lastPrinted>
  <dcterms:created xsi:type="dcterms:W3CDTF">2012-10-08T19:26:18Z</dcterms:created>
  <dcterms:modified xsi:type="dcterms:W3CDTF">2016-12-06T13:44:37Z</dcterms:modified>
</cp:coreProperties>
</file>