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8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62" r:id="rId4"/>
    <p:sldId id="267" r:id="rId5"/>
    <p:sldId id="268" r:id="rId6"/>
    <p:sldId id="259" r:id="rId7"/>
    <p:sldId id="265" r:id="rId8"/>
    <p:sldId id="260" r:id="rId9"/>
    <p:sldId id="261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66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2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blic\Documents\&#1040;&#1075;&#1072;&#1092;&#1086;&#1085;&#1086;&#1074;\&#1052;&#1077;&#1085;&#1077;&#1076;&#1078;&#1077;&#1088;\&#1059;&#1095;%20&#1057;&#1086;&#1074;&#1077;&#1090;%20&#1052;&#1048;&#1069;&#1052;\&#1057;&#1086;&#1094;&#1089;&#1090;&#1080;&#1087;&#1077;&#1085;&#1076;&#1080;&#1103;%202016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2"/>
                </a:solidFill>
              </a:rPr>
              <a:t>ИТиСС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ГАС!$B$38:$B$39</c:f>
              <c:numCache>
                <c:formatCode>General</c:formatCode>
                <c:ptCount val="2"/>
                <c:pt idx="0">
                  <c:v>231</c:v>
                </c:pt>
                <c:pt idx="1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2"/>
                </a:solidFill>
              </a:rPr>
              <a:t>ПМ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ГАС!$B$47:$B$48</c:f>
              <c:numCache>
                <c:formatCode>General</c:formatCode>
                <c:ptCount val="2"/>
                <c:pt idx="0">
                  <c:v>286</c:v>
                </c:pt>
                <c:pt idx="1">
                  <c:v>87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54864984207281"/>
          <c:y val="0.74516442617486944"/>
          <c:w val="0.31808898214741343"/>
          <c:h val="0.13788238366679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2"/>
                </a:solidFill>
              </a:rPr>
              <a:t>ИВТ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ГАС!$B$41:$B$42</c:f>
              <c:numCache>
                <c:formatCode>General</c:formatCode>
                <c:ptCount val="2"/>
                <c:pt idx="0">
                  <c:v>491</c:v>
                </c:pt>
                <c:pt idx="1">
                  <c:v>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64347413304391"/>
          <c:y val="0.78986382951161682"/>
          <c:w val="0.28609632112771105"/>
          <c:h val="0.13798007241745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2"/>
                </a:solidFill>
              </a:rPr>
              <a:t>ФИИТ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ГАС!$B$50:$B$51</c:f>
              <c:numCache>
                <c:formatCode>General</c:formatCode>
                <c:ptCount val="2"/>
                <c:pt idx="0">
                  <c:v>30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bg2"/>
                </a:solidFill>
              </a:rPr>
              <a:t>Прикладная информатика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99999999999986E-2"/>
          <c:y val="0.38816518285753765"/>
          <c:w val="0.88573441177691214"/>
          <c:h val="0.36040778743689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ГАС!$B$44:$B$45</c:f>
              <c:numCache>
                <c:formatCode>General</c:formatCode>
                <c:ptCount val="2"/>
                <c:pt idx="0">
                  <c:v>49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2"/>
                </a:solidFill>
              </a:rPr>
              <a:t>КБ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ГАС!$B$53:$B$54</c:f>
              <c:numCache>
                <c:formatCode>General</c:formatCode>
                <c:ptCount val="2"/>
                <c:pt idx="0">
                  <c:v>148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5977715244946"/>
          <c:y val="0.74906018085293657"/>
          <c:w val="0.22140244743052234"/>
          <c:h val="0.14062832961188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bg2"/>
                </a:solidFill>
              </a:rPr>
              <a:t>Инжиниринг</a:t>
            </a:r>
            <a:r>
              <a:rPr lang="ru-RU" b="1" baseline="0">
                <a:solidFill>
                  <a:schemeClr val="bg2"/>
                </a:solidFill>
              </a:rPr>
              <a:t> в электронике</a:t>
            </a:r>
            <a:endParaRPr lang="ru-RU" b="1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9E-3"/>
          <c:y val="0.26634076990376204"/>
          <c:w val="0.81388888888888888"/>
          <c:h val="0.574794765237678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ГАС!$B$56:$B$57</c:f>
              <c:numCache>
                <c:formatCode>General</c:formatCode>
                <c:ptCount val="2"/>
                <c:pt idx="0">
                  <c:v>69</c:v>
                </c:pt>
                <c:pt idx="1">
                  <c:v>48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bg2"/>
                </a:solidFill>
              </a:rPr>
              <a:t>Системы управления</a:t>
            </a:r>
            <a:r>
              <a:rPr lang="ru-RU" b="1" baseline="0">
                <a:solidFill>
                  <a:schemeClr val="bg2"/>
                </a:solidFill>
              </a:rPr>
              <a:t> и обработки информации в инженерии</a:t>
            </a:r>
            <a:endParaRPr lang="ru-RU" b="1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ГАС!$B$68:$B$69</c:f>
              <c:numCache>
                <c:formatCode>General</c:formatCode>
                <c:ptCount val="2"/>
                <c:pt idx="0">
                  <c:v>35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bg2"/>
                </a:solidFill>
              </a:rPr>
              <a:t>Прикладная физика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ГАС!$B$65:$B$66</c:f>
              <c:numCache>
                <c:formatCode>General</c:formatCode>
                <c:ptCount val="2"/>
                <c:pt idx="0">
                  <c:v>36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bg2"/>
                </a:solidFill>
              </a:rPr>
              <a:t>Компьютерные системы и сети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ГАС!$B$59:$B$60</c:f>
              <c:numCache>
                <c:formatCode>General</c:formatCode>
                <c:ptCount val="2"/>
                <c:pt idx="0">
                  <c:v>106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65663113762477"/>
          <c:y val="0.78943507160789317"/>
          <c:w val="0.13528784258205606"/>
          <c:h val="0.104837597721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bg2"/>
                </a:solidFill>
              </a:rPr>
              <a:t>МММиКТ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ГАС!$B$62:$B$63</c:f>
              <c:numCache>
                <c:formatCode>General</c:formatCode>
                <c:ptCount val="2"/>
                <c:pt idx="0">
                  <c:v>39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653520620810577"/>
          <c:y val="0.8203319242388899"/>
          <c:w val="0.12087609552426901"/>
          <c:h val="0.11463732412396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593383496771419E-2"/>
          <c:y val="0"/>
          <c:w val="0.82034240615482845"/>
          <c:h val="0.748942710525930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соцстипендия!$C$3:$C$6</c:f>
              <c:numCache>
                <c:formatCode>General</c:formatCode>
                <c:ptCount val="4"/>
                <c:pt idx="0">
                  <c:v>124</c:v>
                </c:pt>
                <c:pt idx="1">
                  <c:v>8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04335047529023"/>
          <c:y val="0.71235158849740865"/>
          <c:w val="0.43562923919133367"/>
          <c:h val="0.11663470347465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ПГАС</a:t>
            </a:r>
            <a:r>
              <a:rPr lang="ru-RU" sz="1400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МИЭМ в </a:t>
            </a:r>
            <a:r>
              <a:rPr lang="ru-RU" sz="1400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НИУ ВШЭ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ПГАС!$C$10:$C$11</c:f>
              <c:numCache>
                <c:formatCode>General</c:formatCode>
                <c:ptCount val="2"/>
                <c:pt idx="0">
                  <c:v>767</c:v>
                </c:pt>
                <c:pt idx="1">
                  <c:v>90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ПГАС!$C$3:$C$7</c:f>
              <c:numCache>
                <c:formatCode>General</c:formatCode>
                <c:ptCount val="5"/>
                <c:pt idx="0">
                  <c:v>21</c:v>
                </c:pt>
                <c:pt idx="1">
                  <c:v>29</c:v>
                </c:pt>
                <c:pt idx="2">
                  <c:v>25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spPr>
              <a:solidFill>
                <a:schemeClr val="accent5">
                  <a:tint val="5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accent6">
                    <a:lumMod val="60000"/>
                    <a:lumOff val="40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tint val="7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accent6">
                    <a:lumMod val="60000"/>
                    <a:lumOff val="40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5">
                  <a:tint val="9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accent6">
                    <a:lumMod val="60000"/>
                    <a:lumOff val="40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5">
                  <a:shade val="9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accent6">
                    <a:lumMod val="60000"/>
                    <a:lumOff val="40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shade val="7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accent6">
                    <a:lumMod val="60000"/>
                    <a:lumOff val="40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5">
                  <a:shade val="5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p3d contourW="25400">
                <a:contourClr>
                  <a:schemeClr val="accent6">
                    <a:lumMod val="60000"/>
                    <a:lumOff val="40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матпомощь!$C$4:$C$9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50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дотация!$C$3:$C$10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16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контингент!$C$10:$C$11</c:f>
              <c:numCache>
                <c:formatCode>General</c:formatCode>
                <c:ptCount val="2"/>
                <c:pt idx="0">
                  <c:v>1087</c:v>
                </c:pt>
                <c:pt idx="1">
                  <c:v>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125379788719129"/>
          <c:y val="0.79628489230277455"/>
          <c:w val="0.16484762562613817"/>
          <c:h val="0.11416328986583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контингент!$C$14:$C$15</c:f>
              <c:numCache>
                <c:formatCode>General</c:formatCode>
                <c:ptCount val="2"/>
                <c:pt idx="0">
                  <c:v>148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контингент!$C$23:$C$24</c:f>
              <c:numCache>
                <c:formatCode>General</c:formatCode>
                <c:ptCount val="2"/>
                <c:pt idx="0">
                  <c:v>285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</p:grp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CEA9F-D572-4435-854E-0BE3466E6F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4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2A4E-B6A5-4000-A1FF-C173BFC17A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5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ACA-5152-40CC-9AA4-BED3B95CB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86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4E10-8C8F-47AB-A5FA-C00328DDD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89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D0B6-085C-465C-9889-13EECCAB9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75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383A-1A90-4628-BDE6-255DFFB46A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94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53E9-106A-4925-B24D-2A816DC8B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48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4A11-85DA-4112-AB8C-D6DC6212D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31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7F5E-8269-49E5-9E4C-3FEFE55660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8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199-D64D-463F-8A71-C9DBD5C61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60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32C0-EF41-4AA2-8453-AC705DE23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1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CDC8-D4F4-472F-9E9F-DA4023C7AD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0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775A-CB18-4339-87B3-8321AE5BF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04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A9D7-DBF9-4FF1-865F-81005D486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44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ABF322-8068-4CB2-AA7D-1F3A52591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chart" Target="../charts/chart18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12" Type="http://schemas.openxmlformats.org/officeDocument/2006/relationships/chart" Target="../charts/chart29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3.xml"/><Relationship Id="rId11" Type="http://schemas.openxmlformats.org/officeDocument/2006/relationships/chart" Target="../charts/chart28.xml"/><Relationship Id="rId5" Type="http://schemas.openxmlformats.org/officeDocument/2006/relationships/chart" Target="../charts/chart22.xml"/><Relationship Id="rId10" Type="http://schemas.openxmlformats.org/officeDocument/2006/relationships/chart" Target="../charts/chart27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0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201863"/>
          </a:xfrm>
        </p:spPr>
        <p:txBody>
          <a:bodyPr/>
          <a:lstStyle/>
          <a:p>
            <a:pPr algn="ctr" eaLnBrk="1" hangingPunct="1"/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О мерах по социальной поддержке 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>студентов МИЭМ НИУ ВШЭ 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>в </a:t>
            </a:r>
            <a:r>
              <a:rPr lang="ru-RU" altLang="ru-RU" sz="2800" b="1" dirty="0" smtClean="0"/>
              <a:t>2016 </a:t>
            </a:r>
            <a:r>
              <a:rPr lang="ru-RU" altLang="ru-RU" sz="2800" b="1" dirty="0" smtClean="0"/>
              <a:t>/</a:t>
            </a:r>
            <a:r>
              <a:rPr lang="ru-RU" altLang="ru-RU" sz="2800" b="1" dirty="0" smtClean="0"/>
              <a:t>2017 учебном </a:t>
            </a:r>
            <a:r>
              <a:rPr lang="ru-RU" altLang="ru-RU" sz="2800" b="1" dirty="0" smtClean="0"/>
              <a:t>году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endParaRPr lang="ru-RU" altLang="ru-RU" sz="4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ru-RU" altLang="ru-RU" sz="1600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u-RU" altLang="ru-RU" sz="1600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Материалы к  заседанию Ученого Совета МИЭМ НИУ ВШЭ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17</a:t>
            </a:r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.01.2017г</a:t>
            </a:r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Зимний отдых студентов МИЭМ                               (д/о </a:t>
            </a:r>
            <a:r>
              <a:rPr lang="ru-RU" sz="3200" dirty="0" smtClean="0"/>
              <a:t>«Голубая речка») </a:t>
            </a:r>
            <a:r>
              <a:rPr lang="ru-RU" sz="2400" dirty="0" smtClean="0"/>
              <a:t>(январь </a:t>
            </a:r>
            <a:r>
              <a:rPr lang="ru-RU" sz="2400" dirty="0" smtClean="0"/>
              <a:t>2017г</a:t>
            </a:r>
            <a:r>
              <a:rPr lang="ru-RU" sz="2400" dirty="0" smtClean="0"/>
              <a:t>. - </a:t>
            </a:r>
            <a:r>
              <a:rPr lang="ru-RU" sz="2400" dirty="0" smtClean="0"/>
              <a:t>19</a:t>
            </a:r>
            <a:r>
              <a:rPr lang="ru-RU" sz="2400" dirty="0" smtClean="0"/>
              <a:t> студентов)</a:t>
            </a:r>
            <a:endParaRPr lang="ru-RU" sz="2400" dirty="0"/>
          </a:p>
        </p:txBody>
      </p:sp>
      <p:pic>
        <p:nvPicPr>
          <p:cNvPr id="7170" name="Picture 2" descr="http://www.golubaya-rechka.ru/public/files/351/uslugi12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9" y="1946506"/>
            <a:ext cx="2808173" cy="18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olubaya-rechka.ru/public/files/351/uslugi12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82" y="1969155"/>
            <a:ext cx="2807762" cy="18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olubaya-rechka.ru/public/files/351/uslugi12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27" y="1969155"/>
            <a:ext cx="2807761" cy="18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3255963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 smtClean="0"/>
              <a:t>Статистические данные</a:t>
            </a:r>
            <a:r>
              <a:rPr lang="ru-RU" altLang="ru-RU" dirty="0" smtClean="0"/>
              <a:t>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2400" b="1" dirty="0" smtClean="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6913562" cy="4214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z="20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Общее количество обучающихся – </a:t>
            </a:r>
            <a:r>
              <a:rPr lang="ru-RU" altLang="ru-RU" sz="2000" dirty="0" smtClean="0">
                <a:solidFill>
                  <a:schemeClr val="bg2"/>
                </a:solidFill>
              </a:rPr>
              <a:t>1520</a:t>
            </a:r>
            <a:endParaRPr lang="ru-RU" altLang="ru-RU" sz="2000" dirty="0" smtClean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       Из них получающих стипендии: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академическую – </a:t>
            </a:r>
            <a:r>
              <a:rPr lang="ru-RU" altLang="ru-RU" sz="2000" dirty="0" smtClean="0">
                <a:solidFill>
                  <a:schemeClr val="bg2"/>
                </a:solidFill>
              </a:rPr>
              <a:t>782</a:t>
            </a:r>
            <a:endParaRPr lang="ru-RU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социальную – 138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Правительства г. Москвы – 28</a:t>
            </a:r>
            <a:endParaRPr lang="en-US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 ПП РФ №945 - </a:t>
            </a:r>
            <a:r>
              <a:rPr lang="ru-RU" altLang="ru-RU" sz="2000" dirty="0" smtClean="0">
                <a:solidFill>
                  <a:schemeClr val="bg2"/>
                </a:solidFill>
              </a:rPr>
              <a:t>70</a:t>
            </a:r>
            <a:endParaRPr lang="ru-RU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 ПП РФ №679 - 41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Получили материальную помощь: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до 31.12.2015г. -  </a:t>
            </a:r>
            <a:r>
              <a:rPr lang="ru-RU" altLang="ru-RU" sz="2000" dirty="0" smtClean="0">
                <a:solidFill>
                  <a:schemeClr val="bg2"/>
                </a:solidFill>
              </a:rPr>
              <a:t>60</a:t>
            </a:r>
            <a:endParaRPr lang="ru-RU" altLang="ru-RU" sz="20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Получающие </a:t>
            </a:r>
            <a:r>
              <a:rPr lang="ru-RU" altLang="ru-RU" sz="2000" dirty="0" smtClean="0">
                <a:solidFill>
                  <a:srgbClr val="660000"/>
                </a:solidFill>
              </a:rPr>
              <a:t>материальную поддержку от </a:t>
            </a:r>
            <a:r>
              <a:rPr lang="ru-RU" altLang="ru-RU" sz="2000" dirty="0">
                <a:solidFill>
                  <a:srgbClr val="660000"/>
                </a:solidFill>
              </a:rPr>
              <a:t>Правительства </a:t>
            </a:r>
            <a:r>
              <a:rPr lang="ru-RU" altLang="ru-RU" sz="2000" dirty="0" smtClean="0">
                <a:solidFill>
                  <a:srgbClr val="660000"/>
                </a:solidFill>
              </a:rPr>
              <a:t>Москвы </a:t>
            </a:r>
            <a:r>
              <a:rPr lang="ru-RU" altLang="ru-RU" sz="2000" dirty="0" smtClean="0">
                <a:solidFill>
                  <a:schemeClr val="bg2"/>
                </a:solidFill>
              </a:rPr>
              <a:t>– 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Распределение контингента обучающихся на </a:t>
            </a:r>
            <a:r>
              <a:rPr lang="ru-RU" altLang="ru-RU" sz="2400" b="1" dirty="0" smtClean="0"/>
              <a:t>16</a:t>
            </a:r>
            <a:r>
              <a:rPr lang="ru-RU" altLang="ru-RU" sz="2400" b="1" dirty="0" smtClean="0"/>
              <a:t>.01.2017   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endParaRPr lang="ru-RU" altLang="ru-RU" sz="2400" b="1" dirty="0" smtClean="0">
              <a:latin typeface="Arial" panose="020B0604020202020204" pitchFamily="34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340081" y="3319540"/>
            <a:ext cx="2458616" cy="1897176"/>
          </a:xfrm>
        </p:spPr>
        <p:txBody>
          <a:bodyPr/>
          <a:lstStyle/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Бюджетники</a:t>
            </a:r>
          </a:p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endParaRPr lang="ru-RU" altLang="ru-RU" sz="1440" b="1" dirty="0">
              <a:solidFill>
                <a:srgbClr val="660000"/>
              </a:solidFill>
            </a:endParaRPr>
          </a:p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По договору оказания платных образовательных услуг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44910"/>
              </p:ext>
            </p:extLst>
          </p:nvPr>
        </p:nvGraphicFramePr>
        <p:xfrm>
          <a:off x="480084" y="1926424"/>
          <a:ext cx="288032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63166"/>
              </p:ext>
            </p:extLst>
          </p:nvPr>
        </p:nvGraphicFramePr>
        <p:xfrm>
          <a:off x="179512" y="1890844"/>
          <a:ext cx="3312368" cy="212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17429"/>
              </p:ext>
            </p:extLst>
          </p:nvPr>
        </p:nvGraphicFramePr>
        <p:xfrm>
          <a:off x="3635896" y="1854418"/>
          <a:ext cx="2880320" cy="210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558785"/>
              </p:ext>
            </p:extLst>
          </p:nvPr>
        </p:nvGraphicFramePr>
        <p:xfrm>
          <a:off x="1774934" y="4162115"/>
          <a:ext cx="3517146" cy="212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Выплата государственной академической стипендии (ГАС) </a:t>
            </a:r>
            <a:r>
              <a:rPr lang="ru-RU" altLang="ru-RU" sz="2400" b="1" dirty="0" smtClean="0"/>
              <a:t>на </a:t>
            </a:r>
            <a:r>
              <a:rPr lang="ru-RU" altLang="ru-RU" sz="2400" b="1" dirty="0" smtClean="0"/>
              <a:t>16</a:t>
            </a:r>
            <a:r>
              <a:rPr lang="ru-RU" altLang="ru-RU" sz="2400" b="1" dirty="0" smtClean="0"/>
              <a:t>.01.2017   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/>
              <a:t>бакалавры)</a:t>
            </a:r>
            <a:endParaRPr lang="ru-RU" altLang="ru-RU" sz="2400" b="1" dirty="0" smtClean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33397" y="3191383"/>
            <a:ext cx="2336934" cy="1296144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2.Получающих ГАС</a:t>
            </a:r>
            <a:endParaRPr lang="ru-RU" altLang="ru-RU" sz="1600" b="1" dirty="0" smtClean="0">
              <a:solidFill>
                <a:srgbClr val="660000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2682"/>
              </p:ext>
            </p:extLst>
          </p:nvPr>
        </p:nvGraphicFramePr>
        <p:xfrm>
          <a:off x="1774934" y="4162115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625966"/>
              </p:ext>
            </p:extLst>
          </p:nvPr>
        </p:nvGraphicFramePr>
        <p:xfrm>
          <a:off x="257594" y="1933303"/>
          <a:ext cx="1975742" cy="162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410624"/>
              </p:ext>
            </p:extLst>
          </p:nvPr>
        </p:nvGraphicFramePr>
        <p:xfrm>
          <a:off x="4979984" y="1926424"/>
          <a:ext cx="1716614" cy="176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469285"/>
              </p:ext>
            </p:extLst>
          </p:nvPr>
        </p:nvGraphicFramePr>
        <p:xfrm>
          <a:off x="2591418" y="1933303"/>
          <a:ext cx="1908574" cy="176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009933"/>
              </p:ext>
            </p:extLst>
          </p:nvPr>
        </p:nvGraphicFramePr>
        <p:xfrm>
          <a:off x="210711" y="4069885"/>
          <a:ext cx="1900291" cy="16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453723"/>
              </p:ext>
            </p:extLst>
          </p:nvPr>
        </p:nvGraphicFramePr>
        <p:xfrm>
          <a:off x="2207288" y="4050505"/>
          <a:ext cx="2698704" cy="16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825991"/>
              </p:ext>
            </p:extLst>
          </p:nvPr>
        </p:nvGraphicFramePr>
        <p:xfrm>
          <a:off x="4626020" y="4089478"/>
          <a:ext cx="2466260" cy="172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2184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Выплата государственной академической стипендии (ГАС) </a:t>
            </a:r>
            <a:r>
              <a:rPr lang="ru-RU" altLang="ru-RU" sz="2400" b="1" dirty="0" smtClean="0"/>
              <a:t>на </a:t>
            </a:r>
            <a:r>
              <a:rPr lang="ru-RU" altLang="ru-RU" sz="2400" b="1" dirty="0" smtClean="0"/>
              <a:t>16</a:t>
            </a:r>
            <a:r>
              <a:rPr lang="ru-RU" altLang="ru-RU" sz="2400" b="1" dirty="0" smtClean="0"/>
              <a:t>.01.2017   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/>
              <a:t>магистры)</a:t>
            </a:r>
            <a:endParaRPr lang="ru-RU" altLang="ru-RU" sz="2400" b="1" dirty="0" smtClean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33397" y="3191383"/>
            <a:ext cx="2336934" cy="1296144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2.Получающих ГАС</a:t>
            </a:r>
            <a:endParaRPr lang="ru-RU" altLang="ru-RU" sz="1600" b="1" dirty="0" smtClean="0">
              <a:solidFill>
                <a:srgbClr val="660000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2682"/>
              </p:ext>
            </p:extLst>
          </p:nvPr>
        </p:nvGraphicFramePr>
        <p:xfrm>
          <a:off x="1774934" y="4162115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48268"/>
              </p:ext>
            </p:extLst>
          </p:nvPr>
        </p:nvGraphicFramePr>
        <p:xfrm>
          <a:off x="277423" y="1818208"/>
          <a:ext cx="1884415" cy="19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116062"/>
              </p:ext>
            </p:extLst>
          </p:nvPr>
        </p:nvGraphicFramePr>
        <p:xfrm>
          <a:off x="2426306" y="1814809"/>
          <a:ext cx="2392019" cy="204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314"/>
              </p:ext>
            </p:extLst>
          </p:nvPr>
        </p:nvGraphicFramePr>
        <p:xfrm>
          <a:off x="4572000" y="1890844"/>
          <a:ext cx="2736304" cy="180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004539"/>
              </p:ext>
            </p:extLst>
          </p:nvPr>
        </p:nvGraphicFramePr>
        <p:xfrm>
          <a:off x="35496" y="4151228"/>
          <a:ext cx="3034419" cy="192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801937"/>
              </p:ext>
            </p:extLst>
          </p:nvPr>
        </p:nvGraphicFramePr>
        <p:xfrm>
          <a:off x="3069914" y="4207009"/>
          <a:ext cx="3396205" cy="189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7203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/>
              <a:t>Распределение социальной стипендии                       по категориям </a:t>
            </a:r>
            <a:r>
              <a:rPr lang="ru-RU" altLang="ru-RU" sz="2000" b="1" dirty="0" smtClean="0"/>
              <a:t>(на </a:t>
            </a:r>
            <a:r>
              <a:rPr lang="ru-RU" altLang="ru-RU" sz="2000" b="1" dirty="0" smtClean="0"/>
              <a:t>01.01.2017г</a:t>
            </a:r>
            <a:r>
              <a:rPr lang="ru-RU" altLang="ru-RU" sz="2000" b="1" dirty="0" smtClean="0"/>
              <a:t>.)</a:t>
            </a:r>
            <a:endParaRPr lang="ru-RU" altLang="ru-RU" sz="2800" b="1" dirty="0" smtClean="0"/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2922588"/>
          <a:ext cx="403860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Диаграмма" r:id="rId3" imgW="8229600" imgH="4305300" progId="MSGraph.Chart.8">
                  <p:embed followColorScheme="full"/>
                </p:oleObj>
              </mc:Choice>
              <mc:Fallback>
                <p:oleObj name="Диаграмма" r:id="rId3" imgW="8229600" imgH="4305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22588"/>
                        <a:ext cx="403860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34472" y="2564904"/>
            <a:ext cx="2952328" cy="2376984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1</a:t>
            </a:r>
            <a:r>
              <a:rPr lang="ru-RU" altLang="ru-RU" sz="1600" b="1" dirty="0" smtClean="0">
                <a:solidFill>
                  <a:schemeClr val="bg2"/>
                </a:solidFill>
              </a:rPr>
              <a:t>. Малоимущие (доход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    ниже прожиточного)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2. Студенты-Чернобыльцы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3. Студенты-сироты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4. Студенты - инвалиды</a:t>
            </a:r>
            <a:endParaRPr lang="ru-RU" altLang="ru-RU" sz="1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193482"/>
              </p:ext>
            </p:extLst>
          </p:nvPr>
        </p:nvGraphicFramePr>
        <p:xfrm>
          <a:off x="755576" y="2292350"/>
          <a:ext cx="4680520" cy="358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Назначение повышенной государственной академической стипендии (ПГАС) студентам МИЭМ НИУ ВШЭ</a:t>
            </a:r>
            <a:br>
              <a:rPr lang="ru-RU" sz="2400" b="1" dirty="0" smtClean="0"/>
            </a:br>
            <a:r>
              <a:rPr lang="ru-RU" sz="2400" b="1" dirty="0" smtClean="0"/>
              <a:t> (на </a:t>
            </a:r>
            <a:r>
              <a:rPr lang="ru-RU" sz="2400" b="1" dirty="0" smtClean="0"/>
              <a:t>12.2016г</a:t>
            </a:r>
            <a:r>
              <a:rPr lang="ru-RU" sz="2400" b="1" dirty="0" smtClean="0"/>
              <a:t>.)</a:t>
            </a:r>
            <a:endParaRPr lang="ru-RU" sz="2400" b="1" dirty="0"/>
          </a:p>
        </p:txBody>
      </p:sp>
      <p:graphicFrame>
        <p:nvGraphicFramePr>
          <p:cNvPr id="5" name="Место для изображения из Интернета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2121651"/>
              </p:ext>
            </p:extLst>
          </p:nvPr>
        </p:nvGraphicFramePr>
        <p:xfrm>
          <a:off x="457200" y="1828800"/>
          <a:ext cx="3898776" cy="23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57200" y="4221088"/>
            <a:ext cx="3898776" cy="2520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828799"/>
            <a:ext cx="4038600" cy="4912567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1.Другие факультеты НИУ ВШЭ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2.МИЭМ </a:t>
            </a:r>
            <a:r>
              <a:rPr lang="ru-RU" sz="1800" dirty="0" smtClean="0">
                <a:solidFill>
                  <a:srgbClr val="990000"/>
                </a:solidFill>
              </a:rPr>
              <a:t>(70 </a:t>
            </a:r>
            <a:r>
              <a:rPr lang="ru-RU" sz="1800" dirty="0" smtClean="0">
                <a:solidFill>
                  <a:srgbClr val="990000"/>
                </a:solidFill>
              </a:rPr>
              <a:t>человек)</a:t>
            </a: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ПГАС МИЭМ по видам деятельности: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1.Учебная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2.Научная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3.Общественная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4.Культурно-творческая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5.Спортивная</a:t>
            </a:r>
            <a:endParaRPr lang="ru-RU" sz="1800" dirty="0">
              <a:solidFill>
                <a:srgbClr val="99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317261"/>
              </p:ext>
            </p:extLst>
          </p:nvPr>
        </p:nvGraphicFramePr>
        <p:xfrm>
          <a:off x="457200" y="4221088"/>
          <a:ext cx="38987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8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/>
              <a:t>Распределение материальной помощи                      по категориям </a:t>
            </a:r>
            <a:r>
              <a:rPr lang="ru-RU" altLang="ru-RU" sz="2000" b="1" dirty="0" smtClean="0"/>
              <a:t>(выплачено до </a:t>
            </a:r>
            <a:r>
              <a:rPr lang="ru-RU" altLang="ru-RU" sz="2000" b="1" dirty="0" smtClean="0"/>
              <a:t>31.12.2016г</a:t>
            </a:r>
            <a:r>
              <a:rPr lang="ru-RU" altLang="ru-RU" sz="2000" b="1" dirty="0" smtClean="0"/>
              <a:t>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2133599"/>
            <a:ext cx="3538537" cy="3997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1.Компенсация лечения (по чекам)</a:t>
            </a:r>
          </a:p>
          <a:p>
            <a:pPr marL="0" indent="0"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2.Студенты-сироты – (20000 руб.)</a:t>
            </a:r>
          </a:p>
          <a:p>
            <a:pPr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3.Студент из СНГ (Малоимущая семья) (по 23000 руб.)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4.Алообеспеченные студенты (10000-15000 </a:t>
            </a:r>
            <a:r>
              <a:rPr lang="ru-RU" altLang="ru-RU" sz="1400" b="1" dirty="0" smtClean="0">
                <a:solidFill>
                  <a:schemeClr val="bg2"/>
                </a:solidFill>
              </a:rPr>
              <a:t>руб.)</a:t>
            </a:r>
          </a:p>
          <a:p>
            <a:pPr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5.По смерти близкого родственника       (по 30000 руб.)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6.По рождению ребенка (30000 руб.)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3733987"/>
              </p:ext>
            </p:extLst>
          </p:nvPr>
        </p:nvGraphicFramePr>
        <p:xfrm>
          <a:off x="457200" y="1828800"/>
          <a:ext cx="4038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Распределение материальной поддержки малообеспеченным студентам от Правительства Москвы        по категориям (квота МИЭМ = 36, 1200руб. </a:t>
            </a:r>
            <a:r>
              <a:rPr lang="ru-RU" altLang="ru-RU" sz="2400" b="1" dirty="0"/>
              <a:t>в</a:t>
            </a:r>
            <a:r>
              <a:rPr lang="ru-RU" altLang="ru-RU" sz="2400" b="1" dirty="0" smtClean="0"/>
              <a:t> месяц)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276474"/>
            <a:ext cx="2819400" cy="3400797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 smtClean="0">
              <a:solidFill>
                <a:schemeClr val="bg2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Сироты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Неполная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Многодетная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Студенты-Чернобыльцы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 с детьми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Родители инвалиды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 инвалиды с детства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Студентка - Одинокая мать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5126617"/>
              </p:ext>
            </p:extLst>
          </p:nvPr>
        </p:nvGraphicFramePr>
        <p:xfrm>
          <a:off x="755576" y="2708920"/>
          <a:ext cx="4906888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864</TotalTime>
  <Words>350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Times New Roman</vt:lpstr>
      <vt:lpstr>Wingdings</vt:lpstr>
      <vt:lpstr>Квадрант</vt:lpstr>
      <vt:lpstr>Диаграмма</vt:lpstr>
      <vt:lpstr>       О мерах по социальной поддержке  студентов МИЭМ НИУ ВШЭ  в 2016 /2017 учебном году </vt:lpstr>
      <vt:lpstr>Статистические данные (бюджет) </vt:lpstr>
      <vt:lpstr>Распределение контингента обучающихся на 16.01.2017    </vt:lpstr>
      <vt:lpstr>Выплата государственной академической стипендии (ГАС) на 16.01.2017    (бакалавры)</vt:lpstr>
      <vt:lpstr>Выплата государственной академической стипендии (ГАС) на 16.01.2017    (магистры)</vt:lpstr>
      <vt:lpstr>Распределение социальной стипендии                       по категориям (на 01.01.2017г.)</vt:lpstr>
      <vt:lpstr>Назначение повышенной государственной академической стипендии (ПГАС) студентам МИЭМ НИУ ВШЭ  (на 12.2016г.)</vt:lpstr>
      <vt:lpstr>Распределение материальной помощи                      по категориям (выплачено до 31.12.2016г)</vt:lpstr>
      <vt:lpstr>Распределение материальной поддержки малообеспеченным студентам от Правительства Москвы        по категориям (квота МИЭМ = 36, 1200руб. в месяц)</vt:lpstr>
      <vt:lpstr>Зимний отдых студентов МИЭМ                               (д/о «Голубая речка») (январь 2017г. - 19 студентов)</vt:lpstr>
      <vt:lpstr>Спасибо за внимание!</vt:lpstr>
    </vt:vector>
  </TitlesOfParts>
  <Company>MIEM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 социальной поддержке  студентов МИЭМ НИУ ВШЭ  в 2013 /2014</dc:title>
  <dc:creator>Agafonov</dc:creator>
  <cp:lastModifiedBy>Student</cp:lastModifiedBy>
  <cp:revision>48</cp:revision>
  <dcterms:created xsi:type="dcterms:W3CDTF">2013-11-29T10:48:36Z</dcterms:created>
  <dcterms:modified xsi:type="dcterms:W3CDTF">2017-01-17T10:33:31Z</dcterms:modified>
</cp:coreProperties>
</file>