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7" r:id="rId3"/>
    <p:sldId id="499" r:id="rId4"/>
    <p:sldId id="500" r:id="rId5"/>
    <p:sldId id="501" r:id="rId6"/>
    <p:sldId id="503" r:id="rId7"/>
    <p:sldId id="502" r:id="rId8"/>
    <p:sldId id="498" r:id="rId9"/>
    <p:sldId id="505" r:id="rId10"/>
    <p:sldId id="506" r:id="rId11"/>
    <p:sldId id="507" r:id="rId12"/>
    <p:sldId id="508" r:id="rId13"/>
    <p:sldId id="497" r:id="rId14"/>
    <p:sldId id="371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0A0"/>
    <a:srgbClr val="E12343"/>
    <a:srgbClr val="00642D"/>
    <a:srgbClr val="F39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90102797220062"/>
          <c:y val="0"/>
          <c:w val="0.58886628337592117"/>
          <c:h val="0.831340635354241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E12343"/>
              </a:solidFill>
            </c:spPr>
          </c:dPt>
          <c:dLbls>
            <c:dLbl>
              <c:idx val="0"/>
              <c:layout>
                <c:manualLayout>
                  <c:x val="-0.10655606167215988"/>
                  <c:y val="-0.23028779630546101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dirty="0" smtClean="0"/>
                      <a:t>946 чел.</a:t>
                    </a:r>
                    <a:endParaRPr lang="ru-RU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197866903677374E-2"/>
                  <c:y val="0.132964519093838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252 чел.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Лист1!$B$22:$B$23</c:f>
              <c:strCache>
                <c:ptCount val="2"/>
                <c:pt idx="0">
                  <c:v>Успешно сдали сессию, чел.</c:v>
                </c:pt>
                <c:pt idx="1">
                  <c:v>Имели отклонения от типовой траектории (задолженности)</c:v>
                </c:pt>
              </c:strCache>
            </c:strRef>
          </c:cat>
          <c:val>
            <c:numRef>
              <c:f>Лист1!$C$22:$C$23</c:f>
              <c:numCache>
                <c:formatCode>General</c:formatCode>
                <c:ptCount val="2"/>
                <c:pt idx="0">
                  <c:v>946</c:v>
                </c:pt>
                <c:pt idx="1">
                  <c:v>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4.1761370650174663E-2"/>
          <c:y val="0.84289871931441174"/>
          <c:w val="0.94342256724561468"/>
          <c:h val="0.136351952179605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направлениям магистратуры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Лист1!$E$89</c:f>
              <c:strCache>
                <c:ptCount val="1"/>
                <c:pt idx="0">
                  <c:v>% платных магистрантов от общей численности контингента магистрантов</c:v>
                </c:pt>
              </c:strCache>
            </c:strRef>
          </c:tx>
          <c:spPr>
            <a:solidFill>
              <a:srgbClr val="00642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Лист1!$B$90:$B$93</c:f>
              <c:strCache>
                <c:ptCount val="4"/>
                <c:pt idx="0">
                  <c:v>01.04.02 Прикладная математика и информатика</c:v>
                </c:pt>
                <c:pt idx="1">
                  <c:v>01.04.04 Прикладная математика</c:v>
                </c:pt>
                <c:pt idx="2">
                  <c:v>09.04.01 Информатика и вычислительная техника</c:v>
                </c:pt>
                <c:pt idx="3">
                  <c:v>11.04.04 Электроника и наноэлектроника</c:v>
                </c:pt>
              </c:strCache>
            </c:strRef>
          </c:cat>
          <c:val>
            <c:numRef>
              <c:f>Лист1!$E$90:$E$93</c:f>
              <c:numCache>
                <c:formatCode>0</c:formatCode>
                <c:ptCount val="4"/>
                <c:pt idx="0">
                  <c:v>5.5555555555555554</c:v>
                </c:pt>
                <c:pt idx="1">
                  <c:v>7.1428571428571423</c:v>
                </c:pt>
                <c:pt idx="2">
                  <c:v>5.3191489361702127</c:v>
                </c:pt>
                <c:pt idx="3">
                  <c:v>5.1020408163265305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089600"/>
        <c:axId val="34131904"/>
        <c:axId val="0"/>
      </c:bar3DChart>
      <c:catAx>
        <c:axId val="9608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31904"/>
        <c:crosses val="autoZero"/>
        <c:auto val="1"/>
        <c:lblAlgn val="ctr"/>
        <c:lblOffset val="100"/>
        <c:noMultiLvlLbl val="0"/>
      </c:catAx>
      <c:valAx>
        <c:axId val="341319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608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856224294600044"/>
          <c:y val="2.5328959177405335E-2"/>
          <c:w val="0.73566699080186637"/>
          <c:h val="0.46886749999002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Лист1!$D$98</c:f>
              <c:strCache>
                <c:ptCount val="1"/>
                <c:pt idx="0">
                  <c:v>1 курс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Лист1!$B$99:$B$106</c:f>
              <c:strCache>
                <c:ptCount val="8"/>
                <c:pt idx="0">
                  <c:v>Инфокоммуникационные технологии и системы связи</c:v>
                </c:pt>
                <c:pt idx="1">
                  <c:v>Информатика и вычислительная техника</c:v>
                </c:pt>
                <c:pt idx="2">
                  <c:v>Прикладная математика</c:v>
                </c:pt>
                <c:pt idx="3">
                  <c:v>Компьютерная безопасность</c:v>
                </c:pt>
                <c:pt idx="4">
                  <c:v>Магистратура 01.04.02 Прикладная математика и информатика</c:v>
                </c:pt>
                <c:pt idx="5">
                  <c:v>Магистратура 01.04.04 Прикладная математика</c:v>
                </c:pt>
                <c:pt idx="6">
                  <c:v>Магистратура 09.04.01 Информатика и вычислительная техника</c:v>
                </c:pt>
                <c:pt idx="7">
                  <c:v>Магистратура 11.04.04 Электроника и наноэлектроника</c:v>
                </c:pt>
              </c:strCache>
            </c:strRef>
          </c:cat>
          <c:val>
            <c:numRef>
              <c:f>Лист1!$D$99:$D$106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Лист1!$E$98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rgbClr val="E1234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Лист1!$B$99:$B$106</c:f>
              <c:strCache>
                <c:ptCount val="8"/>
                <c:pt idx="0">
                  <c:v>Инфокоммуникационные технологии и системы связи</c:v>
                </c:pt>
                <c:pt idx="1">
                  <c:v>Информатика и вычислительная техника</c:v>
                </c:pt>
                <c:pt idx="2">
                  <c:v>Прикладная математика</c:v>
                </c:pt>
                <c:pt idx="3">
                  <c:v>Компьютерная безопасность</c:v>
                </c:pt>
                <c:pt idx="4">
                  <c:v>Магистратура 01.04.02 Прикладная математика и информатика</c:v>
                </c:pt>
                <c:pt idx="5">
                  <c:v>Магистратура 01.04.04 Прикладная математика</c:v>
                </c:pt>
                <c:pt idx="6">
                  <c:v>Магистратура 09.04.01 Информатика и вычислительная техника</c:v>
                </c:pt>
                <c:pt idx="7">
                  <c:v>Магистратура 11.04.04 Электроника и наноэлектроника</c:v>
                </c:pt>
              </c:strCache>
            </c:strRef>
          </c:cat>
          <c:val>
            <c:numRef>
              <c:f>Лист1!$E$99:$E$106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Лист1!$F$98</c:f>
              <c:strCache>
                <c:ptCount val="1"/>
                <c:pt idx="0">
                  <c:v>3 курс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Лист1!$B$99:$B$106</c:f>
              <c:strCache>
                <c:ptCount val="8"/>
                <c:pt idx="0">
                  <c:v>Инфокоммуникационные технологии и системы связи</c:v>
                </c:pt>
                <c:pt idx="1">
                  <c:v>Информатика и вычислительная техника</c:v>
                </c:pt>
                <c:pt idx="2">
                  <c:v>Прикладная математика</c:v>
                </c:pt>
                <c:pt idx="3">
                  <c:v>Компьютерная безопасность</c:v>
                </c:pt>
                <c:pt idx="4">
                  <c:v>Магистратура 01.04.02 Прикладная математика и информатика</c:v>
                </c:pt>
                <c:pt idx="5">
                  <c:v>Магистратура 01.04.04 Прикладная математика</c:v>
                </c:pt>
                <c:pt idx="6">
                  <c:v>Магистратура 09.04.01 Информатика и вычислительная техника</c:v>
                </c:pt>
                <c:pt idx="7">
                  <c:v>Магистратура 11.04.04 Электроника и наноэлектроника</c:v>
                </c:pt>
              </c:strCache>
            </c:strRef>
          </c:cat>
          <c:val>
            <c:numRef>
              <c:f>Лист1!$F$99:$F$106</c:f>
              <c:numCache>
                <c:formatCode>General</c:formatCode>
                <c:ptCount val="8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37760"/>
        <c:axId val="34134208"/>
      </c:barChart>
      <c:catAx>
        <c:axId val="9643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134208"/>
        <c:crosses val="autoZero"/>
        <c:auto val="1"/>
        <c:lblAlgn val="ctr"/>
        <c:lblOffset val="100"/>
        <c:noMultiLvlLbl val="0"/>
      </c:catAx>
      <c:valAx>
        <c:axId val="3413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43776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87337910655814222"/>
          <c:y val="0.78940865129910187"/>
          <c:w val="9.5140813260434803E-2"/>
          <c:h val="0.1626304115040252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288241685883142"/>
          <c:y val="1.4109543384068437E-2"/>
          <c:w val="0.49915659777639881"/>
          <c:h val="0.9188347591008406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A01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Лист1!$B$40:$B$44</c:f>
              <c:strCache>
                <c:ptCount val="5"/>
                <c:pt idx="0">
                  <c:v>Задолженность по 1 дисциплине</c:v>
                </c:pt>
                <c:pt idx="1">
                  <c:v>Задолженность по 2 дисциплинам</c:v>
                </c:pt>
                <c:pt idx="2">
                  <c:v>Задолженность по 3 и более дисциплинам, допущены к пересдачам</c:v>
                </c:pt>
                <c:pt idx="3">
                  <c:v>Задолженность по 3 и более дисциплинам, отчислены</c:v>
                </c:pt>
                <c:pt idx="4">
                  <c:v>Продолжили обучение по ранее назначенным ИУП</c:v>
                </c:pt>
              </c:strCache>
            </c:strRef>
          </c:cat>
          <c:val>
            <c:numRef>
              <c:f>Лист1!$C$40:$C$44</c:f>
              <c:numCache>
                <c:formatCode>General</c:formatCode>
                <c:ptCount val="5"/>
                <c:pt idx="0">
                  <c:v>136</c:v>
                </c:pt>
                <c:pt idx="1">
                  <c:v>57</c:v>
                </c:pt>
                <c:pt idx="2">
                  <c:v>20</c:v>
                </c:pt>
                <c:pt idx="3">
                  <c:v>26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91328"/>
        <c:axId val="92714048"/>
      </c:barChart>
      <c:catAx>
        <c:axId val="35491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2714048"/>
        <c:crosses val="autoZero"/>
        <c:auto val="1"/>
        <c:lblAlgn val="ctr"/>
        <c:lblOffset val="100"/>
        <c:noMultiLvlLbl val="0"/>
      </c:catAx>
      <c:valAx>
        <c:axId val="927140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491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% студентов, </a:t>
            </a:r>
            <a:r>
              <a:rPr lang="ru-RU" u="sng" dirty="0">
                <a:solidFill>
                  <a:srgbClr val="FF0000"/>
                </a:solidFill>
              </a:rPr>
              <a:t>не</a:t>
            </a:r>
            <a:r>
              <a:rPr lang="ru-RU" dirty="0"/>
              <a:t> </a:t>
            </a:r>
            <a:r>
              <a:rPr lang="ru-RU" b="1" u="sng" dirty="0">
                <a:solidFill>
                  <a:srgbClr val="FF0000"/>
                </a:solidFill>
              </a:rPr>
              <a:t>переведенных</a:t>
            </a:r>
            <a:r>
              <a:rPr lang="ru-RU" dirty="0"/>
              <a:t> на следующий курс по типовому сценарию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Лист1!$B$56</c:f>
              <c:strCache>
                <c:ptCount val="1"/>
                <c:pt idx="0">
                  <c:v>% студентов, не переведенных на следующий курс по типовому сценарию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Лист1!$C$48:$F$48</c:f>
              <c:strCache>
                <c:ptCount val="4"/>
                <c:pt idx="0">
                  <c:v>ИКТиСС</c:v>
                </c:pt>
                <c:pt idx="1">
                  <c:v>ИВТ</c:v>
                </c:pt>
                <c:pt idx="2">
                  <c:v>ПМ</c:v>
                </c:pt>
                <c:pt idx="3">
                  <c:v>КБ</c:v>
                </c:pt>
              </c:strCache>
            </c:strRef>
          </c:cat>
          <c:val>
            <c:numRef>
              <c:f>Лист1!$C$56:$F$56</c:f>
              <c:numCache>
                <c:formatCode>0</c:formatCode>
                <c:ptCount val="4"/>
                <c:pt idx="0">
                  <c:v>12.903225806451612</c:v>
                </c:pt>
                <c:pt idx="1">
                  <c:v>17.942583732057415</c:v>
                </c:pt>
                <c:pt idx="2">
                  <c:v>26.490066225165563</c:v>
                </c:pt>
                <c:pt idx="3">
                  <c:v>34.710743801652896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228032"/>
        <c:axId val="45507136"/>
      </c:barChart>
      <c:catAx>
        <c:axId val="4522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45507136"/>
        <c:crosses val="autoZero"/>
        <c:auto val="1"/>
        <c:lblAlgn val="ctr"/>
        <c:lblOffset val="100"/>
        <c:noMultiLvlLbl val="0"/>
      </c:catAx>
      <c:valAx>
        <c:axId val="455071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5228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Лист1!$C$72</c:f>
              <c:strCache>
                <c:ptCount val="1"/>
                <c:pt idx="0">
                  <c:v>% студентов с задолженностями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Лист1!$B$73:$B$77</c:f>
              <c:strCache>
                <c:ptCount val="5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</c:strCache>
            </c:strRef>
          </c:cat>
          <c:val>
            <c:numRef>
              <c:f>Лист1!$C$73:$C$77</c:f>
              <c:numCache>
                <c:formatCode>0</c:formatCode>
                <c:ptCount val="5"/>
                <c:pt idx="0">
                  <c:v>29.77941176470588</c:v>
                </c:pt>
                <c:pt idx="1">
                  <c:v>24.860335195530723</c:v>
                </c:pt>
                <c:pt idx="2">
                  <c:v>18.75</c:v>
                </c:pt>
                <c:pt idx="3">
                  <c:v>3.5532994923857872</c:v>
                </c:pt>
                <c:pt idx="4">
                  <c:v>16.129032258064516</c:v>
                </c:pt>
              </c:numCache>
            </c:numRef>
          </c:val>
        </c:ser>
        <c:ser>
          <c:idx val="1"/>
          <c:order val="1"/>
          <c:tx>
            <c:strRef>
              <c:f>Лист1!$F$72</c:f>
              <c:strCache>
                <c:ptCount val="1"/>
                <c:pt idx="0">
                  <c:v>Справочно: 2014г.</c:v>
                </c:pt>
              </c:strCache>
            </c:strRef>
          </c:tx>
          <c:spPr>
            <a:gradFill>
              <a:gsLst>
                <a:gs pos="0">
                  <a:srgbClr val="A010A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Лист1!$B$73:$B$77</c:f>
              <c:strCache>
                <c:ptCount val="5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</c:strCache>
            </c:strRef>
          </c:cat>
          <c:val>
            <c:numRef>
              <c:f>Лист1!$F$73:$F$77</c:f>
              <c:numCache>
                <c:formatCode>General</c:formatCode>
                <c:ptCount val="5"/>
                <c:pt idx="0">
                  <c:v>35</c:v>
                </c:pt>
                <c:pt idx="1">
                  <c:v>40</c:v>
                </c:pt>
                <c:pt idx="2">
                  <c:v>36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66656"/>
        <c:axId val="45514048"/>
      </c:barChart>
      <c:catAx>
        <c:axId val="9536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45514048"/>
        <c:crosses val="autoZero"/>
        <c:auto val="1"/>
        <c:lblAlgn val="ctr"/>
        <c:lblOffset val="100"/>
        <c:noMultiLvlLbl val="0"/>
      </c:catAx>
      <c:valAx>
        <c:axId val="455140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5366656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800" b="0" i="1"/>
            </a:pPr>
            <a:endParaRPr lang="ru-RU"/>
          </a:p>
        </c:txPr>
      </c:legendEntry>
      <c:overlay val="0"/>
      <c:txPr>
        <a:bodyPr/>
        <a:lstStyle/>
        <a:p>
          <a:pPr>
            <a:defRPr sz="1800" b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i="1">
                <a:solidFill>
                  <a:schemeClr val="bg1">
                    <a:lumMod val="50000"/>
                  </a:schemeClr>
                </a:solidFill>
              </a:rPr>
              <a:t>Справочно: 2013/2014 уч.г.</a:t>
            </a:r>
            <a:endParaRPr lang="ru-RU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Лист1!$D$141</c:f>
              <c:strCache>
                <c:ptCount val="1"/>
                <c:pt idx="0">
                  <c:v>Справочно: 2013/2014 уч.г.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E12343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Лист1!$B$142:$B$144</c:f>
              <c:strCache>
                <c:ptCount val="3"/>
                <c:pt idx="0">
                  <c:v>ак.неуспеваемость</c:v>
                </c:pt>
                <c:pt idx="1">
                  <c:v>перевод на другую ОП (другой вуз)</c:v>
                </c:pt>
                <c:pt idx="2">
                  <c:v>собственное желание</c:v>
                </c:pt>
              </c:strCache>
            </c:strRef>
          </c:cat>
          <c:val>
            <c:numRef>
              <c:f>Лист1!$D$142:$D$144</c:f>
              <c:numCache>
                <c:formatCode>General</c:formatCode>
                <c:ptCount val="3"/>
                <c:pt idx="0">
                  <c:v>70</c:v>
                </c:pt>
                <c:pt idx="1">
                  <c:v>12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Лист1!$C$141</c:f>
              <c:strCache>
                <c:ptCount val="1"/>
                <c:pt idx="0">
                  <c:v>2014/2015 уч.г.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E12343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57 </a:t>
                    </a:r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  13)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27 </a:t>
                    </a:r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( 15)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Лист1!$B$142:$B$144</c:f>
              <c:strCache>
                <c:ptCount val="3"/>
                <c:pt idx="0">
                  <c:v>ак.неуспеваемость</c:v>
                </c:pt>
                <c:pt idx="1">
                  <c:v>перевод на другую ОП (другой вуз)</c:v>
                </c:pt>
                <c:pt idx="2">
                  <c:v>собственное желание</c:v>
                </c:pt>
              </c:strCache>
            </c:strRef>
          </c:cat>
          <c:val>
            <c:numRef>
              <c:f>Лист1!$C$142:$C$144</c:f>
              <c:numCache>
                <c:formatCode>General</c:formatCode>
                <c:ptCount val="3"/>
                <c:pt idx="0">
                  <c:v>57</c:v>
                </c:pt>
                <c:pt idx="1">
                  <c:v>27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Лист1!$D$141</c:f>
              <c:strCache>
                <c:ptCount val="1"/>
                <c:pt idx="0">
                  <c:v>Справочно: 2013/2014 уч.г.</c:v>
                </c:pt>
              </c:strCache>
            </c:strRef>
          </c:tx>
          <c:cat>
            <c:strRef>
              <c:f>Лист1!$B$142:$B$144</c:f>
              <c:strCache>
                <c:ptCount val="3"/>
                <c:pt idx="0">
                  <c:v>ак.неуспеваемость</c:v>
                </c:pt>
                <c:pt idx="1">
                  <c:v>перевод на другую ОП (другой вуз)</c:v>
                </c:pt>
                <c:pt idx="2">
                  <c:v>собственное желание</c:v>
                </c:pt>
              </c:strCache>
            </c:strRef>
          </c:cat>
          <c:val>
            <c:numRef>
              <c:f>Лист1!$D$142:$D$144</c:f>
              <c:numCache>
                <c:formatCode>General</c:formatCode>
                <c:ptCount val="3"/>
                <c:pt idx="0">
                  <c:v>70</c:v>
                </c:pt>
                <c:pt idx="1">
                  <c:v>12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445559930008751"/>
          <c:y val="0.27757150613060572"/>
          <c:w val="0.38887773403324583"/>
          <c:h val="0.5437790301323689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Лист1!$B$147</c:f>
              <c:strCache>
                <c:ptCount val="1"/>
                <c:pt idx="0">
                  <c:v>2014/2015 уч.г.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E12343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endParaRPr lang="ru-RU" dirty="0" smtClean="0"/>
                  </a:p>
                  <a:p>
                    <a:r>
                      <a:rPr lang="ru-RU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 курс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32</a:t>
                    </a:r>
                    <a:endParaRPr lang="ru-RU" dirty="0" smtClean="0"/>
                  </a:p>
                  <a:p>
                    <a:r>
                      <a:rPr lang="ru-RU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2 курс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Лист1!$C$146:$F$146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Лист1!$C$147:$F$147</c:f>
              <c:numCache>
                <c:formatCode>General</c:formatCode>
                <c:ptCount val="4"/>
                <c:pt idx="0">
                  <c:v>50</c:v>
                </c:pt>
                <c:pt idx="1">
                  <c:v>32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Лист1!$B$148</c:f>
              <c:strCache>
                <c:ptCount val="1"/>
                <c:pt idx="0">
                  <c:v>Справочно: 2013/2014 уч.г.</c:v>
                </c:pt>
              </c:strCache>
            </c:strRef>
          </c:tx>
          <c:cat>
            <c:strRef>
              <c:f>Лист1!$C$146:$F$146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Лист1!$C$148:$F$148</c:f>
              <c:numCache>
                <c:formatCode>General</c:formatCode>
                <c:ptCount val="4"/>
                <c:pt idx="0">
                  <c:v>57</c:v>
                </c:pt>
                <c:pt idx="1">
                  <c:v>29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 i="1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Лист1!$B$148</c:f>
              <c:strCache>
                <c:ptCount val="1"/>
                <c:pt idx="0">
                  <c:v>Справочно: 2013/2014 уч.г.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E12343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57</a:t>
                    </a:r>
                    <a:endParaRPr lang="ru-RU" dirty="0" smtClean="0"/>
                  </a:p>
                  <a:p>
                    <a:r>
                      <a: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 курс</a:t>
                    </a:r>
                    <a:endParaRPr 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29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0" i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rPr>
                      <a:t>2 курс</a:t>
                    </a:r>
                    <a:endParaRPr lang="ru-RU" sz="14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Лист1!$C$146:$F$146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Лист1!$C$148:$F$148</c:f>
              <c:numCache>
                <c:formatCode>General</c:formatCode>
                <c:ptCount val="4"/>
                <c:pt idx="0">
                  <c:v>57</c:v>
                </c:pt>
                <c:pt idx="1">
                  <c:v>29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образовательным </a:t>
            </a:r>
            <a:r>
              <a:rPr lang="ru-RU" dirty="0" smtClean="0"/>
              <a:t>программам </a:t>
            </a:r>
            <a:r>
              <a:rPr lang="ru-RU" dirty="0" err="1" smtClean="0"/>
              <a:t>бакалавриата</a:t>
            </a:r>
            <a:r>
              <a:rPr lang="ru-RU" dirty="0" smtClean="0"/>
              <a:t>, </a:t>
            </a:r>
            <a:r>
              <a:rPr lang="ru-RU" dirty="0" err="1" smtClean="0"/>
              <a:t>специалитета</a:t>
            </a:r>
            <a:endParaRPr lang="ru-RU" dirty="0"/>
          </a:p>
        </c:rich>
      </c:tx>
      <c:layout>
        <c:manualLayout>
          <c:xMode val="edge"/>
          <c:yMode val="edge"/>
          <c:x val="0.21919709538446344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999387073752633"/>
          <c:y val="0.16388023554282696"/>
          <c:w val="0.65023189513782842"/>
          <c:h val="0.42691797343825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Лист1!$E$80</c:f>
              <c:strCache>
                <c:ptCount val="1"/>
                <c:pt idx="0">
                  <c:v>% платных студентов от общей численности контингента по образовательным программам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Лист1!$B$81:$B$85</c:f>
              <c:strCache>
                <c:ptCount val="5"/>
                <c:pt idx="0">
                  <c:v>Инфокоммуникационные технологии и системы связи</c:v>
                </c:pt>
                <c:pt idx="1">
                  <c:v>Информатика и вычислительная техника</c:v>
                </c:pt>
                <c:pt idx="2">
                  <c:v>Прикладная математика</c:v>
                </c:pt>
                <c:pt idx="3">
                  <c:v>Компьютерная безопасность</c:v>
                </c:pt>
                <c:pt idx="4">
                  <c:v>Программы "доучивания"</c:v>
                </c:pt>
              </c:strCache>
            </c:strRef>
          </c:cat>
          <c:val>
            <c:numRef>
              <c:f>Лист1!$E$81:$E$85</c:f>
              <c:numCache>
                <c:formatCode>0</c:formatCode>
                <c:ptCount val="5"/>
                <c:pt idx="0">
                  <c:v>2.358490566037736</c:v>
                </c:pt>
                <c:pt idx="1">
                  <c:v>7.1038251366120218</c:v>
                </c:pt>
                <c:pt idx="2">
                  <c:v>9.0909090909090917</c:v>
                </c:pt>
                <c:pt idx="3">
                  <c:v>13.855421686746988</c:v>
                </c:pt>
                <c:pt idx="4">
                  <c:v>11.170212765957446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089088"/>
        <c:axId val="34130176"/>
        <c:axId val="0"/>
      </c:bar3DChart>
      <c:catAx>
        <c:axId val="960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130176"/>
        <c:crosses val="autoZero"/>
        <c:auto val="1"/>
        <c:lblAlgn val="ctr"/>
        <c:lblOffset val="100"/>
        <c:noMultiLvlLbl val="0"/>
      </c:catAx>
      <c:valAx>
        <c:axId val="341301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6089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0.65208</cdr:x>
      <cdr:y>0.00868</cdr:y>
    </cdr:from>
    <cdr:to>
      <cdr:x>0.85208</cdr:x>
      <cdr:y>0.34201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81325" y="238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0.72936</cdr:x>
      <cdr:y>0.45333</cdr:y>
    </cdr:from>
    <cdr:to>
      <cdr:x>0.99765</cdr:x>
      <cdr:y>0.62667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459930" y="2448254"/>
          <a:ext cx="2376240" cy="936122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213 чел. допущены к пересдачам  </a:t>
          </a:r>
        </a:p>
        <a:p xmlns:a="http://schemas.openxmlformats.org/drawingml/2006/main"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(1.09-15.10.2015г.)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0.13333</cdr:y>
    </cdr:from>
    <cdr:to>
      <cdr:x>0.09434</cdr:x>
      <cdr:y>0.24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0" y="720080"/>
          <a:ext cx="720080" cy="576064"/>
        </a:xfrm>
        <a:prstGeom xmlns:a="http://schemas.openxmlformats.org/drawingml/2006/main" prst="wedgeRectCallout">
          <a:avLst>
            <a:gd name="adj1" fmla="val 55500"/>
            <a:gd name="adj2" fmla="val 130528"/>
          </a:avLst>
        </a:prstGeom>
        <a:gradFill xmlns:a="http://schemas.openxmlformats.org/drawingml/2006/main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xmlns:a="http://schemas.openxmlformats.org/drawingml/2006/main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rgbClr val="FF0000"/>
              </a:solidFill>
            </a:rPr>
            <a:t>max 2015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0.20755</cdr:x>
      <cdr:y>0.01333</cdr:y>
    </cdr:from>
    <cdr:to>
      <cdr:x>0.30189</cdr:x>
      <cdr:y>0.12</cdr:y>
    </cdr:to>
    <cdr:sp macro="" textlink="">
      <cdr:nvSpPr>
        <cdr:cNvPr id="3" name="Прямоугольная выноска 2"/>
        <cdr:cNvSpPr/>
      </cdr:nvSpPr>
      <cdr:spPr>
        <a:xfrm xmlns:a="http://schemas.openxmlformats.org/drawingml/2006/main">
          <a:off x="1584176" y="72008"/>
          <a:ext cx="720080" cy="576064"/>
        </a:xfrm>
        <a:prstGeom xmlns:a="http://schemas.openxmlformats.org/drawingml/2006/main" prst="wedgeRectCallout">
          <a:avLst>
            <a:gd name="adj1" fmla="val 91781"/>
            <a:gd name="adj2" fmla="val 120220"/>
          </a:avLst>
        </a:prstGeom>
        <a:gradFill xmlns:a="http://schemas.openxmlformats.org/drawingml/2006/main">
          <a:gsLst>
            <a:gs pos="0">
              <a:srgbClr val="A01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xmlns:a="http://schemas.openxmlformats.org/drawingml/2006/main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FF0000"/>
              </a:solidFill>
            </a:rPr>
            <a:t>max 2014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0.49351</cdr:x>
      <cdr:y>0.57353</cdr:y>
    </cdr:from>
    <cdr:to>
      <cdr:x>0.49351</cdr:x>
      <cdr:y>0.61765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736304" y="280831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0.15584</cdr:x>
      <cdr:y>0.54412</cdr:y>
    </cdr:from>
    <cdr:to>
      <cdr:x>0.15584</cdr:x>
      <cdr:y>0.60294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864096" y="2664296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0.0059</cdr:y>
    </cdr:from>
    <cdr:to>
      <cdr:x>0.20313</cdr:x>
      <cdr:y>0.09611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251520" y="32970"/>
          <a:ext cx="862971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8%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0.64325</cdr:x>
      <cdr:y>0.8484</cdr:y>
    </cdr:from>
    <cdr:to>
      <cdr:x>1</cdr:x>
      <cdr:y>0.9621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790564" y="4835896"/>
          <a:ext cx="1547664" cy="648072"/>
        </a:xfrm>
        <a:prstGeom xmlns:a="http://schemas.openxmlformats.org/drawingml/2006/main" prst="rect">
          <a:avLst/>
        </a:prstGeom>
        <a:solidFill xmlns:a="http://schemas.openxmlformats.org/drawingml/2006/main">
          <a:srgbClr val="00642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5%, все на 1 курсе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0.24217</cdr:x>
      <cdr:y>0.42555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2088232" cy="234707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Всего 39 (2%),</a:t>
          </a:r>
        </a:p>
        <a:p xmlns:a="http://schemas.openxmlformats.org/drawingml/2006/main">
          <a:r>
            <a:rPr lang="ru-RU" sz="1800" dirty="0" smtClean="0"/>
            <a:t>в </a:t>
          </a:r>
          <a:r>
            <a:rPr lang="ru-RU" sz="1800" dirty="0" err="1" smtClean="0"/>
            <a:t>т.ч</a:t>
          </a:r>
          <a:r>
            <a:rPr lang="ru-RU" sz="1800" dirty="0" smtClean="0"/>
            <a:t>. 5 в магистратуре</a:t>
          </a:r>
        </a:p>
        <a:p xmlns:a="http://schemas.openxmlformats.org/drawingml/2006/main">
          <a:endParaRPr lang="ru-RU" sz="1800" dirty="0" smtClean="0"/>
        </a:p>
        <a:p xmlns:a="http://schemas.openxmlformats.org/drawingml/2006/main"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чел. (82%) на 1-2 курсах </a:t>
          </a:r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бакалавриата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 </a:t>
          </a:r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специалитета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5BC7D-FD3D-4ACE-B6FD-95043240DA38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8AA11-2AF3-4EE0-B5E1-8B25F2436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9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2C93D4-956F-449F-B15E-BF5D6F7715A5}" type="datetimeFigureOut">
              <a:rPr lang="ru-RU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77F5A8-C7C1-4F1E-A336-CBEF1933A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8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F5A8-C7C1-4F1E-A336-CBEF1933A6B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5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6041-A4AD-4AE1-BE3C-5B112EB2FDB4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4AAD-786D-43FF-89D4-7B6DBFB64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CD9D8-EAEC-4564-A1C5-4658979B4894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3CD0-5CCC-41BC-9FC5-A5EE9799C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B9C9-A173-404E-B770-153650490C5F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4619-956C-4E52-BF1B-B91E7746E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6E06-15E9-47AD-91ED-32BA9CE5FF23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C5F42-A0F8-4E83-A5EB-4900CDFC5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DF78-F552-482C-8366-C2D8264EBF05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53DE9-2EDC-49B4-8490-0FDCBFDC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5417-9A0A-4355-87F0-D809F04FE94E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21343-F4D1-456C-8043-4F1419ADC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D3421-5AAE-4DDB-BF1F-1FF69727AA2A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2CC9-BCA5-4366-AA2A-113904612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FC6F3-A97E-4676-B966-1E025C0613F8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45A9-DA77-452A-85CF-9387BB910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1FE1-8191-4A9A-A459-3D359D8821B2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EAB8-EB38-4D4A-9B19-B3892FD11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C000-93C8-4FB4-91B9-E2ED2FACAD0A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6F79-BD85-4110-BF38-80EAAC037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1DDA-734E-47B5-A43D-6A8E0227E113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3354-EC23-40E0-BCA5-253385299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91DFA-A94A-4741-A542-9FB6C8FA4277}" type="datetime1">
              <a:rPr lang="ru-RU" smtClean="0"/>
              <a:pPr>
                <a:defRPr/>
              </a:pPr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DC682-74B5-4A0E-8713-065B3F9C7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0455" y="1772816"/>
            <a:ext cx="8247063" cy="443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/>
              <a:t>Итоги </a:t>
            </a:r>
            <a:r>
              <a:rPr lang="ru-RU" sz="2800" b="1" dirty="0" smtClean="0"/>
              <a:t>201</a:t>
            </a:r>
            <a:r>
              <a:rPr lang="en-US" sz="2800" b="1" dirty="0" smtClean="0"/>
              <a:t>4</a:t>
            </a:r>
            <a:r>
              <a:rPr lang="ru-RU" sz="2800" b="1" dirty="0" smtClean="0"/>
              <a:t>/</a:t>
            </a:r>
            <a:r>
              <a:rPr lang="en-US" sz="2800" b="1" dirty="0" smtClean="0"/>
              <a:t>20</a:t>
            </a:r>
            <a:r>
              <a:rPr lang="ru-RU" sz="2800" b="1" dirty="0" smtClean="0"/>
              <a:t>1</a:t>
            </a:r>
            <a:r>
              <a:rPr lang="en-US" sz="2800" b="1" dirty="0"/>
              <a:t>5</a:t>
            </a:r>
            <a:r>
              <a:rPr lang="ru-RU" sz="2800" b="1" smtClean="0"/>
              <a:t> </a:t>
            </a:r>
            <a:r>
              <a:rPr lang="ru-RU" sz="2800" b="1" dirty="0" smtClean="0"/>
              <a:t>учебного года</a:t>
            </a:r>
          </a:p>
          <a:p>
            <a:pPr algn="ctr">
              <a:defRPr/>
            </a:pPr>
            <a:endParaRPr lang="ru-RU" sz="2800" b="1" dirty="0" smtClean="0"/>
          </a:p>
          <a:p>
            <a:pPr algn="ctr">
              <a:defRPr/>
            </a:pPr>
            <a:endParaRPr lang="ru-RU" sz="2800" b="1" dirty="0"/>
          </a:p>
          <a:p>
            <a:pPr algn="ctr">
              <a:defRPr/>
            </a:pPr>
            <a:endParaRPr lang="ru-RU" sz="28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14AAD-786D-43FF-89D4-7B6DBFB6404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35932" y="56519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Учебный офис МИЭМ НИУ ВШЭ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602128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Февраль 2016г.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52017"/>
            <a:ext cx="8964488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Структура отчислений в 2014/2015 учебном году в разрезе курсов</a:t>
            </a:r>
            <a:r>
              <a:rPr lang="en-US" b="1" dirty="0" smtClean="0">
                <a:latin typeface="Arial" pitchFamily="34" charset="0"/>
                <a:ea typeface="+mj-ea"/>
                <a:cs typeface="Arial" pitchFamily="34" charset="0"/>
              </a:rPr>
              <a:t> (%)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572975"/>
              </p:ext>
            </p:extLst>
          </p:nvPr>
        </p:nvGraphicFramePr>
        <p:xfrm>
          <a:off x="395536" y="1412776"/>
          <a:ext cx="48965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915285"/>
              </p:ext>
            </p:extLst>
          </p:nvPr>
        </p:nvGraphicFramePr>
        <p:xfrm>
          <a:off x="5652120" y="2492896"/>
          <a:ext cx="3276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885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52017"/>
            <a:ext cx="8964488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Контингент платных студентов (% от общей численности контингента)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106485"/>
              </p:ext>
            </p:extLst>
          </p:nvPr>
        </p:nvGraphicFramePr>
        <p:xfrm>
          <a:off x="251520" y="865902"/>
          <a:ext cx="4248472" cy="558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017641"/>
              </p:ext>
            </p:extLst>
          </p:nvPr>
        </p:nvGraphicFramePr>
        <p:xfrm>
          <a:off x="4661756" y="897360"/>
          <a:ext cx="4338228" cy="569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3203848" y="1556598"/>
            <a:ext cx="1368152" cy="2808312"/>
          </a:xfrm>
          <a:prstGeom prst="ellipse">
            <a:avLst/>
          </a:prstGeom>
          <a:solidFill>
            <a:srgbClr val="A010A0">
              <a:alpha val="0"/>
            </a:srgbClr>
          </a:solidFill>
          <a:ln>
            <a:solidFill>
              <a:srgbClr val="A01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56176" y="1412388"/>
            <a:ext cx="1440160" cy="309673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39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52017"/>
            <a:ext cx="8964488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Контингент межправительственных студентов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543335"/>
              </p:ext>
            </p:extLst>
          </p:nvPr>
        </p:nvGraphicFramePr>
        <p:xfrm>
          <a:off x="197527" y="865902"/>
          <a:ext cx="8622945" cy="551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96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Ключевые события, качественные изменения 2014/2015 учебного года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568952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обучения на новой площадке – Строгино.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Учебные консультанты. Иностранные («квотные») студенты.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Информация на онлайн-площадках (сайты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Выбор дисциплин студентами (</a:t>
            </a:r>
            <a:r>
              <a:rPr lang="ru-RU" sz="2400" dirty="0" err="1">
                <a:solidFill>
                  <a:schemeClr val="tx1"/>
                </a:solidFill>
              </a:rPr>
              <a:t>майноры</a:t>
            </a:r>
            <a:r>
              <a:rPr lang="ru-RU" sz="2400" dirty="0">
                <a:solidFill>
                  <a:schemeClr val="tx1"/>
                </a:solidFill>
              </a:rPr>
              <a:t> и др.), </a:t>
            </a:r>
            <a:r>
              <a:rPr lang="ru-RU" sz="2400" dirty="0" smtClean="0">
                <a:solidFill>
                  <a:schemeClr val="tx1"/>
                </a:solidFill>
              </a:rPr>
              <a:t>логистика.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Электронное </a:t>
            </a:r>
            <a:r>
              <a:rPr lang="ru-RU" sz="2400" dirty="0" smtClean="0">
                <a:solidFill>
                  <a:schemeClr val="tx1"/>
                </a:solidFill>
              </a:rPr>
              <a:t>расписание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Междисциплинарные курсовые работы.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Программы учебных дисциплин.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79512" y="3867242"/>
            <a:ext cx="8856984" cy="49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Что предстоит в 2016?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365103"/>
            <a:ext cx="8568952" cy="22306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Выпуск студентов (252 чел.)</a:t>
            </a:r>
            <a:r>
              <a:rPr lang="en-US" sz="2400">
                <a:solidFill>
                  <a:schemeClr val="tx1"/>
                </a:solidFill>
              </a:rPr>
              <a:t>.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Изменения в нормативной базе по ГИА-2016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Внимание к международной мобильности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Концепция английского языка в </a:t>
            </a:r>
            <a:r>
              <a:rPr lang="ru-RU" sz="2400" dirty="0" err="1" smtClean="0">
                <a:solidFill>
                  <a:schemeClr val="tx1"/>
                </a:solidFill>
              </a:rPr>
              <a:t>бакалавриате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78904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Rectangle 2" descr="photo45"/>
          <p:cNvSpPr>
            <a:spLocks noChangeArrowheads="1"/>
          </p:cNvSpPr>
          <p:nvPr/>
        </p:nvSpPr>
        <p:spPr bwMode="auto">
          <a:xfrm>
            <a:off x="3396964" y="836712"/>
            <a:ext cx="2278063" cy="2278063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27839" y="806525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Динамика численности контингента студентов и магистрантов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4186455"/>
            <a:ext cx="3816424" cy="9368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1656 чел.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состоянию на 01.02.2016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355675"/>
            <a:ext cx="2880320" cy="6480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 525 чел.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26046" y="2355675"/>
            <a:ext cx="2758321" cy="6660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курс </a:t>
            </a:r>
          </a:p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704 чел.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1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1988840"/>
            <a:ext cx="2808312" cy="1296144"/>
          </a:xfrm>
          <a:prstGeom prst="rect">
            <a:avLst/>
          </a:prstGeom>
          <a:gradFill>
            <a:gsLst>
              <a:gs pos="0">
                <a:srgbClr val="A01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err="1" smtClean="0">
                <a:solidFill>
                  <a:schemeClr val="tx1"/>
                </a:solidFill>
              </a:rPr>
              <a:t>Справочно</a:t>
            </a:r>
            <a:r>
              <a:rPr lang="ru-RU" sz="1400" b="1" dirty="0" smtClean="0">
                <a:solidFill>
                  <a:schemeClr val="tx1"/>
                </a:solidFill>
              </a:rPr>
              <a:t>: в 2014 году 308 студентов (28%) – имели задолженности после окончания летней сессии.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По состоянию на 30.06.2015г. (окончание летней экзаменационной сессии) 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528798"/>
              </p:ext>
            </p:extLst>
          </p:nvPr>
        </p:nvGraphicFramePr>
        <p:xfrm>
          <a:off x="2123728" y="2276872"/>
          <a:ext cx="60223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6084168" y="802505"/>
            <a:ext cx="2880320" cy="1368152"/>
          </a:xfrm>
          <a:prstGeom prst="wedgeRectCallout">
            <a:avLst>
              <a:gd name="adj1" fmla="val -60509"/>
              <a:gd name="adj2" fmla="val 19843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успешно переведены на следующий курс (или выпущены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259632" y="1124744"/>
            <a:ext cx="3672408" cy="1045913"/>
          </a:xfrm>
          <a:prstGeom prst="wedgeRectCallout">
            <a:avLst>
              <a:gd name="adj1" fmla="val 24762"/>
              <a:gd name="adj2" fmla="val 104510"/>
            </a:avLst>
          </a:prstGeom>
          <a:gradFill>
            <a:gsLst>
              <a:gs pos="0">
                <a:srgbClr val="E1234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252 студента (21%) – отклонения от «типовой траектории.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т.ч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защита ВКР на осень перенесена у 6 выпускников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Из числа имеющих задолженности (252 чел.) по состоянию на 30.06.2015г.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060431"/>
              </p:ext>
            </p:extLst>
          </p:nvPr>
        </p:nvGraphicFramePr>
        <p:xfrm>
          <a:off x="179512" y="1052736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51520" y="3140968"/>
            <a:ext cx="84249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«Портрет» по образовательным программам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бакалавриата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 и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специалитета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078325"/>
              </p:ext>
            </p:extLst>
          </p:nvPr>
        </p:nvGraphicFramePr>
        <p:xfrm>
          <a:off x="5220071" y="980728"/>
          <a:ext cx="3789871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22006"/>
              </p:ext>
            </p:extLst>
          </p:nvPr>
        </p:nvGraphicFramePr>
        <p:xfrm>
          <a:off x="323527" y="1124743"/>
          <a:ext cx="4752527" cy="5416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683"/>
                <a:gridCol w="807892"/>
                <a:gridCol w="925472"/>
                <a:gridCol w="728240"/>
                <a:gridCol w="728240"/>
              </a:tblGrid>
              <a:tr h="385179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ИКТиСС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ИВТ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66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Всего студентов, чел.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99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Задолженность по 1 дисциплине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99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Задолженность по 2 дисциплинам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128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Задолженность по 3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и </a:t>
                      </a:r>
                      <a:r>
                        <a:rPr lang="ru-RU" sz="1400" u="none" strike="noStrike" dirty="0">
                          <a:effectLst/>
                        </a:rPr>
                        <a:t>более дисциплинам,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допущены </a:t>
                      </a:r>
                      <a:r>
                        <a:rPr lang="ru-RU" sz="1400" u="none" strike="noStrike" dirty="0">
                          <a:effectLst/>
                        </a:rPr>
                        <a:t>к пересдачам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713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Задолженность по 3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и </a:t>
                      </a:r>
                      <a:r>
                        <a:rPr lang="ru-RU" sz="1400" u="none" strike="noStrike" dirty="0">
                          <a:effectLst/>
                        </a:rPr>
                        <a:t>более дисциплинам,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отчислены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Продолжили обучение по ранее назначенным ИУП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0" y="1124744"/>
            <a:ext cx="5436096" cy="100811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A01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164288" y="2852936"/>
            <a:ext cx="1728192" cy="33843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A01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«Портрет» по направлениям обучения магистратуры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26689"/>
              </p:ext>
            </p:extLst>
          </p:nvPr>
        </p:nvGraphicFramePr>
        <p:xfrm>
          <a:off x="395533" y="1052736"/>
          <a:ext cx="8424938" cy="434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213"/>
                <a:gridCol w="1432172"/>
                <a:gridCol w="118098"/>
                <a:gridCol w="1522513"/>
                <a:gridCol w="1290971"/>
                <a:gridCol w="1290971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Электроника и </a:t>
                      </a:r>
                      <a:r>
                        <a:rPr lang="ru-RU" sz="14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наноэлектроника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Прикладная математика и информатика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Компьютерное моделирование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Прикладная математика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7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имеющих задолженности по состоянию на  30.06.2015</a:t>
                      </a:r>
                      <a:endParaRPr lang="ru-RU" sz="1600" b="1" i="0" u="none" strike="noStrike" dirty="0">
                        <a:solidFill>
                          <a:srgbClr val="00642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5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Задолженность по 1 дисциплине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258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Задолженность по 2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дисциплинам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Задолженность по 3 и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более дисциплинам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допущены </a:t>
                      </a:r>
                      <a:r>
                        <a:rPr lang="ru-RU" sz="1600" u="none" strike="noStrike" dirty="0">
                          <a:effectLst/>
                        </a:rPr>
                        <a:t>к пересдачам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05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Задолженность по 3 и более дисциплинам, отчислены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9050" marB="190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03848" y="5604794"/>
            <a:ext cx="4104456" cy="93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чел.  (ок.8%) допущены к пересдачам 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(1.09-15.10.2015г.)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05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856984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% студентов, имеющих задолженности, в разрезе курсов (30.06.2015г.)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306484"/>
              </p:ext>
            </p:extLst>
          </p:nvPr>
        </p:nvGraphicFramePr>
        <p:xfrm>
          <a:off x="827584" y="908720"/>
          <a:ext cx="7632847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48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22827"/>
            <a:ext cx="8964488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b="1" dirty="0" smtClean="0">
                <a:latin typeface="Arial" pitchFamily="34" charset="0"/>
                <a:ea typeface="+mj-ea"/>
                <a:cs typeface="Arial" pitchFamily="34" charset="0"/>
              </a:rPr>
              <a:t>15.10.2015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г. Итоги пересдач</a:t>
            </a:r>
            <a:endParaRPr lang="en-US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бакалавриат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 / </a:t>
            </a:r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специалитет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865902"/>
            <a:ext cx="2880320" cy="3203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213 чел. допущены к пересдачам 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(1.09.2015г.-15.10.2015г.)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865902"/>
            <a:ext cx="2376264" cy="1042770"/>
          </a:xfrm>
          <a:prstGeom prst="rect">
            <a:avLst/>
          </a:prstGeom>
          <a:solidFill>
            <a:srgbClr val="0064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170 чел. (80%) успешно сдали экзамены и продолжили обучение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5286" y="1908672"/>
            <a:ext cx="2376264" cy="777622"/>
          </a:xfrm>
          <a:prstGeom prst="rect">
            <a:avLst/>
          </a:prstGeom>
          <a:solidFill>
            <a:srgbClr val="A01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31 чел. отчислены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35287" y="2686294"/>
            <a:ext cx="2373018" cy="13826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12 чел. переведены на ИУП с повторным изучением дисциплины и потеряли бюджетное место</a:t>
            </a:r>
            <a:endParaRPr lang="ru-RU" sz="16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835696" y="4077072"/>
            <a:ext cx="5263167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магистратура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5137" y="4790958"/>
            <a:ext cx="2863907" cy="1697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17 чел. допущены к пересдачам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4784282"/>
            <a:ext cx="2376264" cy="867193"/>
          </a:xfrm>
          <a:prstGeom prst="rect">
            <a:avLst/>
          </a:prstGeom>
          <a:solidFill>
            <a:srgbClr val="0064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14 чел. (82%) успешно сдали экзамены и продолжили обучение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09044" y="5621343"/>
            <a:ext cx="2399260" cy="867194"/>
          </a:xfrm>
          <a:prstGeom prst="rect">
            <a:avLst/>
          </a:prstGeom>
          <a:solidFill>
            <a:srgbClr val="A01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3 чел. отчислены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264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45A9-DA77-452A-85CF-9387BB91004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152017"/>
            <a:ext cx="8964488" cy="71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Структура отчислений в 2014/2015 учебном году в разрезе причин</a:t>
            </a:r>
            <a:endParaRPr lang="en-US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US" b="1" dirty="0" smtClean="0">
                <a:latin typeface="Arial" pitchFamily="34" charset="0"/>
                <a:ea typeface="+mj-ea"/>
                <a:cs typeface="Arial" pitchFamily="34" charset="0"/>
              </a:rPr>
              <a:t>(% 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от общего числа отчислений студентов)</a:t>
            </a:r>
            <a:endParaRPr lang="en-US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315344"/>
              </p:ext>
            </p:extLst>
          </p:nvPr>
        </p:nvGraphicFramePr>
        <p:xfrm>
          <a:off x="5652120" y="2564904"/>
          <a:ext cx="3463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560840"/>
              </p:ext>
            </p:extLst>
          </p:nvPr>
        </p:nvGraphicFramePr>
        <p:xfrm>
          <a:off x="395536" y="1484784"/>
          <a:ext cx="55446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95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32359</TotalTime>
  <Words>601</Words>
  <Application>Microsoft Office PowerPoint</Application>
  <PresentationFormat>Экран (4:3)</PresentationFormat>
  <Paragraphs>168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Корчной</dc:creator>
  <cp:lastModifiedBy>Пользователь Windows</cp:lastModifiedBy>
  <cp:revision>849</cp:revision>
  <cp:lastPrinted>2016-02-04T13:17:48Z</cp:lastPrinted>
  <dcterms:created xsi:type="dcterms:W3CDTF">2012-10-08T19:26:18Z</dcterms:created>
  <dcterms:modified xsi:type="dcterms:W3CDTF">2017-11-09T08:19:00Z</dcterms:modified>
</cp:coreProperties>
</file>