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6" r:id="rId3"/>
    <p:sldId id="260" r:id="rId4"/>
    <p:sldId id="262" r:id="rId5"/>
    <p:sldId id="265" r:id="rId6"/>
    <p:sldId id="259" r:id="rId7"/>
    <p:sldId id="263" r:id="rId8"/>
    <p:sldId id="267" r:id="rId9"/>
    <p:sldId id="264" r:id="rId10"/>
    <p:sldId id="261" r:id="rId11"/>
    <p:sldId id="258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82"/>
    <a:srgbClr val="21386F"/>
    <a:srgbClr val="1C2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55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0B43D1-82CB-47B9-95F7-D33685BDFA51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57FFD-70CD-4C5C-8117-5884EA760D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801E5-81BD-44E5-8E20-462C2C5FEFE5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BE88E-3ED5-4852-8D89-B50379241A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6D683-A615-41BD-A4D8-17705CB114A0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34C045-341C-4E2D-AF88-1D9C50388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7838C-AED8-4BA5-8652-AEE276FCC083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F501-F5CC-4E12-934E-78BB5E4DA2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F4A4C-A39D-40F9-985D-C7DCB93C0DB5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318A3-27E7-4D27-924C-4173717FF2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A3BEA-EE38-406D-A93D-A1B7A0C50F31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1699C-A097-4533-BEFF-B1452833F2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AF676-6045-4445-B3A3-69CE264AAD80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C458-4B9D-4501-AB19-9D129E2810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E988B-86FF-4F79-A487-7C318366F71F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1CD07-29D6-4A4D-ADEA-1E0E2DFE29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E96C13-5674-4527-A7EC-B9690D91A02D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36B3D-EFD3-47A2-82AF-07B5235D98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9FD65-7BC8-484C-874A-A3895B64CC55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45757-2996-489D-9DE7-5C2053F788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B2E26-330E-4C2F-B5E7-B7743EB347D8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0040B-1B69-4DF3-82DE-71CA80F2D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9FBE2B9D-1697-4090-97E9-0A438BE077E8}" type="datetime1">
              <a:rPr lang="en-US"/>
              <a:pPr>
                <a:defRPr/>
              </a:pPr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1F37826-9FC6-4A47-B435-94C6280B7F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0" y="1863139"/>
            <a:ext cx="9143999" cy="2206625"/>
          </a:xfrm>
        </p:spPr>
        <p:txBody>
          <a:bodyPr/>
          <a:lstStyle/>
          <a:p>
            <a:pPr eaLnBrk="1" hangingPunct="1"/>
            <a:r>
              <a:rPr lang="ru-RU" sz="2800" dirty="0">
                <a:solidFill>
                  <a:schemeClr val="tx2"/>
                </a:solidFill>
                <a:latin typeface="Myriad Pro Semibold"/>
                <a:ea typeface="ＭＳ Ｐゴシック"/>
                <a:cs typeface="ＭＳ Ｐゴシック"/>
              </a:rPr>
              <a:t>ИССЛЕДОВАНИЕ ЭФФЕКТА БЛИЗОСТИ</a:t>
            </a:r>
            <a:br>
              <a:rPr lang="ru-RU" sz="2800" dirty="0">
                <a:solidFill>
                  <a:schemeClr val="tx2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800" dirty="0">
                <a:solidFill>
                  <a:schemeClr val="tx2"/>
                </a:solidFill>
                <a:latin typeface="Myriad Pro Semibold"/>
                <a:ea typeface="ＭＳ Ｐゴシック"/>
                <a:cs typeface="ＭＳ Ｐゴシック"/>
              </a:rPr>
              <a:t>В ТОНКОМ СЛОЕ СВЕРХПРОВОДНИКА НА ПОВЕРХНОСТИ</a:t>
            </a:r>
            <a:br>
              <a:rPr lang="ru-RU" sz="2800" dirty="0">
                <a:solidFill>
                  <a:schemeClr val="tx2"/>
                </a:solidFill>
                <a:latin typeface="Myriad Pro Semibold"/>
                <a:ea typeface="ＭＳ Ｐゴシック"/>
                <a:cs typeface="ＭＳ Ｐゴシック"/>
              </a:rPr>
            </a:br>
            <a:r>
              <a:rPr lang="ru-RU" sz="2800" dirty="0">
                <a:solidFill>
                  <a:schemeClr val="tx2"/>
                </a:solidFill>
                <a:latin typeface="Myriad Pro Semibold"/>
                <a:ea typeface="ＭＳ Ｐゴシック"/>
                <a:cs typeface="ＭＳ Ｐゴシック"/>
              </a:rPr>
              <a:t>НОРМАЛЬНОГО МЕТАЛЛА</a:t>
            </a:r>
          </a:p>
        </p:txBody>
      </p:sp>
      <p:sp>
        <p:nvSpPr>
          <p:cNvPr id="13315" name="Subtitle 2"/>
          <p:cNvSpPr>
            <a:spLocks noGrp="1"/>
          </p:cNvSpPr>
          <p:nvPr>
            <p:ph type="subTitle" idx="1"/>
          </p:nvPr>
        </p:nvSpPr>
        <p:spPr>
          <a:xfrm>
            <a:off x="4839285" y="4268729"/>
            <a:ext cx="4304713" cy="2198746"/>
          </a:xfrm>
        </p:spPr>
        <p:txBody>
          <a:bodyPr/>
          <a:lstStyle/>
          <a:p>
            <a:pPr algn="r" eaLnBrk="1" hangingPunct="1"/>
            <a:r>
              <a:rPr lang="ru-RU" sz="2000" dirty="0">
                <a:solidFill>
                  <a:schemeClr val="tx2"/>
                </a:solidFill>
                <a:latin typeface="Myriad Pro"/>
                <a:ea typeface="ＭＳ Ｐゴシック"/>
                <a:cs typeface="ＭＳ Ｐゴシック"/>
              </a:rPr>
              <a:t>Авторы: </a:t>
            </a:r>
          </a:p>
          <a:p>
            <a:pPr algn="r" eaLnBrk="1" hangingPunct="1"/>
            <a:r>
              <a:rPr lang="ru-RU" sz="2000" dirty="0">
                <a:solidFill>
                  <a:schemeClr val="tx2"/>
                </a:solidFill>
                <a:latin typeface="Myriad Pro"/>
                <a:ea typeface="ＭＳ Ｐゴシック"/>
                <a:cs typeface="ＭＳ Ｐゴシック"/>
              </a:rPr>
              <a:t>студент МФЗ-161 Левшунов В. В.</a:t>
            </a:r>
          </a:p>
          <a:p>
            <a:pPr algn="r" eaLnBrk="1" hangingPunct="1"/>
            <a:r>
              <a:rPr lang="ru-RU" sz="2000" dirty="0">
                <a:solidFill>
                  <a:schemeClr val="tx2"/>
                </a:solidFill>
                <a:latin typeface="Myriad Pro"/>
                <a:ea typeface="ＭＳ Ｐゴシック"/>
                <a:cs typeface="ＭＳ Ｐゴシック"/>
              </a:rPr>
              <a:t>студент МФЗ-161 </a:t>
            </a:r>
            <a:r>
              <a:rPr lang="ru-RU" sz="2000" dirty="0" err="1">
                <a:solidFill>
                  <a:schemeClr val="tx2"/>
                </a:solidFill>
                <a:latin typeface="Myriad Pro"/>
                <a:ea typeface="ＭＳ Ｐゴシック"/>
                <a:cs typeface="ＭＳ Ｐゴシック"/>
              </a:rPr>
              <a:t>Балахонцев</a:t>
            </a:r>
            <a:r>
              <a:rPr lang="ru-RU" sz="2000" dirty="0">
                <a:solidFill>
                  <a:schemeClr val="tx2"/>
                </a:solidFill>
                <a:latin typeface="Myriad Pro"/>
                <a:ea typeface="ＭＳ Ｐゴシック"/>
                <a:cs typeface="ＭＳ Ｐゴシック"/>
              </a:rPr>
              <a:t> А. Б.</a:t>
            </a:r>
          </a:p>
          <a:p>
            <a:pPr algn="r" eaLnBrk="1" hangingPunct="1"/>
            <a:r>
              <a:rPr lang="ru-RU" sz="2000" dirty="0">
                <a:solidFill>
                  <a:schemeClr val="tx2"/>
                </a:solidFill>
                <a:latin typeface="Myriad Pro"/>
                <a:ea typeface="ＭＳ Ｐゴシック"/>
                <a:cs typeface="ＭＳ Ｐゴシック"/>
              </a:rPr>
              <a:t>Научный руководитель:</a:t>
            </a:r>
          </a:p>
          <a:p>
            <a:pPr algn="r" eaLnBrk="1" hangingPunct="1"/>
            <a:r>
              <a:rPr lang="ru-RU" sz="2000" dirty="0">
                <a:solidFill>
                  <a:schemeClr val="tx2"/>
                </a:solidFill>
                <a:latin typeface="Myriad Pro"/>
                <a:ea typeface="ＭＳ Ｐゴシック"/>
                <a:cs typeface="ＭＳ Ｐゴシック"/>
              </a:rPr>
              <a:t>Пугач Н. Г.</a:t>
            </a:r>
          </a:p>
          <a:p>
            <a:pPr algn="r" eaLnBrk="1" hangingPunct="1"/>
            <a:endParaRPr lang="ru-RU" sz="2000" dirty="0">
              <a:solidFill>
                <a:schemeClr val="tx2"/>
              </a:solidFill>
              <a:latin typeface="Myriad Pro"/>
              <a:ea typeface="ＭＳ Ｐゴシック"/>
              <a:cs typeface="ＭＳ Ｐゴシック"/>
            </a:endParaRPr>
          </a:p>
          <a:p>
            <a:pPr eaLnBrk="1" hangingPunct="1"/>
            <a:endParaRPr kumimoji="1" lang="ru-RU" sz="1400" dirty="0">
              <a:solidFill>
                <a:schemeClr val="tx2"/>
              </a:solidFill>
              <a:latin typeface="Myriad Pro"/>
              <a:ea typeface="ＭＳ Ｐゴシック"/>
              <a:cs typeface="ＭＳ Ｐゴシック"/>
            </a:endParaRPr>
          </a:p>
        </p:txBody>
      </p:sp>
      <p:sp>
        <p:nvSpPr>
          <p:cNvPr id="13316" name="Subtitle 2"/>
          <p:cNvSpPr txBox="1">
            <a:spLocks/>
          </p:cNvSpPr>
          <p:nvPr/>
        </p:nvSpPr>
        <p:spPr bwMode="auto">
          <a:xfrm>
            <a:off x="1371600" y="6467475"/>
            <a:ext cx="6400800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</a:p>
          <a:p>
            <a:pPr algn="ctr">
              <a:spcBef>
                <a:spcPct val="20000"/>
              </a:spcBef>
            </a:pPr>
            <a:r>
              <a:rPr lang="en-US" sz="800" dirty="0">
                <a:solidFill>
                  <a:schemeClr val="bg1"/>
                </a:solidFill>
              </a:rPr>
              <a:t>www.hse.ru</a:t>
            </a:r>
            <a:r>
              <a:rPr lang="ru-RU" sz="800" dirty="0">
                <a:solidFill>
                  <a:schemeClr val="bg1"/>
                </a:solidFill>
              </a:rPr>
              <a:t> 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9016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Список литературы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88" y="1458784"/>
            <a:ext cx="8663329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sz="1900" dirty="0">
                <a:solidFill>
                  <a:schemeClr val="tx2"/>
                </a:solidFill>
                <a:latin typeface="Myriad Pro"/>
              </a:rPr>
              <a:t>1.	J. Linder, J. W. A. Robinson Superconducting </a:t>
            </a:r>
            <a:r>
              <a:rPr lang="en-US" sz="1900" dirty="0" err="1">
                <a:solidFill>
                  <a:schemeClr val="tx2"/>
                </a:solidFill>
                <a:latin typeface="Myriad Pro"/>
              </a:rPr>
              <a:t>spintronics</a:t>
            </a:r>
            <a:r>
              <a:rPr lang="en-US" sz="1900" dirty="0">
                <a:solidFill>
                  <a:schemeClr val="tx2"/>
                </a:solidFill>
                <a:latin typeface="Myriad Pro"/>
              </a:rPr>
              <a:t> //Nature Physics. – 2015. – </a:t>
            </a:r>
            <a:r>
              <a:rPr lang="ru-RU" sz="1900" dirty="0">
                <a:solidFill>
                  <a:schemeClr val="tx2"/>
                </a:solidFill>
                <a:latin typeface="Myriad Pro"/>
              </a:rPr>
              <a:t>Т. 11. – №. 4. – С. 307-315.</a:t>
            </a:r>
          </a:p>
          <a:p>
            <a:pPr>
              <a:spcAft>
                <a:spcPts val="600"/>
              </a:spcAft>
            </a:pPr>
            <a:r>
              <a:rPr lang="ru-RU" sz="1900" dirty="0">
                <a:solidFill>
                  <a:schemeClr val="tx2"/>
                </a:solidFill>
                <a:latin typeface="Myriad Pro"/>
              </a:rPr>
              <a:t>2.	</a:t>
            </a:r>
            <a:r>
              <a:rPr lang="en-US" sz="1900" dirty="0">
                <a:solidFill>
                  <a:schemeClr val="tx2"/>
                </a:solidFill>
                <a:latin typeface="Myriad Pro"/>
              </a:rPr>
              <a:t>M. </a:t>
            </a:r>
            <a:r>
              <a:rPr lang="en-US" sz="1900" dirty="0" err="1">
                <a:solidFill>
                  <a:schemeClr val="tx2"/>
                </a:solidFill>
                <a:latin typeface="Myriad Pro"/>
              </a:rPr>
              <a:t>Eschrig</a:t>
            </a:r>
            <a:r>
              <a:rPr lang="en-US" sz="1900" dirty="0">
                <a:solidFill>
                  <a:schemeClr val="tx2"/>
                </a:solidFill>
                <a:latin typeface="Myriad Pro"/>
              </a:rPr>
              <a:t> Spin-polarized supercurrents for </a:t>
            </a:r>
            <a:r>
              <a:rPr lang="en-US" sz="1900" dirty="0" err="1">
                <a:solidFill>
                  <a:schemeClr val="tx2"/>
                </a:solidFill>
                <a:latin typeface="Myriad Pro"/>
              </a:rPr>
              <a:t>spintronics</a:t>
            </a:r>
            <a:r>
              <a:rPr lang="en-US" sz="1900" dirty="0">
                <a:solidFill>
                  <a:schemeClr val="tx2"/>
                </a:solidFill>
                <a:latin typeface="Myriad Pro"/>
              </a:rPr>
              <a:t> //Phys. Today. – 2011. – </a:t>
            </a:r>
            <a:r>
              <a:rPr lang="ru-RU" sz="1900" dirty="0">
                <a:solidFill>
                  <a:schemeClr val="tx2"/>
                </a:solidFill>
                <a:latin typeface="Myriad Pro"/>
              </a:rPr>
              <a:t>Т. 64. – №. 1. – С. 43.</a:t>
            </a:r>
          </a:p>
          <a:p>
            <a:pPr>
              <a:spcAft>
                <a:spcPts val="600"/>
              </a:spcAft>
            </a:pPr>
            <a:r>
              <a:rPr lang="ru-RU" sz="1900" dirty="0">
                <a:solidFill>
                  <a:schemeClr val="tx2"/>
                </a:solidFill>
                <a:latin typeface="Myriad Pro"/>
              </a:rPr>
              <a:t>3.	И. А. </a:t>
            </a:r>
            <a:r>
              <a:rPr lang="ru-RU" sz="1900" dirty="0" err="1">
                <a:solidFill>
                  <a:schemeClr val="tx2"/>
                </a:solidFill>
                <a:latin typeface="Myriad Pro"/>
              </a:rPr>
              <a:t>Гарифуллин</a:t>
            </a:r>
            <a:r>
              <a:rPr lang="ru-RU" sz="1900" dirty="0">
                <a:solidFill>
                  <a:schemeClr val="tx2"/>
                </a:solidFill>
                <a:latin typeface="Myriad Pro"/>
              </a:rPr>
              <a:t>, Эффект близости сверхпроводник/ферромагнетик и его возможное использование в </a:t>
            </a:r>
            <a:r>
              <a:rPr lang="ru-RU" sz="1900" dirty="0" err="1">
                <a:solidFill>
                  <a:schemeClr val="tx2"/>
                </a:solidFill>
                <a:latin typeface="Myriad Pro"/>
              </a:rPr>
              <a:t>спинтронике</a:t>
            </a:r>
            <a:r>
              <a:rPr lang="ru-RU" sz="1900" dirty="0">
                <a:solidFill>
                  <a:schemeClr val="tx2"/>
                </a:solidFill>
                <a:latin typeface="Myriad Pro"/>
              </a:rPr>
              <a:t>, УФН, том 176, номер 6, 2006.</a:t>
            </a:r>
          </a:p>
          <a:p>
            <a:pPr>
              <a:spcAft>
                <a:spcPts val="600"/>
              </a:spcAft>
            </a:pPr>
            <a:r>
              <a:rPr lang="ru-RU" sz="1900" dirty="0">
                <a:solidFill>
                  <a:schemeClr val="tx2"/>
                </a:solidFill>
                <a:latin typeface="Myriad Pro"/>
              </a:rPr>
              <a:t>4.	 </a:t>
            </a:r>
            <a:r>
              <a:rPr lang="en-US" sz="1900" dirty="0">
                <a:solidFill>
                  <a:schemeClr val="tx2"/>
                </a:solidFill>
                <a:latin typeface="Myriad Pro"/>
              </a:rPr>
              <a:t>Y. V. </a:t>
            </a:r>
            <a:r>
              <a:rPr lang="en-US" sz="1900" dirty="0" err="1">
                <a:solidFill>
                  <a:schemeClr val="tx2"/>
                </a:solidFill>
                <a:latin typeface="Myriad Pro"/>
              </a:rPr>
              <a:t>Fominov</a:t>
            </a:r>
            <a:r>
              <a:rPr lang="en-US" sz="1900" dirty="0">
                <a:solidFill>
                  <a:schemeClr val="tx2"/>
                </a:solidFill>
                <a:latin typeface="Myriad Pro"/>
              </a:rPr>
              <a:t> et al. Superconducting triplet spin valve //JETP letters. – 2010. – </a:t>
            </a:r>
            <a:r>
              <a:rPr lang="ru-RU" sz="1900" dirty="0">
                <a:solidFill>
                  <a:schemeClr val="tx2"/>
                </a:solidFill>
                <a:latin typeface="Myriad Pro"/>
              </a:rPr>
              <a:t>Т. 91. – №. 6. – С. 308-313. </a:t>
            </a:r>
          </a:p>
          <a:p>
            <a:pPr>
              <a:spcAft>
                <a:spcPts val="600"/>
              </a:spcAft>
            </a:pPr>
            <a:r>
              <a:rPr lang="ru-RU" sz="1900" dirty="0">
                <a:solidFill>
                  <a:schemeClr val="tx2"/>
                </a:solidFill>
                <a:latin typeface="Myriad Pro"/>
              </a:rPr>
              <a:t>5.	А. А. </a:t>
            </a:r>
            <a:r>
              <a:rPr lang="ru-RU" sz="1900" dirty="0" err="1">
                <a:solidFill>
                  <a:schemeClr val="tx2"/>
                </a:solidFill>
                <a:latin typeface="Myriad Pro"/>
              </a:rPr>
              <a:t>Камашев</a:t>
            </a:r>
            <a:r>
              <a:rPr lang="ru-RU" sz="1900" dirty="0">
                <a:solidFill>
                  <a:schemeClr val="tx2"/>
                </a:solidFill>
                <a:latin typeface="Myriad Pro"/>
              </a:rPr>
              <a:t>, Экспериментальное исследование роли триплетного спаривания в эффекте сверхпроводящего спинового клапана //Кандидатская диссертация. Казань – 2016.</a:t>
            </a:r>
          </a:p>
          <a:p>
            <a:pPr>
              <a:spcAft>
                <a:spcPts val="600"/>
              </a:spcAft>
            </a:pPr>
            <a:r>
              <a:rPr lang="ru-RU" sz="1900" dirty="0">
                <a:solidFill>
                  <a:schemeClr val="tx2"/>
                </a:solidFill>
                <a:latin typeface="Myriad Pro"/>
              </a:rPr>
              <a:t>6.	В. В. Шмидт. Введение в физику сверхпроводников. Изд. 2-е, </a:t>
            </a:r>
            <a:r>
              <a:rPr lang="ru-RU" sz="1900" dirty="0" err="1">
                <a:solidFill>
                  <a:schemeClr val="tx2"/>
                </a:solidFill>
                <a:latin typeface="Myriad Pro"/>
              </a:rPr>
              <a:t>испр</a:t>
            </a:r>
            <a:r>
              <a:rPr lang="ru-RU" sz="1900" dirty="0">
                <a:solidFill>
                  <a:schemeClr val="tx2"/>
                </a:solidFill>
                <a:latin typeface="Myriad Pro"/>
              </a:rPr>
              <a:t>. и доп. М.: МЦНМО, 2000. с. 65-108.</a:t>
            </a:r>
          </a:p>
          <a:p>
            <a:pPr>
              <a:spcAft>
                <a:spcPts val="600"/>
              </a:spcAft>
            </a:pPr>
            <a:r>
              <a:rPr lang="ru-RU" sz="1900" dirty="0">
                <a:solidFill>
                  <a:schemeClr val="tx2"/>
                </a:solidFill>
                <a:latin typeface="Myriad Pro"/>
              </a:rPr>
              <a:t>7.	А. А. Абрикосов. Основы теории металлов: Учеб. Руководство. – М.: Наука. 1987.</a:t>
            </a:r>
          </a:p>
        </p:txBody>
      </p:sp>
    </p:spTree>
    <p:extLst>
      <p:ext uri="{BB962C8B-B14F-4D97-AF65-F5344CB8AC3E}">
        <p14:creationId xmlns:p14="http://schemas.microsoft.com/office/powerpoint/2010/main" val="3993258792"/>
      </p:ext>
    </p:extLst>
  </p:cSld>
  <p:clrMapOvr>
    <a:masterClrMapping/>
  </p:clrMapOvr>
  <p:transition spd="med">
    <p:pull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06023" y="428625"/>
            <a:ext cx="743389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Актуальность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99121" y="1663368"/>
            <a:ext cx="7276479" cy="11849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/>
                </a:solidFill>
                <a:latin typeface="Myriad Pro"/>
                <a:ea typeface="Times New Roman" panose="02020603050405020304" pitchFamily="18" charset="0"/>
              </a:rPr>
              <a:t>Сверхпроводниковый спиновый вентиль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/>
                </a:solidFill>
                <a:latin typeface="Myriad Pro"/>
              </a:rPr>
              <a:t>Сверхпроводящий болометр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24630895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3389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Сверхпроводниковый спиновый вентиль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88" y="1990449"/>
            <a:ext cx="4525006" cy="3953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309996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3389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Эффект близости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83502" y="1653529"/>
            <a:ext cx="80717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u="sng" dirty="0">
                <a:solidFill>
                  <a:schemeClr val="tx2"/>
                </a:solidFill>
                <a:latin typeface="Myriad Pro"/>
                <a:ea typeface="Times New Roman" panose="02020603050405020304" pitchFamily="18" charset="0"/>
              </a:rPr>
              <a:t>Определение:</a:t>
            </a:r>
          </a:p>
          <a:p>
            <a:r>
              <a:rPr lang="ru-RU" dirty="0">
                <a:solidFill>
                  <a:schemeClr val="tx2"/>
                </a:solidFill>
                <a:latin typeface="Myriad Pro"/>
              </a:rPr>
              <a:t>	Частичная передача сверхпроводящих свойств нормальному металлу в меру прозрачности границы раздела </a:t>
            </a:r>
            <a:r>
              <a:rPr lang="en-US" dirty="0">
                <a:solidFill>
                  <a:schemeClr val="tx2"/>
                </a:solidFill>
                <a:latin typeface="Myriad Pro"/>
              </a:rPr>
              <a:t>S/N</a:t>
            </a:r>
            <a:r>
              <a:rPr lang="ru-RU" dirty="0">
                <a:solidFill>
                  <a:schemeClr val="tx2"/>
                </a:solidFill>
                <a:latin typeface="Myriad Pro"/>
              </a:rPr>
              <a:t> и, как следствие, появление сверхпроводимости во всей </a:t>
            </a:r>
            <a:r>
              <a:rPr lang="ru-RU" dirty="0" err="1">
                <a:solidFill>
                  <a:schemeClr val="tx2"/>
                </a:solidFill>
                <a:latin typeface="Myriad Pro"/>
              </a:rPr>
              <a:t>гетероструктуре</a:t>
            </a:r>
            <a:r>
              <a:rPr lang="ru-RU" dirty="0">
                <a:solidFill>
                  <a:schemeClr val="tx2"/>
                </a:solidFill>
                <a:latin typeface="Myriad Pro"/>
              </a:rPr>
              <a:t> </a:t>
            </a:r>
            <a:r>
              <a:rPr lang="en-US" dirty="0">
                <a:solidFill>
                  <a:schemeClr val="tx2"/>
                </a:solidFill>
                <a:latin typeface="Myriad Pro"/>
              </a:rPr>
              <a:t>N/S </a:t>
            </a:r>
            <a:r>
              <a:rPr lang="ru-RU" dirty="0">
                <a:solidFill>
                  <a:schemeClr val="tx2"/>
                </a:solidFill>
                <a:latin typeface="Myriad Pro"/>
              </a:rPr>
              <a:t>в целом.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8203533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06023" y="428625"/>
            <a:ext cx="743389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Сверхпроводящий болометр </a:t>
            </a: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1026" name="Рисунок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8753" y="2702339"/>
            <a:ext cx="7117999" cy="2380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2262963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3776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Цели и задачи работы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57615" y="1567189"/>
            <a:ext cx="791018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tx2"/>
                </a:solidFill>
                <a:latin typeface="Myriad Pro"/>
                <a:ea typeface="Times New Roman" panose="02020603050405020304" pitchFamily="18" charset="0"/>
              </a:rPr>
              <a:t>Основная цель - подход к расчету сверхпроводниковых спиновых вентилей и сверхпроводящих болометров.</a:t>
            </a:r>
            <a:endParaRPr lang="ru-RU" sz="2000" dirty="0">
              <a:solidFill>
                <a:schemeClr val="tx2"/>
              </a:solidFill>
              <a:latin typeface="Myriad Pro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657615" y="2545806"/>
                <a:ext cx="7183678" cy="357931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dirty="0">
                    <a:solidFill>
                      <a:schemeClr val="tx2"/>
                    </a:solidFill>
                    <a:latin typeface="Myriad Pro"/>
                    <a:ea typeface="Times New Roman" panose="02020603050405020304" pitchFamily="18" charset="0"/>
                  </a:rPr>
                  <a:t>Задачей работы является решение уравнения Гинзбурга-Ландау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ru-RU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𝜉</m:t>
                          </m:r>
                        </m:e>
                        <m:sup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f>
                        <m:f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p>
                              <m: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num>
                        <m:den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p>
                            <m:sSupPr>
                              <m:ctrlP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ru-RU" sz="28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𝜓</m:t>
                      </m:r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𝜓</m:t>
                          </m:r>
                        </m:e>
                        <m:sup>
                          <m:r>
                            <a:rPr lang="ru-RU" sz="28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ru-RU" sz="28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ru-RU" sz="2800" b="0" dirty="0">
                  <a:solidFill>
                    <a:schemeClr val="tx1"/>
                  </a:solidFill>
                  <a:latin typeface="Myriad Pro"/>
                </a:endParaRPr>
              </a:p>
              <a:p>
                <a:r>
                  <a:rPr lang="ru-RU" sz="2000" dirty="0">
                    <a:solidFill>
                      <a:schemeClr val="tx2"/>
                    </a:solidFill>
                    <a:latin typeface="Myriad Pro"/>
                  </a:rPr>
                  <a:t>с двумя граничными условиями :</a:t>
                </a:r>
                <a:endParaRPr lang="en-US" sz="2000" dirty="0">
                  <a:solidFill>
                    <a:schemeClr val="tx2"/>
                  </a:solidFill>
                  <a:latin typeface="Myriad Pro"/>
                </a:endParaRPr>
              </a:p>
              <a:p>
                <a:r>
                  <a:rPr lang="en-US" sz="2000" dirty="0">
                    <a:solidFill>
                      <a:schemeClr val="tx2"/>
                    </a:solidFill>
                    <a:latin typeface="Myriad Pro"/>
                  </a:rPr>
                  <a:t>1.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 smtClean="0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ru-RU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  <m:r>
                      <a:rPr lang="ru-RU" sz="2800" i="1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𝜓</m:t>
                    </m:r>
                  </m:oMath>
                </a14:m>
                <a:r>
                  <a:rPr lang="en-US" sz="2800" b="0" dirty="0">
                    <a:solidFill>
                      <a:schemeClr val="tx1"/>
                    </a:solidFill>
                    <a:effectLst/>
                    <a:latin typeface="Myriad Pro"/>
                  </a:rPr>
                  <a:t> </a:t>
                </a:r>
              </a:p>
              <a:p>
                <a:endParaRPr lang="en-US" sz="2800" b="0" dirty="0">
                  <a:solidFill>
                    <a:schemeClr val="tx1"/>
                  </a:solidFill>
                  <a:effectLst/>
                  <a:latin typeface="Myriad Pro"/>
                </a:endParaRPr>
              </a:p>
              <a:p>
                <a:r>
                  <a:rPr lang="en-US" sz="2000" dirty="0">
                    <a:solidFill>
                      <a:schemeClr val="tx2"/>
                    </a:solidFill>
                    <a:latin typeface="Myriad Pro"/>
                  </a:rPr>
                  <a:t>2.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𝜓</m:t>
                        </m:r>
                      </m:num>
                      <m:den>
                        <m:r>
                          <a:rPr lang="ru-RU" sz="2800" i="1">
                            <a:solidFill>
                              <a:schemeClr val="tx1"/>
                            </a:solidFill>
                            <a:effectLst/>
                            <a:latin typeface="Cambria Math" panose="02040503050406030204" pitchFamily="18" charset="0"/>
                          </a:rPr>
                          <m:t>𝑑𝑥</m:t>
                        </m:r>
                      </m:den>
                    </m:f>
                    <m:r>
                      <a:rPr lang="ru-RU" sz="2800" i="1" smtClean="0">
                        <a:solidFill>
                          <a:schemeClr val="tx1"/>
                        </a:solidFill>
                        <a:effectLst/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endParaRPr lang="ru-RU" sz="2800" b="0" dirty="0">
                  <a:solidFill>
                    <a:schemeClr val="tx1"/>
                  </a:solidFill>
                  <a:effectLst/>
                  <a:latin typeface="Myriad Pro"/>
                </a:endParaRPr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615" y="2545806"/>
                <a:ext cx="7183678" cy="3579313"/>
              </a:xfrm>
              <a:prstGeom prst="rect">
                <a:avLst/>
              </a:prstGeom>
              <a:blipFill>
                <a:blip r:embed="rId3"/>
                <a:stretch>
                  <a:fillRect l="-934" t="-8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06023" y="428625"/>
            <a:ext cx="743389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Графики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1011" y="1564482"/>
            <a:ext cx="5915903" cy="4805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10013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506023" y="428625"/>
            <a:ext cx="743389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Графики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/>
          <a:srcRect l="21747" t="16913" r="23809" b="10847"/>
          <a:stretch/>
        </p:blipFill>
        <p:spPr>
          <a:xfrm>
            <a:off x="821643" y="1465944"/>
            <a:ext cx="6479269" cy="4835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5917749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2"/>
          <p:cNvSpPr txBox="1">
            <a:spLocks/>
          </p:cNvSpPr>
          <p:nvPr/>
        </p:nvSpPr>
        <p:spPr bwMode="auto">
          <a:xfrm>
            <a:off x="255588" y="6415088"/>
            <a:ext cx="41433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</a:pPr>
            <a:r>
              <a:rPr lang="ru-RU" sz="800" dirty="0">
                <a:solidFill>
                  <a:schemeClr val="bg1"/>
                </a:solidFill>
              </a:rPr>
              <a:t>Высшая школа экономики, Москва, 2017</a:t>
            </a:r>
            <a:endParaRPr kumimoji="1" lang="ru-RU" sz="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39" name="Title 1"/>
          <p:cNvSpPr txBox="1">
            <a:spLocks/>
          </p:cNvSpPr>
          <p:nvPr/>
        </p:nvSpPr>
        <p:spPr bwMode="auto">
          <a:xfrm>
            <a:off x="1428750" y="428625"/>
            <a:ext cx="7433896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800" dirty="0">
                <a:solidFill>
                  <a:schemeClr val="bg1"/>
                </a:solidFill>
                <a:latin typeface="Myriad Pro"/>
              </a:rPr>
              <a:t>Заключение</a:t>
            </a:r>
            <a:endParaRPr lang="en-US" sz="28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14343" name="Rectangle 9"/>
          <p:cNvSpPr>
            <a:spLocks noChangeArrowheads="1"/>
          </p:cNvSpPr>
          <p:nvPr/>
        </p:nvSpPr>
        <p:spPr bwMode="auto">
          <a:xfrm>
            <a:off x="7300913" y="2255838"/>
            <a:ext cx="6746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14344" name="Rectangle 10"/>
          <p:cNvSpPr>
            <a:spLocks noChangeArrowheads="1"/>
          </p:cNvSpPr>
          <p:nvPr/>
        </p:nvSpPr>
        <p:spPr bwMode="auto">
          <a:xfrm>
            <a:off x="7300913" y="3967163"/>
            <a:ext cx="674687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FFFFFF"/>
                </a:solidFill>
                <a:latin typeface="Myriad Pro"/>
              </a:rPr>
              <a:t>фото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3576" y="1550456"/>
            <a:ext cx="7174757" cy="49705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/>
                </a:solidFill>
                <a:latin typeface="Myriad Pro"/>
              </a:rPr>
              <a:t>Систематизация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/>
                </a:solidFill>
                <a:latin typeface="Myriad Pro"/>
              </a:rPr>
              <a:t>Изучение сред </a:t>
            </a:r>
            <a:r>
              <a:rPr lang="en-US" sz="2800" dirty="0">
                <a:solidFill>
                  <a:schemeClr val="tx2"/>
                </a:solidFill>
                <a:latin typeface="Myriad Pro"/>
              </a:rPr>
              <a:t>COMSOL</a:t>
            </a:r>
            <a:r>
              <a:rPr lang="ru-RU" sz="2800" dirty="0">
                <a:solidFill>
                  <a:schemeClr val="tx2"/>
                </a:solidFill>
                <a:latin typeface="Myriad Pro"/>
              </a:rPr>
              <a:t>,</a:t>
            </a:r>
            <a:r>
              <a:rPr lang="en-US" sz="2800" dirty="0">
                <a:solidFill>
                  <a:schemeClr val="tx2"/>
                </a:solidFill>
                <a:latin typeface="Myriad Pro"/>
              </a:rPr>
              <a:t> Mathcad, </a:t>
            </a:r>
            <a:r>
              <a:rPr lang="en-US" sz="2800" dirty="0" err="1">
                <a:solidFill>
                  <a:schemeClr val="tx2"/>
                </a:solidFill>
                <a:latin typeface="Myriad Pro"/>
              </a:rPr>
              <a:t>MathLab</a:t>
            </a:r>
            <a:endParaRPr lang="ru-RU" sz="2800" dirty="0">
              <a:solidFill>
                <a:schemeClr val="tx2"/>
              </a:solidFill>
              <a:latin typeface="Myriad Pro"/>
            </a:endParaRP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/>
                </a:solidFill>
                <a:latin typeface="Myriad Pro"/>
              </a:rPr>
              <a:t>Решение уравнения Гинзбурга-Ландау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/>
                </a:solidFill>
                <a:latin typeface="Myriad Pro"/>
              </a:rPr>
              <a:t>Анализ поведения </a:t>
            </a:r>
            <a:r>
              <a:rPr lang="en-US" sz="2800" dirty="0">
                <a:solidFill>
                  <a:schemeClr val="tx2"/>
                </a:solidFill>
                <a:latin typeface="Myriad Pro"/>
              </a:rPr>
              <a:t>S/N</a:t>
            </a:r>
            <a:r>
              <a:rPr lang="ru-RU" sz="2800" dirty="0">
                <a:solidFill>
                  <a:schemeClr val="tx2"/>
                </a:solidFill>
                <a:latin typeface="Myriad Pro"/>
              </a:rPr>
              <a:t> </a:t>
            </a:r>
            <a:r>
              <a:rPr lang="ru-RU" sz="2800" dirty="0" err="1">
                <a:solidFill>
                  <a:schemeClr val="tx2"/>
                </a:solidFill>
                <a:latin typeface="Myriad Pro"/>
              </a:rPr>
              <a:t>бислоя</a:t>
            </a:r>
            <a:r>
              <a:rPr lang="ru-RU" sz="2800" dirty="0">
                <a:solidFill>
                  <a:schemeClr val="tx2"/>
                </a:solidFill>
                <a:latin typeface="Myriad Pro"/>
              </a:rPr>
              <a:t> в условиях эффекта близости</a:t>
            </a:r>
          </a:p>
          <a:p>
            <a:pPr marL="285750" indent="-285750"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ru-RU" sz="2800" dirty="0">
                <a:solidFill>
                  <a:schemeClr val="tx2"/>
                </a:solidFill>
                <a:latin typeface="Myriad Pro"/>
              </a:rPr>
              <a:t>Несколько перспективных направлений развития</a:t>
            </a:r>
            <a:endParaRPr lang="ru-RU" sz="2000" dirty="0">
              <a:solidFill>
                <a:schemeClr val="tx2"/>
              </a:solidFill>
              <a:latin typeface="Myriad Pro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482704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2112</TotalTime>
  <Words>240</Words>
  <Application>Microsoft Office PowerPoint</Application>
  <PresentationFormat>Экран (4:3)</PresentationFormat>
  <Paragraphs>67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ＭＳ Ｐゴシック</vt:lpstr>
      <vt:lpstr>Arial</vt:lpstr>
      <vt:lpstr>Calibri</vt:lpstr>
      <vt:lpstr>Cambria Math</vt:lpstr>
      <vt:lpstr>Myriad Pro</vt:lpstr>
      <vt:lpstr>Myriad Pro Semibold</vt:lpstr>
      <vt:lpstr>Times New Roman</vt:lpstr>
      <vt:lpstr>Office Theme</vt:lpstr>
      <vt:lpstr>ИССЛЕДОВАНИЕ ЭФФЕКТА БЛИЗОСТИ В ТОНКОМ СЛОЕ СВЕРХПРОВОДНИКА НА ПОВЕРХНОСТИ НОРМАЛЬНОГО МЕТАЛЛА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vkremlev</dc:creator>
  <cp:lastModifiedBy>filtar1024@gmail.com</cp:lastModifiedBy>
  <cp:revision>61</cp:revision>
  <dcterms:created xsi:type="dcterms:W3CDTF">2010-09-30T06:45:29Z</dcterms:created>
  <dcterms:modified xsi:type="dcterms:W3CDTF">2017-03-02T09:55:08Z</dcterms:modified>
</cp:coreProperties>
</file>