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2"/>
  </p:notesMasterIdLst>
  <p:sldIdLst>
    <p:sldId id="256" r:id="rId2"/>
    <p:sldId id="269" r:id="rId3"/>
    <p:sldId id="284" r:id="rId4"/>
    <p:sldId id="285" r:id="rId5"/>
    <p:sldId id="287" r:id="rId6"/>
    <p:sldId id="288" r:id="rId7"/>
    <p:sldId id="290" r:id="rId8"/>
    <p:sldId id="289" r:id="rId9"/>
    <p:sldId id="278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456"/>
    <a:srgbClr val="3366C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7" autoAdjust="0"/>
    <p:restoredTop sz="94660"/>
  </p:normalViewPr>
  <p:slideViewPr>
    <p:cSldViewPr>
      <p:cViewPr varScale="1">
        <p:scale>
          <a:sx n="73" d="100"/>
          <a:sy n="73" d="100"/>
        </p:scale>
        <p:origin x="13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4722D-73B0-4BD6-AD54-AD224538585C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75CB1-2755-4B6D-992D-C389E32C2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6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75CB1-2755-4B6D-992D-C389E32C2F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88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071942"/>
            <a:ext cx="7786742" cy="2286016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4286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11429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effectLst/>
              </a:rPr>
              <a:t>ЛАБОРАТОРИЯ КОСМИЧЕСКИХ ИССЛЕДОВАНИЙ, ТЕХНОЛОГИЙ, СИСТЕМ И ПРОЦЕССОВ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7B6E-D0BD-493F-AD02-DFACD80B4DF7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64E7-4A22-4BC3-9779-A171ECDEC745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шаблон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4286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858148" cy="857232"/>
          </a:xfrm>
        </p:spPr>
        <p:txBody>
          <a:bodyPr/>
          <a:lstStyle>
            <a:lvl1pPr marL="108000" algn="l">
              <a:defRPr b="1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58CA2-4C85-484C-BC0B-16CE053C147D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014D-63C2-4E69-AC70-0343E3E700BA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3E1E-D6B7-41F5-9357-8F79956BC6C0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7B28-555E-463F-B40F-D60A2E2AF4E7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9AE73-ED48-4733-9CB9-9567EA64C667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0E82-54B2-4115-B387-BBC64527A050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E896C-78F2-4901-84AF-291AF7735D7D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4CF8-7A06-4C68-831F-958FD99BEAC1}" type="datetime1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4D878-DA3D-4817-8902-E6DE72800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8208912" cy="1035546"/>
          </a:xfrm>
        </p:spPr>
        <p:txBody>
          <a:bodyPr>
            <a:noAutofit/>
          </a:bodyPr>
          <a:lstStyle/>
          <a:p>
            <a:r>
              <a:rPr lang="ru-RU" sz="3600" b="0" dirty="0"/>
              <a:t>Элементы сверхпроводящей спинтроники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869160"/>
            <a:ext cx="6400800" cy="721821"/>
          </a:xfrm>
        </p:spPr>
        <p:txBody>
          <a:bodyPr/>
          <a:lstStyle/>
          <a:p>
            <a:r>
              <a:rPr lang="ru-RU" dirty="0"/>
              <a:t>В.О. Яговцев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5656" y="5590981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424456"/>
                </a:solidFill>
              </a:rPr>
              <a:t>Департамент электронной инженерии</a:t>
            </a:r>
            <a:endParaRPr lang="en-US" dirty="0">
              <a:solidFill>
                <a:srgbClr val="424456"/>
              </a:solidFill>
            </a:endParaRPr>
          </a:p>
          <a:p>
            <a:pPr algn="r"/>
            <a:r>
              <a:rPr lang="ru-RU" dirty="0">
                <a:solidFill>
                  <a:srgbClr val="424456"/>
                </a:solidFill>
              </a:rPr>
              <a:t>Научный руководитель: Н.Г. Пугач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428604"/>
          </a:xfrm>
        </p:spPr>
        <p:txBody>
          <a:bodyPr/>
          <a:lstStyle/>
          <a:p>
            <a:r>
              <a:rPr lang="ru-RU" dirty="0"/>
              <a:t>МИЭМ НИУ ВШЭ</a:t>
            </a:r>
          </a:p>
          <a:p>
            <a:r>
              <a:rPr lang="ru-RU" dirty="0"/>
              <a:t>Февраль 2017 г.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600"/>
            <a:ext cx="9144000" cy="18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924944"/>
            <a:ext cx="6624736" cy="1368152"/>
          </a:xfrm>
        </p:spPr>
        <p:txBody>
          <a:bodyPr>
            <a:noAutofit/>
          </a:bodyPr>
          <a:lstStyle/>
          <a:p>
            <a:pPr algn="ctr"/>
            <a:r>
              <a:rPr lang="ru-RU" sz="8000" dirty="0"/>
              <a:t>Спасибо </a:t>
            </a:r>
            <a:br>
              <a:rPr lang="ru-RU" sz="8000" dirty="0"/>
            </a:br>
            <a:r>
              <a:rPr lang="ru-RU" sz="8000" dirty="0"/>
              <a:t>за внимание!</a:t>
            </a:r>
          </a:p>
        </p:txBody>
      </p:sp>
      <p:sp>
        <p:nvSpPr>
          <p:cNvPr id="5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0" y="6429396"/>
            <a:ext cx="9144000" cy="428604"/>
          </a:xfrm>
        </p:spPr>
        <p:txBody>
          <a:bodyPr/>
          <a:lstStyle/>
          <a:p>
            <a:r>
              <a:rPr lang="ru-RU" dirty="0"/>
              <a:t>МИЭМ НИУ ВШЭ</a:t>
            </a:r>
          </a:p>
          <a:p>
            <a:r>
              <a:rPr lang="ru-RU" dirty="0"/>
              <a:t>Февраль 2017 г.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1867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Сверхпроводящая </a:t>
            </a:r>
            <a:r>
              <a:rPr lang="ru-RU" dirty="0" err="1"/>
              <a:t>спинтроника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5785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Одной из задач сверхпроводящей спинтроники является создание устройств, использующих плюсы ферромагнетиков и сверхпроводников. В ферромагнетике может протекать бездиссипативный спиновый ток, в сверхпроводнике, в свою очередь, может протекать бездиссипативный сверхпроводящий ток. Универсальное электронное вычислительное устройство, основанное на этих двух материалах, имеет меньшие ограничения по размеру элементов, чем современные полупроводниковые устройства, которые рискуют просто расплавиться в случае, если удастся уменьшить их, например, в десять раз относительно их современных размеров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19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Схема </a:t>
            </a:r>
            <a:r>
              <a:rPr lang="ru-RU" sz="4000" dirty="0" err="1"/>
              <a:t>стройства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000108"/>
            <a:ext cx="8229600" cy="5357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Устройство напоминает биполярный </a:t>
            </a:r>
            <a:r>
              <a:rPr lang="ru-RU" sz="2400" dirty="0" err="1"/>
              <a:t>транизистор</a:t>
            </a:r>
            <a:r>
              <a:rPr lang="ru-RU" sz="2400" dirty="0"/>
              <a:t>, поскольку состоит из трех слоев с разными свойствами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ru-RU" sz="1800" dirty="0"/>
              <a:t>Иллюстрация взаимного расположения</a:t>
            </a:r>
          </a:p>
          <a:p>
            <a:pPr marL="0" indent="0" algn="ctr">
              <a:buNone/>
            </a:pPr>
            <a:r>
              <a:rPr lang="ru-RU" sz="1800" dirty="0"/>
              <a:t>слоев нормального металла </a:t>
            </a:r>
            <a:r>
              <a:rPr lang="en-US" sz="1800" dirty="0"/>
              <a:t>N </a:t>
            </a:r>
            <a:r>
              <a:rPr lang="ru-RU" sz="1800" dirty="0"/>
              <a:t>и слоя сверхпроводника </a:t>
            </a:r>
            <a:r>
              <a:rPr lang="en-US" sz="1800" dirty="0"/>
              <a:t>S</a:t>
            </a:r>
            <a:endParaRPr lang="ru-RU" sz="1800" dirty="0"/>
          </a:p>
          <a:p>
            <a:pPr marL="0" indent="0">
              <a:buNone/>
            </a:pPr>
            <a:r>
              <a:rPr lang="ru-RU" sz="2400" dirty="0"/>
              <a:t>При такой конфигурации, если слои металла ферромагнитные, можно управлять температурой перехода в сверхпроводящее состояние</a:t>
            </a:r>
            <a:endParaRPr lang="en-US" sz="2400" dirty="0"/>
          </a:p>
        </p:txBody>
      </p:sp>
      <p:pic>
        <p:nvPicPr>
          <p:cNvPr id="8" name="Рисунок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255" y="2276872"/>
            <a:ext cx="3101625" cy="212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4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Уравнение Гинзбурга-Ландау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dirty="0"/>
                  <a:t>При температурах, близким к критической, сверхпроводники можно описывать теорией Гинзбурга-Ландау, заключающейся в разложении свободной энергии сверхпроводника по степеням параметра порядка. </a:t>
                </a:r>
              </a:p>
              <a:p>
                <a:r>
                  <a:rPr lang="ru-RU" sz="2400" dirty="0"/>
                  <a:t>Для сверхпроводникового образца уравнение Гинзбурга-Ландау выглядит следующим образом: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ru-RU" sz="2400" dirty="0"/>
                  <a:t>Граничное условие для случая пленки нормального металла, нанесенного на поверхность сверхпроводника, записывается следующим образом: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910" r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09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Приближенное решение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400" dirty="0"/>
                  <a:t>Приближенное решение уравнения Гинзбурга-Ландау ищем в виде: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𝜓</m:t>
                          </m:r>
                        </m:e>
                        <m:sub>
                          <m:r>
                            <a:rPr lang="ru-R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ru-RU" sz="2400" dirty="0"/>
                  <a:t>Путем подстановки приближенного решения в уравнения получаем формулы для нахождения неизвестных констант: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Ω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acot</m:t>
                          </m:r>
                        </m:fName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Ω</m:t>
                                  </m:r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sz="24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</a:rPr>
                            <m:t>acot</m:t>
                          </m:r>
                        </m:fName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Ω</m:t>
                                  </m:r>
                                  <m:r>
                                    <a:rPr lang="en-US" sz="24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atan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⁡(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Ω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sSubSup>
                            <m:sSubSup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ru-R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𝜓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ru-R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ru-RU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Ω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∙(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</m:func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Ω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ru-RU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955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Полученные графики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63"/>
          <a:stretch/>
        </p:blipFill>
        <p:spPr>
          <a:xfrm>
            <a:off x="328103" y="1772816"/>
            <a:ext cx="3878415" cy="2808312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048735" y="4820816"/>
            <a:ext cx="3400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/>
              <a:t>Семейство кривых параметра</a:t>
            </a:r>
          </a:p>
          <a:p>
            <a:pPr algn="just"/>
            <a:r>
              <a:rPr lang="ru-RU" dirty="0"/>
              <a:t>порядка при 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, b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ru-RU" dirty="0"/>
              <a:t>1</a:t>
            </a:r>
            <a:r>
              <a:rPr lang="en-US" dirty="0"/>
              <a:t> </a:t>
            </a:r>
            <a:r>
              <a:rPr lang="ru-RU" dirty="0"/>
              <a:t>и толщинах</a:t>
            </a:r>
          </a:p>
          <a:p>
            <a:pPr algn="just"/>
            <a:r>
              <a:rPr lang="ru-RU" dirty="0"/>
              <a:t>от 1 до 4 длин когерентности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63"/>
          <a:stretch/>
        </p:blipFill>
        <p:spPr>
          <a:xfrm>
            <a:off x="4477876" y="1772816"/>
            <a:ext cx="3862716" cy="280831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32040" y="4820816"/>
            <a:ext cx="37499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/>
              <a:t>Семейство кривых параметра</a:t>
            </a:r>
          </a:p>
          <a:p>
            <a:pPr algn="just"/>
            <a:r>
              <a:rPr lang="ru-RU" dirty="0"/>
              <a:t>порядка при </a:t>
            </a:r>
            <a:r>
              <a:rPr lang="en-US" dirty="0"/>
              <a:t>b</a:t>
            </a:r>
            <a:r>
              <a:rPr lang="en-US" baseline="-25000" dirty="0"/>
              <a:t>1</a:t>
            </a:r>
            <a:r>
              <a:rPr lang="en-US" dirty="0"/>
              <a:t>=25, b</a:t>
            </a:r>
            <a:r>
              <a:rPr lang="en-US" baseline="-25000" dirty="0"/>
              <a:t>2</a:t>
            </a:r>
            <a:r>
              <a:rPr lang="en-US" dirty="0"/>
              <a:t>=</a:t>
            </a:r>
            <a:r>
              <a:rPr lang="ru-RU" dirty="0"/>
              <a:t>1</a:t>
            </a:r>
            <a:r>
              <a:rPr lang="en-US" dirty="0"/>
              <a:t> </a:t>
            </a:r>
            <a:r>
              <a:rPr lang="ru-RU" dirty="0"/>
              <a:t>и толщинах</a:t>
            </a:r>
          </a:p>
          <a:p>
            <a:pPr algn="just"/>
            <a:r>
              <a:rPr lang="ru-RU" dirty="0"/>
              <a:t>от 1 до 4 длин когерентности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2485" y="4518537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x/</a:t>
            </a:r>
            <a:r>
              <a:rPr lang="el-GR" sz="1100" dirty="0"/>
              <a:t>ξ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6657418" y="4518537"/>
            <a:ext cx="3529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x/</a:t>
            </a:r>
            <a:r>
              <a:rPr lang="el-GR" sz="1100" dirty="0"/>
              <a:t>ξ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743859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Полученные графики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66" y="1628800"/>
            <a:ext cx="4672947" cy="3183021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55776" y="4633236"/>
            <a:ext cx="3944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/>
              <a:t>Зависимость критической толщины от</a:t>
            </a:r>
          </a:p>
          <a:p>
            <a:pPr algn="just"/>
            <a:r>
              <a:rPr lang="ru-RU" dirty="0"/>
              <a:t>параметра порядка 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ru-RU" dirty="0"/>
              <a:t> при различных</a:t>
            </a:r>
          </a:p>
          <a:p>
            <a:pPr algn="just"/>
            <a:r>
              <a:rPr lang="ru-RU" dirty="0"/>
              <a:t>значениях параметра порядка </a:t>
            </a:r>
            <a:r>
              <a:rPr lang="en-US" dirty="0"/>
              <a:t>b</a:t>
            </a:r>
            <a:r>
              <a:rPr lang="ru-RU" baseline="-25000" dirty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76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Эффект близости подавляет сверхпроводимость тем сильнее, чем больше параметр глубины проникновения сверхпроводящего состояния в металл </a:t>
            </a:r>
            <a:r>
              <a:rPr lang="en-US" sz="2400" dirty="0"/>
              <a:t>b</a:t>
            </a:r>
          </a:p>
          <a:p>
            <a:r>
              <a:rPr lang="ru-RU" sz="2400" dirty="0"/>
              <a:t>Как следствие, критическая толщина уменьшается с уменьшением глубины проникновения куперовских пар в металл</a:t>
            </a:r>
          </a:p>
          <a:p>
            <a:r>
              <a:rPr lang="ru-RU" sz="2400" dirty="0"/>
              <a:t>В случае асимметричного эффекта близости критическая толщина в два раза меньше, чем в симметричном случае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777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3600" dirty="0"/>
              <a:t>Полученные данные позволяют количественно оценить парную волновую функцию электронов в слое сверхпроводника, аппроксимировав ее косинусом с известными параметрами</a:t>
            </a:r>
          </a:p>
          <a:p>
            <a:pPr algn="just"/>
            <a:r>
              <a:rPr lang="ru-RU" sz="3600" dirty="0"/>
              <a:t>Можно оценить адекватность данного приближения при помощи сравнения с точным численным решением и аналитическим решением в предельном случае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4D878-DA3D-4817-8902-E6DE7280043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ki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iki</Template>
  <TotalTime>2985</TotalTime>
  <Words>355</Words>
  <Application>Microsoft Office PowerPoint</Application>
  <PresentationFormat>Экран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iki</vt:lpstr>
      <vt:lpstr>Элементы сверхпроводящей спинтроники</vt:lpstr>
      <vt:lpstr>Сверхпроводящая спинтроника</vt:lpstr>
      <vt:lpstr>Схема стройства</vt:lpstr>
      <vt:lpstr>Уравнение Гинзбурга-Ландау</vt:lpstr>
      <vt:lpstr>Приближенное решение</vt:lpstr>
      <vt:lpstr>Полученные графики</vt:lpstr>
      <vt:lpstr>Полученные графики</vt:lpstr>
      <vt:lpstr>Выводы</vt:lpstr>
      <vt:lpstr>Выводы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сверхпроводящей спинтроники</dc:title>
  <dc:creator>Владимир</dc:creator>
  <cp:keywords>МКР; Курсовая</cp:keywords>
  <cp:lastModifiedBy>Владимир Яговцев</cp:lastModifiedBy>
  <cp:revision>42</cp:revision>
  <dcterms:created xsi:type="dcterms:W3CDTF">2013-02-10T10:47:56Z</dcterms:created>
  <dcterms:modified xsi:type="dcterms:W3CDTF">2017-03-03T11:58:21Z</dcterms:modified>
</cp:coreProperties>
</file>