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7" r:id="rId10"/>
    <p:sldId id="260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ir" initials="T" lastIdx="0" clrIdx="0">
    <p:extLst>
      <p:ext uri="{19B8F6BF-5375-455C-9EA6-DF929625EA0E}">
        <p15:presenceInfo xmlns:p15="http://schemas.microsoft.com/office/powerpoint/2012/main" userId="Ta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7717-714B-4D84-877B-4E1753EEAF89}" type="datetimeFigureOut">
              <a:rPr lang="ru-RU" smtClean="0"/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63944-CD86-463F-9D06-EC7D22AB3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6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D9FE-75E1-4226-960F-CB9474A29718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902F-C24A-4D21-9B4E-88FE0C5BADAF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9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3705-17E3-45AE-B019-81EC1E06044C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4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E5F7-4006-4918-A394-86C4A0E1E453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626C-F8FC-4F3B-9589-2AB425F9B5F2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2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13B80-E2BE-4C89-8A4D-07CBC8665290}" type="datetime1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1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204D-135B-4015-9E66-FF6E54FEEF58}" type="datetime1">
              <a:rPr lang="ru-RU" smtClean="0"/>
              <a:t>09.12.2016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1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62B0-4A4C-4260-81DB-3AA44C725AAD}" type="datetime1">
              <a:rPr lang="ru-RU" smtClean="0"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7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35E4-8E80-4A82-83E6-B2770AF8DEB1}" type="datetime1">
              <a:rPr lang="ru-RU" smtClean="0"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1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AB7C-53F6-46FD-88E5-69DFC8BCB3D9}" type="datetime1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23AD-0A4C-40D5-A178-1F709B9A4D04}" type="datetime1">
              <a:rPr lang="ru-RU" smtClean="0"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1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5010-51DC-40E0-A318-87EDBB760906}" type="datetime1">
              <a:rPr lang="ru-RU" smtClean="0"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6EF2-8548-4531-8AA4-BB4B717A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4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Quasiparticle-diffusion-based heating in superconductor tunneling </a:t>
            </a:r>
            <a:r>
              <a:rPr lang="en-US" b="1" dirty="0" err="1">
                <a:solidFill>
                  <a:schemeClr val="accent1"/>
                </a:solidFill>
              </a:rPr>
              <a:t>microcoolers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66605"/>
            <a:ext cx="9144000" cy="477592"/>
          </a:xfrm>
        </p:spPr>
        <p:txBody>
          <a:bodyPr/>
          <a:lstStyle/>
          <a:p>
            <a:r>
              <a:rPr lang="en-US" dirty="0" err="1"/>
              <a:t>Sukumar</a:t>
            </a:r>
            <a:r>
              <a:rPr lang="en-US" dirty="0"/>
              <a:t> </a:t>
            </a:r>
            <a:r>
              <a:rPr lang="en-US" dirty="0" err="1"/>
              <a:t>Rajauria</a:t>
            </a:r>
            <a:r>
              <a:rPr lang="en-US" dirty="0"/>
              <a:t>, </a:t>
            </a:r>
            <a:r>
              <a:rPr lang="en-US" dirty="0" err="1"/>
              <a:t>Hervé</a:t>
            </a:r>
            <a:r>
              <a:rPr lang="en-US" dirty="0"/>
              <a:t> Courtois, and Bernard </a:t>
            </a:r>
            <a:r>
              <a:rPr lang="en-US" dirty="0" err="1"/>
              <a:t>Pannetier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3273" y="3776618"/>
            <a:ext cx="191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Karabasov</a:t>
            </a:r>
            <a:r>
              <a:rPr lang="en-US" sz="2400" i="1" dirty="0"/>
              <a:t> T.I.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89423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устройства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3979" y="1690688"/>
            <a:ext cx="4760964" cy="2791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57" y="1265639"/>
            <a:ext cx="4567311" cy="3285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54" y="4550898"/>
            <a:ext cx="5594538" cy="230710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15" y="269851"/>
            <a:ext cx="603671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930" y="269851"/>
            <a:ext cx="5686768" cy="3863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30" y="4621189"/>
            <a:ext cx="5696283" cy="2060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145" y="4361759"/>
            <a:ext cx="5612563" cy="20535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9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389"/>
            <a:ext cx="591719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1338"/>
            <a:ext cx="6021557" cy="199201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021557" y="866168"/>
            <a:ext cx="6096164" cy="581356"/>
            <a:chOff x="6268300" y="1949380"/>
            <a:chExt cx="6096164" cy="58135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8300" y="1949380"/>
              <a:ext cx="6096164" cy="5813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8300" y="1949380"/>
              <a:ext cx="1011068" cy="21009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557" y="1442656"/>
            <a:ext cx="1390650" cy="381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6574" y="1452181"/>
            <a:ext cx="1428750" cy="371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5761" y="1999552"/>
            <a:ext cx="5486400" cy="381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9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Созданная модель диффузии квазичастиц позволяет описать их поведение с учетом влияния металлической ловушки</a:t>
            </a:r>
            <a:endParaRPr lang="en-US" dirty="0"/>
          </a:p>
          <a:p>
            <a:r>
              <a:rPr lang="ru-RU" dirty="0"/>
              <a:t>Ловушка вносит значимый вклад в предотвращении перегрева сверхпроводника в таких микрохолодильниках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49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Ток в </a:t>
            </a:r>
            <a:r>
              <a:rPr lang="en-US" dirty="0"/>
              <a:t>N-I-S </a:t>
            </a:r>
            <a:r>
              <a:rPr lang="ru-RU" dirty="0"/>
              <a:t>переходе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376" y="1509863"/>
            <a:ext cx="3915988" cy="3547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53284"/>
            <a:ext cx="5715000" cy="4695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701" y="5057287"/>
            <a:ext cx="6600825" cy="13335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3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Поток тепла в </a:t>
            </a:r>
            <a:r>
              <a:rPr lang="en-US" dirty="0"/>
              <a:t>N-I-S </a:t>
            </a:r>
            <a:r>
              <a:rPr lang="ru-RU" dirty="0"/>
              <a:t>переходе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369" y="1854811"/>
            <a:ext cx="8775261" cy="476986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5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релаксации в микрохолодильниках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625" y="1690688"/>
            <a:ext cx="6705055" cy="435133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02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Микроснимок устройства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205820" cy="428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73885"/>
            <a:ext cx="9886950" cy="3905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2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4100" y="1800622"/>
            <a:ext cx="5951314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6" y="6261894"/>
            <a:ext cx="9886950" cy="390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08" y="1276526"/>
            <a:ext cx="1678745" cy="5240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9991" y="2434652"/>
            <a:ext cx="6244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T</a:t>
            </a:r>
            <a:r>
              <a:rPr lang="en-US" sz="1600" dirty="0" err="1"/>
              <a:t>bath</a:t>
            </a:r>
            <a:r>
              <a:rPr lang="en-US" sz="2000" dirty="0"/>
              <a:t>=292 </a:t>
            </a:r>
            <a:r>
              <a:rPr lang="en-US" sz="2000" dirty="0" err="1"/>
              <a:t>mK</a:t>
            </a:r>
            <a:r>
              <a:rPr lang="en-US" sz="2000" dirty="0"/>
              <a:t>: the prediction of the lowest </a:t>
            </a:r>
            <a:r>
              <a:rPr lang="en-US" sz="2000" dirty="0" err="1"/>
              <a:t>T</a:t>
            </a:r>
            <a:r>
              <a:rPr lang="en-US" sz="1600" dirty="0" err="1"/>
              <a:t>e</a:t>
            </a:r>
            <a:r>
              <a:rPr lang="en-US" sz="2000" dirty="0"/>
              <a:t> is </a:t>
            </a:r>
            <a:r>
              <a:rPr lang="en-US" sz="2000" dirty="0" err="1"/>
              <a:t>T</a:t>
            </a:r>
            <a:r>
              <a:rPr lang="en-US" sz="1600" dirty="0" err="1"/>
              <a:t>e</a:t>
            </a:r>
            <a:r>
              <a:rPr lang="en-US" sz="2000" dirty="0"/>
              <a:t>=56 </a:t>
            </a:r>
            <a:r>
              <a:rPr lang="en-US" sz="2000" dirty="0" err="1"/>
              <a:t>mK</a:t>
            </a:r>
            <a:endParaRPr lang="en-US" sz="2000" dirty="0"/>
          </a:p>
          <a:p>
            <a:r>
              <a:rPr lang="en-US" sz="2000" dirty="0"/>
              <a:t>	           In experiment </a:t>
            </a:r>
            <a:r>
              <a:rPr lang="en-US" sz="2000" dirty="0" err="1"/>
              <a:t>T</a:t>
            </a:r>
            <a:r>
              <a:rPr lang="en-US" sz="1600" dirty="0" err="1"/>
              <a:t>e</a:t>
            </a:r>
            <a:r>
              <a:rPr lang="en-US" sz="2000" dirty="0"/>
              <a:t>=97 </a:t>
            </a:r>
            <a:r>
              <a:rPr lang="en-US" sz="2000" dirty="0" err="1"/>
              <a:t>mK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4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07" y="335229"/>
            <a:ext cx="10515600" cy="1325563"/>
          </a:xfrm>
        </p:spPr>
        <p:txBody>
          <a:bodyPr/>
          <a:lstStyle/>
          <a:p>
            <a:r>
              <a:rPr lang="ru-RU" dirty="0"/>
              <a:t>Анализ в рамках модели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2737085"/>
            <a:ext cx="6284277" cy="141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082" y="4331176"/>
            <a:ext cx="3295650" cy="571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92" y="4297839"/>
            <a:ext cx="2038350" cy="638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92" y="1773834"/>
            <a:ext cx="6895174" cy="963251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8395028" y="1931360"/>
            <a:ext cx="3384917" cy="542925"/>
            <a:chOff x="8139699" y="2479326"/>
            <a:chExt cx="3384917" cy="54292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341" y="2479326"/>
              <a:ext cx="2962275" cy="54292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9699" y="2526951"/>
              <a:ext cx="400050" cy="495300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9012" y="2580232"/>
            <a:ext cx="2066925" cy="59055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9830312" y="2579910"/>
            <a:ext cx="2028507" cy="540648"/>
            <a:chOff x="10002080" y="2710787"/>
            <a:chExt cx="2028507" cy="540648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58962" y="2813285"/>
              <a:ext cx="1571625" cy="43815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2080" y="2710787"/>
              <a:ext cx="504825" cy="51435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9516866" y="3122552"/>
            <a:ext cx="2457450" cy="533400"/>
            <a:chOff x="9573137" y="3419630"/>
            <a:chExt cx="2457450" cy="5334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87487" y="3419630"/>
              <a:ext cx="1943100" cy="5334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73137" y="3486305"/>
              <a:ext cx="514350" cy="466725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692" y="5118608"/>
            <a:ext cx="1895475" cy="581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1300" y="3684595"/>
            <a:ext cx="5600700" cy="60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2461" y="5528347"/>
            <a:ext cx="2560542" cy="97544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2280" y="4404934"/>
            <a:ext cx="1805390" cy="45753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5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8143" y="590843"/>
            <a:ext cx="6163512" cy="519568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97952" y="1026942"/>
            <a:ext cx="2905125" cy="549020"/>
            <a:chOff x="1005912" y="1575861"/>
            <a:chExt cx="2905125" cy="54902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062" y="1581956"/>
              <a:ext cx="2466975" cy="542925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5912" y="1575861"/>
              <a:ext cx="438150" cy="514350"/>
            </a:xfrm>
            <a:prstGeom prst="rect">
              <a:avLst/>
            </a:prstGeom>
          </p:spPr>
        </p:pic>
      </p:grpSp>
      <p:sp>
        <p:nvSpPr>
          <p:cNvPr id="9" name="Стрелка: вниз 8"/>
          <p:cNvSpPr/>
          <p:nvPr/>
        </p:nvSpPr>
        <p:spPr>
          <a:xfrm rot="16200000">
            <a:off x="3941826" y="883630"/>
            <a:ext cx="917568" cy="841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336329" y="4059116"/>
            <a:ext cx="4783380" cy="1980634"/>
            <a:chOff x="509915" y="2144444"/>
            <a:chExt cx="4783380" cy="198063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09915" y="2144444"/>
              <a:ext cx="3001615" cy="571500"/>
              <a:chOff x="383306" y="2271053"/>
              <a:chExt cx="3001615" cy="571500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306" y="2271053"/>
                <a:ext cx="762000" cy="571500"/>
              </a:xfrm>
              <a:prstGeom prst="rect">
                <a:avLst/>
              </a:prstGeom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1145306" y="2356748"/>
                <a:ext cx="223961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Is overestimated</a:t>
                </a:r>
                <a:endParaRPr lang="ru-RU" sz="2000" dirty="0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509915" y="2801639"/>
              <a:ext cx="478338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and</a:t>
              </a:r>
            </a:p>
            <a:p>
              <a:r>
                <a:rPr lang="en-US" sz="2000" dirty="0"/>
                <a:t>we have ignored the uncovered part of the</a:t>
              </a:r>
            </a:p>
            <a:p>
              <a:r>
                <a:rPr lang="en-US" sz="2000" dirty="0"/>
                <a:t>superconducting electrode nearby the cooler junction</a:t>
              </a:r>
              <a:endParaRPr lang="ru-RU" sz="2000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9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757" y="2012451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Efficiency of quasiparticle evacuation in superconducting devices</a:t>
            </a:r>
            <a:endParaRPr lang="ru-RU" sz="54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0741" y="4273453"/>
            <a:ext cx="8979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Sukumar</a:t>
            </a:r>
            <a:r>
              <a:rPr lang="en-US" sz="2400" dirty="0"/>
              <a:t> </a:t>
            </a:r>
            <a:r>
              <a:rPr lang="en-US" sz="2400" dirty="0" err="1"/>
              <a:t>Rajauria</a:t>
            </a:r>
            <a:r>
              <a:rPr lang="en-US" sz="2400" dirty="0"/>
              <a:t>, L. M. A. Pascal, Ph. </a:t>
            </a:r>
            <a:r>
              <a:rPr lang="en-US" sz="2400" dirty="0" err="1"/>
              <a:t>Gandit</a:t>
            </a:r>
            <a:r>
              <a:rPr lang="en-US" sz="2400" dirty="0"/>
              <a:t>, F. W. J. Hekking, B. </a:t>
            </a:r>
            <a:r>
              <a:rPr lang="en-US" sz="2400" dirty="0" err="1"/>
              <a:t>Pannetier</a:t>
            </a:r>
            <a:r>
              <a:rPr lang="en-US" sz="2400" dirty="0"/>
              <a:t>, and H. Courtois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6EF2-8548-4531-8AA4-BB4B717A17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12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3100</TotalTime>
  <Words>149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Quasiparticle-diffusion-based heating in superconductor tunneling microcoolers</vt:lpstr>
      <vt:lpstr>Ток в N-I-S переходе</vt:lpstr>
      <vt:lpstr>Поток тепла в N-I-S переходе</vt:lpstr>
      <vt:lpstr>Пути релаксации в микрохолодильниках</vt:lpstr>
      <vt:lpstr>Микроснимок устройства</vt:lpstr>
      <vt:lpstr>Презентация PowerPoint</vt:lpstr>
      <vt:lpstr>Анализ в рамках модели</vt:lpstr>
      <vt:lpstr>Презентация PowerPoint</vt:lpstr>
      <vt:lpstr>Efficiency of quasiparticle evacuation in superconducting devices</vt:lpstr>
      <vt:lpstr>Описание устройства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Tair</dc:creator>
  <cp:lastModifiedBy>Tair</cp:lastModifiedBy>
  <cp:revision>31</cp:revision>
  <dcterms:created xsi:type="dcterms:W3CDTF">2016-12-03T10:49:35Z</dcterms:created>
  <dcterms:modified xsi:type="dcterms:W3CDTF">2016-12-09T20:22:01Z</dcterms:modified>
</cp:coreProperties>
</file>