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462" r:id="rId4"/>
    <p:sldId id="463" r:id="rId5"/>
    <p:sldId id="464" r:id="rId6"/>
    <p:sldId id="466" r:id="rId7"/>
    <p:sldId id="468" r:id="rId8"/>
    <p:sldId id="471" r:id="rId9"/>
    <p:sldId id="469" r:id="rId10"/>
    <p:sldId id="474" r:id="rId11"/>
    <p:sldId id="473" r:id="rId12"/>
    <p:sldId id="467" r:id="rId13"/>
    <p:sldId id="472" r:id="rId14"/>
    <p:sldId id="476" r:id="rId15"/>
    <p:sldId id="470" r:id="rId16"/>
    <p:sldId id="454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3"/>
    <a:srgbClr val="005AAB"/>
    <a:srgbClr val="69CDE5"/>
    <a:srgbClr val="00AB00"/>
    <a:srgbClr val="AB0000"/>
    <a:srgbClr val="545454"/>
    <a:srgbClr val="FF8B8B"/>
    <a:srgbClr val="505050"/>
    <a:srgbClr val="4983C9"/>
    <a:srgbClr val="447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8147" autoAdjust="0"/>
  </p:normalViewPr>
  <p:slideViewPr>
    <p:cSldViewPr>
      <p:cViewPr>
        <p:scale>
          <a:sx n="100" d="100"/>
          <a:sy n="100" d="100"/>
        </p:scale>
        <p:origin x="-194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3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&#1050;&#1085;&#1080;&#1075;&#1072;3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3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1050;&#1085;&#1080;&#1075;&#1072;3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&#1050;&#1085;&#1080;&#1075;&#1072;3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&#1050;&#1085;&#1080;&#1075;&#1072;3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&#1050;&#1085;&#1080;&#1075;&#1072;3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Microsoft\Windows\INetCache\Content.Outlook\MPCY9JU7\&#1057;&#1090;&#1072;&#1090;&#1080;&#1089;&#1090;&#1080;&#1082;&#1072;%20&#1080;%20&#1080;&#1089;&#1089;&#1083;&#1077;&#1076;&#1086;&#1074;&#1072;&#1085;&#1080;&#1077;%20&#1086;&#1087;&#1077;&#1088;&#1072;&#1094;&#1080;&#1081;%20&#1052;&#1048;&#1069;&#105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Microsoft\Windows\INetCache\Content.Outlook\MPCY9JU7\&#1057;&#1090;&#1072;&#1090;&#1080;&#1089;&#1090;&#1080;&#1082;&#1072;%20&#1080;%20&#1080;&#1089;&#1089;&#1083;&#1077;&#1076;&#1086;&#1074;&#1072;&#1085;&#1080;&#1077;%20&#1086;&#1087;&#1077;&#1088;&#1072;&#1094;&#1080;&#1081;%20&#1052;&#1048;&#1069;&#1052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Microsoft\Windows\INetCache\Content.Outlook\MPCY9JU7\&#1057;&#1090;&#1072;&#1090;&#1080;&#1089;&#1090;&#1080;&#1082;&#1072;%20&#1080;%20&#1080;&#1089;&#1089;&#1083;&#1077;&#1076;&#1086;&#1074;&#1072;&#1085;&#1080;&#1077;%20&#1086;&#1087;&#1077;&#1088;&#1072;&#1094;&#1080;&#1081;%20&#1052;&#1048;&#1069;&#105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развития магистратуры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Лист8!$B$1</c:f>
              <c:strCache>
                <c:ptCount val="1"/>
                <c:pt idx="0">
                  <c:v>Кол-во магистерских программ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Лист8!$A$2:$A$5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Лист8!$B$2:$B$5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7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Лист8!$C$1</c:f>
              <c:strCache>
                <c:ptCount val="1"/>
                <c:pt idx="0">
                  <c:v>Численность магистрантов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Лист8!$A$2:$A$5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Лист8!$C$2:$C$5</c:f>
              <c:numCache>
                <c:formatCode>General</c:formatCode>
                <c:ptCount val="4"/>
                <c:pt idx="0">
                  <c:v>70</c:v>
                </c:pt>
                <c:pt idx="1">
                  <c:v>115</c:v>
                </c:pt>
                <c:pt idx="2">
                  <c:v>173</c:v>
                </c:pt>
                <c:pt idx="3">
                  <c:v>300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5063552"/>
        <c:axId val="80605120"/>
      </c:barChart>
      <c:catAx>
        <c:axId val="9506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605120"/>
        <c:crosses val="autoZero"/>
        <c:auto val="0"/>
        <c:lblAlgn val="ctr"/>
        <c:lblOffset val="100"/>
        <c:noMultiLvlLbl val="0"/>
      </c:catAx>
      <c:valAx>
        <c:axId val="8060512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06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Динамика развития базовых кафедр и объема исследовательского оборудования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Лист8!$B$28</c:f>
              <c:strCache>
                <c:ptCount val="1"/>
                <c:pt idx="0">
                  <c:v>Кол-во базовых кафедр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111111111111135E-2"/>
                  <c:y val="-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333333333333333E-2"/>
                  <c:y val="-6.4814814814814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333333333333333E-2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222222222222325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5AAB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Лист8!$A$29:$A$32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Лист8!$B$29:$B$32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9</c:v>
                </c:pt>
                <c:pt idx="3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21504"/>
        <c:axId val="104647488"/>
      </c:lineChart>
      <c:lineChart>
        <c:grouping val="standard"/>
        <c:varyColors val="0"/>
        <c:ser>
          <c:idx val="1"/>
          <c:order val="1"/>
          <c:tx>
            <c:strRef>
              <c:f>Лист8!$C$28</c:f>
              <c:strCache>
                <c:ptCount val="1"/>
                <c:pt idx="0">
                  <c:v>Стоимость привлекаемого оборудования млрд.руб.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8.3333333333333332E-3"/>
                  <c:y val="5.09259259259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111111111111112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333333333334356E-3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Лист8!$A$29:$A$32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Лист8!$C$29:$C$32</c:f>
              <c:numCache>
                <c:formatCode>General</c:formatCode>
                <c:ptCount val="4"/>
                <c:pt idx="0">
                  <c:v>0</c:v>
                </c:pt>
                <c:pt idx="1">
                  <c:v>1.3</c:v>
                </c:pt>
                <c:pt idx="2">
                  <c:v>2.1</c:v>
                </c:pt>
                <c:pt idx="3">
                  <c:v>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23040"/>
        <c:axId val="104648064"/>
      </c:lineChart>
      <c:catAx>
        <c:axId val="10722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647488"/>
        <c:crosses val="autoZero"/>
        <c:auto val="1"/>
        <c:lblAlgn val="ctr"/>
        <c:lblOffset val="100"/>
        <c:noMultiLvlLbl val="0"/>
      </c:catAx>
      <c:valAx>
        <c:axId val="10464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221504"/>
        <c:crosses val="autoZero"/>
        <c:crossBetween val="between"/>
      </c:valAx>
      <c:valAx>
        <c:axId val="10464806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223040"/>
        <c:crosses val="max"/>
        <c:crossBetween val="between"/>
        <c:majorUnit val="1"/>
      </c:valAx>
      <c:catAx>
        <c:axId val="107223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48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Качество приема в бакалавриат и специалитет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Лист8!$B$17</c:f>
              <c:strCache>
                <c:ptCount val="1"/>
                <c:pt idx="0">
                  <c:v>Средний балл ЕГЭ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-1.7636929230085547E-2"/>
                  <c:y val="-2.0167029051240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Лист8!$A$18:$A$22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2020</c:v>
                </c:pt>
              </c:numCache>
            </c:numRef>
          </c:cat>
          <c:val>
            <c:numRef>
              <c:f>Лист8!$B$18:$B$22</c:f>
              <c:numCache>
                <c:formatCode>General</c:formatCode>
                <c:ptCount val="5"/>
                <c:pt idx="0">
                  <c:v>71.2</c:v>
                </c:pt>
                <c:pt idx="1">
                  <c:v>82.5</c:v>
                </c:pt>
                <c:pt idx="2">
                  <c:v>80.400000000000006</c:v>
                </c:pt>
                <c:pt idx="3">
                  <c:v>80.7</c:v>
                </c:pt>
                <c:pt idx="4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831104"/>
        <c:axId val="80607424"/>
      </c:barChart>
      <c:lineChart>
        <c:grouping val="stacked"/>
        <c:varyColors val="0"/>
        <c:ser>
          <c:idx val="1"/>
          <c:order val="1"/>
          <c:tx>
            <c:strRef>
              <c:f>Лист8!$C$17</c:f>
              <c:strCache>
                <c:ptCount val="1"/>
                <c:pt idx="0">
                  <c:v>Численность бакалавров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2.7925137947635448E-2"/>
                  <c:y val="5.5459329890911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455393845128319E-2"/>
                  <c:y val="0.105876902519012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985649742621189E-2"/>
                  <c:y val="3.0250543576860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037236603351148E-4"/>
                  <c:y val="-6.5226841362894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697441025071289E-2"/>
                  <c:y val="-8.5709873467772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Лист8!$A$18:$A$22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2020</c:v>
                </c:pt>
              </c:numCache>
            </c:numRef>
          </c:cat>
          <c:val>
            <c:numRef>
              <c:f>Лист8!$C$18:$C$22</c:f>
              <c:numCache>
                <c:formatCode>General</c:formatCode>
                <c:ptCount val="5"/>
                <c:pt idx="0">
                  <c:v>189</c:v>
                </c:pt>
                <c:pt idx="1">
                  <c:v>338</c:v>
                </c:pt>
                <c:pt idx="2">
                  <c:v>281</c:v>
                </c:pt>
                <c:pt idx="3">
                  <c:v>524</c:v>
                </c:pt>
                <c:pt idx="4">
                  <c:v>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062016"/>
        <c:axId val="80606848"/>
      </c:lineChart>
      <c:catAx>
        <c:axId val="9506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606848"/>
        <c:crosses val="autoZero"/>
        <c:auto val="1"/>
        <c:lblAlgn val="ctr"/>
        <c:lblOffset val="100"/>
        <c:noMultiLvlLbl val="0"/>
      </c:catAx>
      <c:valAx>
        <c:axId val="8060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062016"/>
        <c:crosses val="autoZero"/>
        <c:crossBetween val="between"/>
      </c:valAx>
      <c:valAx>
        <c:axId val="8060742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831104"/>
        <c:crosses val="max"/>
        <c:crossBetween val="between"/>
      </c:valAx>
      <c:catAx>
        <c:axId val="102831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0607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Лист8!$B$40</c:f>
              <c:strCache>
                <c:ptCount val="1"/>
                <c:pt idx="0">
                  <c:v>Общее количество публикаций в WoS и Scopus без учета дублирований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Лист8!$A$41:$A$44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Лист8!$B$41:$B$44</c:f>
              <c:numCache>
                <c:formatCode>General</c:formatCode>
                <c:ptCount val="4"/>
                <c:pt idx="0">
                  <c:v>20</c:v>
                </c:pt>
                <c:pt idx="1">
                  <c:v>110</c:v>
                </c:pt>
                <c:pt idx="2">
                  <c:v>124</c:v>
                </c:pt>
                <c:pt idx="3">
                  <c:v>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5066112"/>
        <c:axId val="84597504"/>
      </c:barChart>
      <c:catAx>
        <c:axId val="9506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597504"/>
        <c:crosses val="autoZero"/>
        <c:auto val="1"/>
        <c:lblAlgn val="ctr"/>
        <c:lblOffset val="100"/>
        <c:noMultiLvlLbl val="0"/>
      </c:catAx>
      <c:valAx>
        <c:axId val="8459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06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Объем НИР на 1 НПР </a:t>
            </a:r>
            <a:r>
              <a:rPr lang="ru-RU" dirty="0" smtClean="0"/>
              <a:t>(тыс. </a:t>
            </a:r>
            <a:r>
              <a:rPr lang="ru-RU" dirty="0"/>
              <a:t>руб.)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Лист8!$B$47</c:f>
              <c:strCache>
                <c:ptCount val="1"/>
                <c:pt idx="0">
                  <c:v>Объем НИР на 1 НПР (млн. руб.)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Лист8!$A$48:$A$51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Лист8!$B$48:$B$51</c:f>
              <c:numCache>
                <c:formatCode>General</c:formatCode>
                <c:ptCount val="4"/>
                <c:pt idx="0">
                  <c:v>148</c:v>
                </c:pt>
                <c:pt idx="1">
                  <c:v>210</c:v>
                </c:pt>
                <c:pt idx="2">
                  <c:v>333</c:v>
                </c:pt>
                <c:pt idx="3">
                  <c:v>1059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3071744"/>
        <c:axId val="95487104"/>
      </c:barChart>
      <c:catAx>
        <c:axId val="10307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487104"/>
        <c:crosses val="autoZero"/>
        <c:auto val="1"/>
        <c:lblAlgn val="ctr"/>
        <c:lblOffset val="100"/>
        <c:noMultiLvlLbl val="0"/>
      </c:catAx>
      <c:valAx>
        <c:axId val="9548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07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Лист8!$B$54</c:f>
              <c:strCache>
                <c:ptCount val="1"/>
                <c:pt idx="0">
                  <c:v>Гранты РФФИ, РНФ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Лист8!$A$55:$A$58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Лист8!$B$55:$B$58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11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3072256"/>
        <c:axId val="95488256"/>
      </c:barChart>
      <c:catAx>
        <c:axId val="10307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488256"/>
        <c:crosses val="autoZero"/>
        <c:auto val="1"/>
        <c:lblAlgn val="ctr"/>
        <c:lblOffset val="100"/>
        <c:noMultiLvlLbl val="0"/>
      </c:catAx>
      <c:valAx>
        <c:axId val="9548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07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Лист8!$B$69</c:f>
              <c:strCache>
                <c:ptCount val="1"/>
                <c:pt idx="0">
                  <c:v>Динамика развития исследовательских лабораторий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Лист8!$A$70:$A$73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2015</c:v>
                </c:pt>
                <c:pt idx="3">
                  <c:v>2020</c:v>
                </c:pt>
              </c:numCache>
            </c:numRef>
          </c:cat>
          <c:val>
            <c:numRef>
              <c:f>Лист8!$B$70:$B$73</c:f>
              <c:numCache>
                <c:formatCode>General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15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3073280"/>
        <c:axId val="95489984"/>
      </c:barChart>
      <c:catAx>
        <c:axId val="10307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489984"/>
        <c:crosses val="autoZero"/>
        <c:auto val="1"/>
        <c:lblAlgn val="ctr"/>
        <c:lblOffset val="100"/>
        <c:noMultiLvlLbl val="0"/>
      </c:catAx>
      <c:valAx>
        <c:axId val="9548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07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>
                <a:effectLst/>
              </a:rPr>
              <a:t>Информатика и информационные технологии</a:t>
            </a:r>
            <a:endParaRPr lang="ru-RU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'[Статистика и исследование операций МИЭМ.xlsx]StatAll201115'!$AW$139:$AW$140</c:f>
              <c:numCache>
                <c:formatCode>General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>
                <a:effectLst/>
              </a:rPr>
              <a:t>Статистика и исследование операций</a:t>
            </a:r>
            <a:endParaRPr lang="ru-RU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explosion val="17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'[Статистика и исследование операций МИЭМ.xlsx]StatAll201115'!$AX$139:$AX$140</c:f>
              <c:numCache>
                <c:formatCode>General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8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 sz="1800" b="1" i="0" u="none" strike="noStrike" kern="1200" spc="0" baseline="0" dirty="0" smtClean="0">
              <a:solidFill>
                <a:sysClr val="windowText" lastClr="000000">
                  <a:lumMod val="65000"/>
                  <a:lumOff val="35000"/>
                </a:sysClr>
              </a:solidFill>
              <a:effectLst/>
              <a:latin typeface="+mn-lt"/>
              <a:ea typeface="+mn-ea"/>
              <a:cs typeface="+mn-cs"/>
            </a:endParaRPr>
          </a:p>
          <a:p>
            <a:pPr algn="ctr" rtl="0">
              <a:defRPr lang="ru-RU" sz="18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800" b="1" i="0" u="none" strike="noStrike" kern="1200" spc="0" baseline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+mn-lt"/>
                <a:ea typeface="+mn-ea"/>
                <a:cs typeface="+mn-cs"/>
              </a:rPr>
              <a:t>Математика</a:t>
            </a:r>
            <a:endParaRPr lang="ru-RU" sz="1800" b="1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  <a:effectLst/>
              <a:latin typeface="+mn-lt"/>
              <a:ea typeface="+mn-ea"/>
              <a:cs typeface="+mn-cs"/>
            </a:endParaRPr>
          </a:p>
          <a:p>
            <a:pPr algn="ctr" rtl="0">
              <a:defRPr lang="ru-RU" sz="18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 sz="1800" b="1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  <a:effectLst/>
              <a:latin typeface="+mn-lt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63888888888889"/>
          <c:y val="0.45075787037037035"/>
          <c:w val="0.65730158730158716"/>
          <c:h val="0.3834259259259258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17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'[Статистика и исследование операций МИЭМ.xlsx]StatAll201115'!$AV$139:$AV$140</c:f>
              <c:numCache>
                <c:formatCode>General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553" cy="496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4" y="2"/>
            <a:ext cx="2945553" cy="496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9A565-4FA1-4A47-AD3D-2F114E0729D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324"/>
            <a:ext cx="2945553" cy="496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4" y="9428324"/>
            <a:ext cx="2945553" cy="496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3CB42-DC91-7440-B30C-2F83CB60C6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7101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6ED88-F985-4EF6-A4B6-5FD5AA165CF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7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7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854A5-FF11-4460-AF9E-382C18F1A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9902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2776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69645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6513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3382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E42E0441-0476-4414-87B2-57051FB3A385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"/>
            <a:ext cx="1574" cy="17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По столбцам:</a:t>
            </a: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По 2013 году</a:t>
            </a:r>
            <a:r>
              <a:rPr lang="ru-RU" sz="2000" baseline="0" dirty="0" smtClean="0">
                <a:latin typeface="Arial" charset="0"/>
              </a:rPr>
              <a:t>: </a:t>
            </a:r>
            <a:r>
              <a:rPr lang="ru-RU" sz="2000" dirty="0" smtClean="0">
                <a:latin typeface="Arial" charset="0"/>
              </a:rPr>
              <a:t>Москва + филиалы.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" charset="0"/>
              </a:rPr>
              <a:t>По 2020 году: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" charset="0"/>
              </a:rPr>
              <a:t>для показателя № 1 </a:t>
            </a:r>
            <a:r>
              <a:rPr lang="ru-RU" sz="2000" dirty="0" smtClean="0">
                <a:latin typeface="Arial" charset="0"/>
              </a:rPr>
              <a:t>по филиалам</a:t>
            </a:r>
            <a:r>
              <a:rPr lang="ru-RU" sz="2000" baseline="0" dirty="0" smtClean="0">
                <a:latin typeface="Arial" charset="0"/>
              </a:rPr>
              <a:t> план = факт (добавил около 680 и округлил)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</a:rPr>
              <a:t>Для других</a:t>
            </a:r>
            <a:r>
              <a:rPr lang="ru-RU" sz="2000" baseline="0" dirty="0" smtClean="0">
                <a:latin typeface="Arial" charset="0"/>
              </a:rPr>
              <a:t> показателей показан п</a:t>
            </a:r>
            <a:r>
              <a:rPr lang="ru-RU" sz="2000" dirty="0" smtClean="0">
                <a:latin typeface="Arial" charset="0"/>
              </a:rPr>
              <a:t>лан из ТОП5-100, только Москва. Других подтвержденных</a:t>
            </a:r>
            <a:r>
              <a:rPr lang="ru-RU" sz="2000" baseline="0" dirty="0" smtClean="0">
                <a:latin typeface="Arial" charset="0"/>
              </a:rPr>
              <a:t> планов нет.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По показателям: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 Narrow" panose="020B0606020202030204" pitchFamily="34" charset="0"/>
              </a:rPr>
              <a:t>1. Численность преподавателей и исследователей не включает численность стажеров-исследователей (данные Управления персонала для Бюллетеня абсолютных показателей), </a:t>
            </a:r>
            <a:r>
              <a:rPr lang="ru-RU" altLang="ru-RU" sz="2000" dirty="0" smtClean="0">
                <a:latin typeface="Arial Narrow" panose="020B0606020202030204" pitchFamily="34" charset="0"/>
              </a:rPr>
              <a:t>на конец года, с учетом доли занимаемых ставок</a:t>
            </a:r>
            <a:endParaRPr lang="ru-RU" sz="2000" baseline="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 Narrow" panose="020B0606020202030204" pitchFamily="34" charset="0"/>
              </a:rPr>
              <a:t>2. Преподаватели и исследователи, привлеченные на международном рынке: численность иностранных (без учета стажеров-исследователей и ассистентов (8,5), иностранных граждан стран СНГ без ученой степени (9,25)) НПР (82,5) + российские граждане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(26,5). </a:t>
            </a:r>
            <a:r>
              <a:rPr lang="ru-RU" sz="2000" baseline="0" dirty="0" smtClean="0">
                <a:latin typeface="Arial Narrow" panose="020B0606020202030204" pitchFamily="34" charset="0"/>
              </a:rPr>
              <a:t>Численность иностранных граждан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– 49, </a:t>
            </a:r>
            <a:r>
              <a:rPr lang="ru-RU" sz="2000" baseline="0" dirty="0" smtClean="0">
                <a:latin typeface="Arial Narrow" panose="020B0606020202030204" pitchFamily="34" charset="0"/>
              </a:rPr>
              <a:t>всего НПР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– </a:t>
            </a:r>
            <a:r>
              <a:rPr lang="ru-RU" sz="2000" baseline="0" dirty="0" smtClean="0">
                <a:latin typeface="Arial Narrow" panose="020B0606020202030204" pitchFamily="34" charset="0"/>
              </a:rPr>
              <a:t>75,5</a:t>
            </a:r>
            <a:r>
              <a:rPr lang="en-US" sz="2000" baseline="0" dirty="0" smtClean="0">
                <a:latin typeface="Arial Narrow" panose="020B0606020202030204" pitchFamily="34" charset="0"/>
              </a:rPr>
              <a:t>. </a:t>
            </a:r>
            <a:r>
              <a:rPr lang="ru-RU" sz="2000" baseline="0" dirty="0" smtClean="0">
                <a:latin typeface="Arial Narrow" panose="020B0606020202030204" pitchFamily="34" charset="0"/>
              </a:rPr>
              <a:t>НПР - иностранные граждане стран СНГ с ученой степенью доктора или кандидата наук 3,5, НПР – иностранные граждане (за исключением стран СНГ), не имеющие ученой степени – 30. + 13 иностранцев и россиян с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</a:t>
            </a:r>
            <a:r>
              <a:rPr lang="ru-RU" sz="2000" baseline="0" dirty="0" smtClean="0">
                <a:latin typeface="Arial Narrow" panose="020B0606020202030204" pitchFamily="34" charset="0"/>
              </a:rPr>
              <a:t>в филиалах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3.</a:t>
            </a:r>
            <a:r>
              <a:rPr lang="ru-RU" sz="2000" baseline="0" dirty="0" smtClean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Российские преподаватели и исследователи</a:t>
            </a:r>
            <a:r>
              <a:rPr lang="ru-RU" sz="2000" baseline="0" dirty="0" smtClean="0">
                <a:latin typeface="Arial Narrow" panose="020B0606020202030204" pitchFamily="34" charset="0"/>
              </a:rPr>
              <a:t>, публикующиеся в рецензируемых международных журналах – оценка по спискам получателей надбавок 3-го уровня (за статью в зарубежном рецензируемом журнале), без учета иностранцев и россиян с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</a:t>
            </a:r>
            <a:r>
              <a:rPr lang="ru-RU" sz="2000" baseline="0" dirty="0" smtClean="0">
                <a:latin typeface="Arial Narrow" panose="020B0606020202030204" pitchFamily="34" charset="0"/>
              </a:rPr>
              <a:t>27 (получатели 2012-2014 гг.) + 81 (2013-2015 гг.) + филиалы 17 (2013-2015) + 14 (2012-2014)</a:t>
            </a:r>
            <a:endParaRPr lang="en-US" sz="2000" baseline="0" dirty="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Статьи считаются за 3 года, цитирования за 5 лет, комментарии к расчету на предыдущем слайде (соответствуют</a:t>
            </a:r>
            <a:r>
              <a:rPr lang="ru-RU" sz="2000" baseline="0" dirty="0" smtClean="0">
                <a:latin typeface="Arial" charset="0"/>
              </a:rPr>
              <a:t> второму и третьему показателю соответственно)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</a:rPr>
              <a:t>4.</a:t>
            </a:r>
            <a:r>
              <a:rPr lang="ru-RU" sz="2000" baseline="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Остальные показатели подтверждаю, кроме показателя: </a:t>
            </a:r>
            <a:r>
              <a:rPr lang="ru-RU" sz="2000" b="0" dirty="0" smtClean="0">
                <a:latin typeface="Arial Narrow" panose="020B0606020202030204" pitchFamily="34" charset="0"/>
              </a:rPr>
              <a:t>Доля</a:t>
            </a:r>
            <a:r>
              <a:rPr lang="ru-RU" sz="2000" b="0" baseline="0" dirty="0" smtClean="0">
                <a:latin typeface="Arial Narrow" panose="020B0606020202030204" pitchFamily="34" charset="0"/>
              </a:rPr>
              <a:t> исследовательских коллективов, интегрированных в глобальные научные сети, %</a:t>
            </a:r>
            <a:endParaRPr lang="ru-RU" sz="2000" b="0" dirty="0" smtClean="0">
              <a:latin typeface="Arial Narrow" panose="020B0606020202030204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" y="1"/>
            <a:ext cx="1574" cy="17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9935" tIns="44968" rIns="89935" bIns="44968" anchor="b"/>
          <a:lstStyle/>
          <a:p>
            <a:pPr>
              <a:lnSpc>
                <a:spcPct val="100000"/>
              </a:lnSpc>
              <a:defRPr/>
            </a:pPr>
            <a:fld id="{BE987E13-69A0-4D9F-832D-5BE4F2DDFEBC}" type="slidenum">
              <a:rPr lang="ru-RU">
                <a:solidFill>
                  <a:srgbClr val="000000"/>
                </a:solidFill>
                <a:latin typeface="+mn-lt" charset="0"/>
              </a:rPr>
              <a:pPr>
                <a:lnSpc>
                  <a:spcPct val="100000"/>
                </a:lnSpc>
                <a:defRPr/>
              </a:pPr>
              <a:t>2</a:t>
            </a:fld>
            <a:endParaRPr lang="ru-RU" dirty="0">
              <a:solidFill>
                <a:srgbClr val="000000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4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2776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69645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6513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3382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E42E0441-0476-4414-87B2-57051FB3A385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11</a:t>
            </a:fld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"/>
            <a:ext cx="1574" cy="17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По столбцам:</a:t>
            </a: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По 2013 году</a:t>
            </a:r>
            <a:r>
              <a:rPr lang="ru-RU" sz="2000" baseline="0" dirty="0" smtClean="0">
                <a:latin typeface="Arial" charset="0"/>
              </a:rPr>
              <a:t>: </a:t>
            </a:r>
            <a:r>
              <a:rPr lang="ru-RU" sz="2000" dirty="0" smtClean="0">
                <a:latin typeface="Arial" charset="0"/>
              </a:rPr>
              <a:t>Москва + филиалы.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" charset="0"/>
              </a:rPr>
              <a:t>По 2020 году: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" charset="0"/>
              </a:rPr>
              <a:t>для показателя № 1 </a:t>
            </a:r>
            <a:r>
              <a:rPr lang="ru-RU" sz="2000" dirty="0" smtClean="0">
                <a:latin typeface="Arial" charset="0"/>
              </a:rPr>
              <a:t>по филиалам</a:t>
            </a:r>
            <a:r>
              <a:rPr lang="ru-RU" sz="2000" baseline="0" dirty="0" smtClean="0">
                <a:latin typeface="Arial" charset="0"/>
              </a:rPr>
              <a:t> план = факт (добавил около 680 и округлил)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</a:rPr>
              <a:t>Для других</a:t>
            </a:r>
            <a:r>
              <a:rPr lang="ru-RU" sz="2000" baseline="0" dirty="0" smtClean="0">
                <a:latin typeface="Arial" charset="0"/>
              </a:rPr>
              <a:t> показателей показан п</a:t>
            </a:r>
            <a:r>
              <a:rPr lang="ru-RU" sz="2000" dirty="0" smtClean="0">
                <a:latin typeface="Arial" charset="0"/>
              </a:rPr>
              <a:t>лан из ТОП5-100, только Москва. Других подтвержденных</a:t>
            </a:r>
            <a:r>
              <a:rPr lang="ru-RU" sz="2000" baseline="0" dirty="0" smtClean="0">
                <a:latin typeface="Arial" charset="0"/>
              </a:rPr>
              <a:t> планов нет.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По показателям: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 Narrow" panose="020B0606020202030204" pitchFamily="34" charset="0"/>
              </a:rPr>
              <a:t>1. Численность преподавателей и исследователей не включает численность стажеров-исследователей (данные Управления персонала для Бюллетеня абсолютных показателей), </a:t>
            </a:r>
            <a:r>
              <a:rPr lang="ru-RU" altLang="ru-RU" sz="2000" dirty="0" smtClean="0">
                <a:latin typeface="Arial Narrow" panose="020B0606020202030204" pitchFamily="34" charset="0"/>
              </a:rPr>
              <a:t>на конец года, с учетом доли занимаемых ставок</a:t>
            </a:r>
            <a:endParaRPr lang="ru-RU" sz="2000" baseline="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 Narrow" panose="020B0606020202030204" pitchFamily="34" charset="0"/>
              </a:rPr>
              <a:t>2. Преподаватели и исследователи, привлеченные на международном рынке: численность иностранных (без учета стажеров-исследователей и ассистентов (8,5), иностранных граждан стран СНГ без ученой степени (9,25)) НПР (82,5) + российские граждане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(26,5). </a:t>
            </a:r>
            <a:r>
              <a:rPr lang="ru-RU" sz="2000" baseline="0" dirty="0" smtClean="0">
                <a:latin typeface="Arial Narrow" panose="020B0606020202030204" pitchFamily="34" charset="0"/>
              </a:rPr>
              <a:t>Численность иностранных граждан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– 49, </a:t>
            </a:r>
            <a:r>
              <a:rPr lang="ru-RU" sz="2000" baseline="0" dirty="0" smtClean="0">
                <a:latin typeface="Arial Narrow" panose="020B0606020202030204" pitchFamily="34" charset="0"/>
              </a:rPr>
              <a:t>всего НПР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– </a:t>
            </a:r>
            <a:r>
              <a:rPr lang="ru-RU" sz="2000" baseline="0" dirty="0" smtClean="0">
                <a:latin typeface="Arial Narrow" panose="020B0606020202030204" pitchFamily="34" charset="0"/>
              </a:rPr>
              <a:t>75,5</a:t>
            </a:r>
            <a:r>
              <a:rPr lang="en-US" sz="2000" baseline="0" dirty="0" smtClean="0">
                <a:latin typeface="Arial Narrow" panose="020B0606020202030204" pitchFamily="34" charset="0"/>
              </a:rPr>
              <a:t>. </a:t>
            </a:r>
            <a:r>
              <a:rPr lang="ru-RU" sz="2000" baseline="0" dirty="0" smtClean="0">
                <a:latin typeface="Arial Narrow" panose="020B0606020202030204" pitchFamily="34" charset="0"/>
              </a:rPr>
              <a:t>НПР - иностранные граждане стран СНГ с ученой степенью доктора или кандидата наук 3,5, НПР – иностранные граждане (за исключением стран СНГ), не имеющие ученой степени – 30. + 13 иностранцев и россиян с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</a:t>
            </a:r>
            <a:r>
              <a:rPr lang="ru-RU" sz="2000" baseline="0" dirty="0" smtClean="0">
                <a:latin typeface="Arial Narrow" panose="020B0606020202030204" pitchFamily="34" charset="0"/>
              </a:rPr>
              <a:t>в филиалах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3.</a:t>
            </a:r>
            <a:r>
              <a:rPr lang="ru-RU" sz="2000" baseline="0" dirty="0" smtClean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Российские преподаватели и исследователи</a:t>
            </a:r>
            <a:r>
              <a:rPr lang="ru-RU" sz="2000" baseline="0" dirty="0" smtClean="0">
                <a:latin typeface="Arial Narrow" panose="020B0606020202030204" pitchFamily="34" charset="0"/>
              </a:rPr>
              <a:t>, публикующиеся в рецензируемых международных журналах – оценка по спискам получателей надбавок 3-го уровня (за статью в зарубежном рецензируемом журнале), без учета иностранцев и россиян с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</a:t>
            </a:r>
            <a:r>
              <a:rPr lang="ru-RU" sz="2000" baseline="0" dirty="0" smtClean="0">
                <a:latin typeface="Arial Narrow" panose="020B0606020202030204" pitchFamily="34" charset="0"/>
              </a:rPr>
              <a:t>27 (получатели 2012-2014 гг.) + 81 (2013-2015 гг.) + филиалы 17 (2013-2015) + 14 (2012-2014)</a:t>
            </a:r>
            <a:endParaRPr lang="en-US" sz="2000" baseline="0" dirty="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Статьи считаются за 3 года, цитирования за 5 лет, комментарии к расчету на предыдущем слайде (соответствуют</a:t>
            </a:r>
            <a:r>
              <a:rPr lang="ru-RU" sz="2000" baseline="0" dirty="0" smtClean="0">
                <a:latin typeface="Arial" charset="0"/>
              </a:rPr>
              <a:t> второму и третьему показателю соответственно)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</a:rPr>
              <a:t>4.</a:t>
            </a:r>
            <a:r>
              <a:rPr lang="ru-RU" sz="2000" baseline="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Остальные показатели подтверждаю, кроме показателя: </a:t>
            </a:r>
            <a:r>
              <a:rPr lang="ru-RU" sz="2000" b="0" dirty="0" smtClean="0">
                <a:latin typeface="Arial Narrow" panose="020B0606020202030204" pitchFamily="34" charset="0"/>
              </a:rPr>
              <a:t>Доля</a:t>
            </a:r>
            <a:r>
              <a:rPr lang="ru-RU" sz="2000" b="0" baseline="0" dirty="0" smtClean="0">
                <a:latin typeface="Arial Narrow" panose="020B0606020202030204" pitchFamily="34" charset="0"/>
              </a:rPr>
              <a:t> исследовательских коллективов, интегрированных в глобальные научные сети, %</a:t>
            </a:r>
            <a:endParaRPr lang="ru-RU" sz="2000" b="0" dirty="0" smtClean="0">
              <a:latin typeface="Arial Narrow" panose="020B0606020202030204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" y="1"/>
            <a:ext cx="1574" cy="17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9935" tIns="44968" rIns="89935" bIns="44968" anchor="b"/>
          <a:lstStyle/>
          <a:p>
            <a:pPr>
              <a:lnSpc>
                <a:spcPct val="100000"/>
              </a:lnSpc>
              <a:defRPr/>
            </a:pPr>
            <a:fld id="{BE987E13-69A0-4D9F-832D-5BE4F2DDFEBC}" type="slidenum">
              <a:rPr lang="ru-RU">
                <a:solidFill>
                  <a:srgbClr val="000000"/>
                </a:solidFill>
                <a:latin typeface="+mn-lt" charset="0"/>
              </a:rPr>
              <a:pPr>
                <a:lnSpc>
                  <a:spcPct val="100000"/>
                </a:lnSpc>
                <a:defRPr/>
              </a:pPr>
              <a:t>11</a:t>
            </a:fld>
            <a:endParaRPr lang="ru-RU" dirty="0">
              <a:solidFill>
                <a:srgbClr val="000000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95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2776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69645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6513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3382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E42E0441-0476-4414-87B2-57051FB3A385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12</a:t>
            </a:fld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"/>
            <a:ext cx="1574" cy="17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По столбцам:</a:t>
            </a: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По 2013 году</a:t>
            </a:r>
            <a:r>
              <a:rPr lang="ru-RU" sz="2000" baseline="0" dirty="0" smtClean="0">
                <a:latin typeface="Arial" charset="0"/>
              </a:rPr>
              <a:t>: </a:t>
            </a:r>
            <a:r>
              <a:rPr lang="ru-RU" sz="2000" dirty="0" smtClean="0">
                <a:latin typeface="Arial" charset="0"/>
              </a:rPr>
              <a:t>Москва + филиалы.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" charset="0"/>
              </a:rPr>
              <a:t>По 2020 году: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" charset="0"/>
              </a:rPr>
              <a:t>для показателя № 1 </a:t>
            </a:r>
            <a:r>
              <a:rPr lang="ru-RU" sz="2000" dirty="0" smtClean="0">
                <a:latin typeface="Arial" charset="0"/>
              </a:rPr>
              <a:t>по филиалам</a:t>
            </a:r>
            <a:r>
              <a:rPr lang="ru-RU" sz="2000" baseline="0" dirty="0" smtClean="0">
                <a:latin typeface="Arial" charset="0"/>
              </a:rPr>
              <a:t> план = факт (добавил около 680 и округлил)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</a:rPr>
              <a:t>Для других</a:t>
            </a:r>
            <a:r>
              <a:rPr lang="ru-RU" sz="2000" baseline="0" dirty="0" smtClean="0">
                <a:latin typeface="Arial" charset="0"/>
              </a:rPr>
              <a:t> показателей показан п</a:t>
            </a:r>
            <a:r>
              <a:rPr lang="ru-RU" sz="2000" dirty="0" smtClean="0">
                <a:latin typeface="Arial" charset="0"/>
              </a:rPr>
              <a:t>лан из ТОП5-100, только Москва. Других подтвержденных</a:t>
            </a:r>
            <a:r>
              <a:rPr lang="ru-RU" sz="2000" baseline="0" dirty="0" smtClean="0">
                <a:latin typeface="Arial" charset="0"/>
              </a:rPr>
              <a:t> планов нет.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По показателям: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 Narrow" panose="020B0606020202030204" pitchFamily="34" charset="0"/>
              </a:rPr>
              <a:t>1. Численность преподавателей и исследователей не включает численность стажеров-исследователей (данные Управления персонала для Бюллетеня абсолютных показателей), </a:t>
            </a:r>
            <a:r>
              <a:rPr lang="ru-RU" altLang="ru-RU" sz="2000" dirty="0" smtClean="0">
                <a:latin typeface="Arial Narrow" panose="020B0606020202030204" pitchFamily="34" charset="0"/>
              </a:rPr>
              <a:t>на конец года, с учетом доли занимаемых ставок</a:t>
            </a:r>
            <a:endParaRPr lang="ru-RU" sz="2000" baseline="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 Narrow" panose="020B0606020202030204" pitchFamily="34" charset="0"/>
              </a:rPr>
              <a:t>2. Преподаватели и исследователи, привлеченные на международном рынке: численность иностранных (без учета стажеров-исследователей и ассистентов (8,5), иностранных граждан стран СНГ без ученой степени (9,25)) НПР (82,5) + российские граждане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(26,5). </a:t>
            </a:r>
            <a:r>
              <a:rPr lang="ru-RU" sz="2000" baseline="0" dirty="0" smtClean="0">
                <a:latin typeface="Arial Narrow" panose="020B0606020202030204" pitchFamily="34" charset="0"/>
              </a:rPr>
              <a:t>Численность иностранных граждан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– 49, </a:t>
            </a:r>
            <a:r>
              <a:rPr lang="ru-RU" sz="2000" baseline="0" dirty="0" smtClean="0">
                <a:latin typeface="Arial Narrow" panose="020B0606020202030204" pitchFamily="34" charset="0"/>
              </a:rPr>
              <a:t>всего НПР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– </a:t>
            </a:r>
            <a:r>
              <a:rPr lang="ru-RU" sz="2000" baseline="0" dirty="0" smtClean="0">
                <a:latin typeface="Arial Narrow" panose="020B0606020202030204" pitchFamily="34" charset="0"/>
              </a:rPr>
              <a:t>75,5</a:t>
            </a:r>
            <a:r>
              <a:rPr lang="en-US" sz="2000" baseline="0" dirty="0" smtClean="0">
                <a:latin typeface="Arial Narrow" panose="020B0606020202030204" pitchFamily="34" charset="0"/>
              </a:rPr>
              <a:t>. </a:t>
            </a:r>
            <a:r>
              <a:rPr lang="ru-RU" sz="2000" baseline="0" dirty="0" smtClean="0">
                <a:latin typeface="Arial Narrow" panose="020B0606020202030204" pitchFamily="34" charset="0"/>
              </a:rPr>
              <a:t>НПР - иностранные граждане стран СНГ с ученой степенью доктора или кандидата наук 3,5, НПР – иностранные граждане (за исключением стран СНГ), не имеющие ученой степени – 30. + 13 иностранцев и россиян с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</a:t>
            </a:r>
            <a:r>
              <a:rPr lang="ru-RU" sz="2000" baseline="0" dirty="0" smtClean="0">
                <a:latin typeface="Arial Narrow" panose="020B0606020202030204" pitchFamily="34" charset="0"/>
              </a:rPr>
              <a:t>в филиалах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3.</a:t>
            </a:r>
            <a:r>
              <a:rPr lang="ru-RU" sz="2000" baseline="0" dirty="0" smtClean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Российские преподаватели и исследователи</a:t>
            </a:r>
            <a:r>
              <a:rPr lang="ru-RU" sz="2000" baseline="0" dirty="0" smtClean="0">
                <a:latin typeface="Arial Narrow" panose="020B0606020202030204" pitchFamily="34" charset="0"/>
              </a:rPr>
              <a:t>, публикующиеся в рецензируемых международных журналах – оценка по спискам получателей надбавок 3-го уровня (за статью в зарубежном рецензируемом журнале), без учета иностранцев и россиян с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</a:t>
            </a:r>
            <a:r>
              <a:rPr lang="ru-RU" sz="2000" baseline="0" dirty="0" smtClean="0">
                <a:latin typeface="Arial Narrow" panose="020B0606020202030204" pitchFamily="34" charset="0"/>
              </a:rPr>
              <a:t>27 (получатели 2012-2014 гг.) + 81 (2013-2015 гг.) + филиалы 17 (2013-2015) + 14 (2012-2014)</a:t>
            </a:r>
            <a:endParaRPr lang="en-US" sz="2000" baseline="0" dirty="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Статьи считаются за 3 года, цитирования за 5 лет, комментарии к расчету на предыдущем слайде (соответствуют</a:t>
            </a:r>
            <a:r>
              <a:rPr lang="ru-RU" sz="2000" baseline="0" dirty="0" smtClean="0">
                <a:latin typeface="Arial" charset="0"/>
              </a:rPr>
              <a:t> второму и третьему показателю соответственно)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</a:rPr>
              <a:t>4.</a:t>
            </a:r>
            <a:r>
              <a:rPr lang="ru-RU" sz="2000" baseline="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Остальные показатели подтверждаю, кроме показателя: </a:t>
            </a:r>
            <a:r>
              <a:rPr lang="ru-RU" sz="2000" b="0" dirty="0" smtClean="0">
                <a:latin typeface="Arial Narrow" panose="020B0606020202030204" pitchFamily="34" charset="0"/>
              </a:rPr>
              <a:t>Доля</a:t>
            </a:r>
            <a:r>
              <a:rPr lang="ru-RU" sz="2000" b="0" baseline="0" dirty="0" smtClean="0">
                <a:latin typeface="Arial Narrow" panose="020B0606020202030204" pitchFamily="34" charset="0"/>
              </a:rPr>
              <a:t> исследовательских коллективов, интегрированных в глобальные научные сети, %</a:t>
            </a:r>
            <a:endParaRPr lang="ru-RU" sz="2000" b="0" dirty="0" smtClean="0">
              <a:latin typeface="Arial Narrow" panose="020B0606020202030204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" y="1"/>
            <a:ext cx="1574" cy="17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9935" tIns="44968" rIns="89935" bIns="44968" anchor="b"/>
          <a:lstStyle/>
          <a:p>
            <a:pPr>
              <a:lnSpc>
                <a:spcPct val="100000"/>
              </a:lnSpc>
              <a:defRPr/>
            </a:pPr>
            <a:fld id="{BE987E13-69A0-4D9F-832D-5BE4F2DDFEBC}" type="slidenum">
              <a:rPr lang="ru-RU">
                <a:solidFill>
                  <a:srgbClr val="000000"/>
                </a:solidFill>
                <a:latin typeface="+mn-lt" charset="0"/>
              </a:rPr>
              <a:pPr>
                <a:lnSpc>
                  <a:spcPct val="100000"/>
                </a:lnSpc>
                <a:defRPr/>
              </a:pPr>
              <a:t>12</a:t>
            </a:fld>
            <a:endParaRPr lang="ru-RU" dirty="0">
              <a:solidFill>
                <a:srgbClr val="000000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89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2776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69645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6513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3382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E42E0441-0476-4414-87B2-57051FB3A385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14</a:t>
            </a:fld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"/>
            <a:ext cx="1574" cy="17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По столбцам:</a:t>
            </a: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По 2013 году</a:t>
            </a:r>
            <a:r>
              <a:rPr lang="ru-RU" sz="2000" baseline="0" dirty="0" smtClean="0">
                <a:latin typeface="Arial" charset="0"/>
              </a:rPr>
              <a:t>: </a:t>
            </a:r>
            <a:r>
              <a:rPr lang="ru-RU" sz="2000" dirty="0" smtClean="0">
                <a:latin typeface="Arial" charset="0"/>
              </a:rPr>
              <a:t>Москва + филиалы.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" charset="0"/>
              </a:rPr>
              <a:t>По 2020 году: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" charset="0"/>
              </a:rPr>
              <a:t>для показателя № 1 </a:t>
            </a:r>
            <a:r>
              <a:rPr lang="ru-RU" sz="2000" dirty="0" smtClean="0">
                <a:latin typeface="Arial" charset="0"/>
              </a:rPr>
              <a:t>по филиалам</a:t>
            </a:r>
            <a:r>
              <a:rPr lang="ru-RU" sz="2000" baseline="0" dirty="0" smtClean="0">
                <a:latin typeface="Arial" charset="0"/>
              </a:rPr>
              <a:t> план = факт (добавил около 680 и округлил)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</a:rPr>
              <a:t>Для других</a:t>
            </a:r>
            <a:r>
              <a:rPr lang="ru-RU" sz="2000" baseline="0" dirty="0" smtClean="0">
                <a:latin typeface="Arial" charset="0"/>
              </a:rPr>
              <a:t> показателей показан п</a:t>
            </a:r>
            <a:r>
              <a:rPr lang="ru-RU" sz="2000" dirty="0" smtClean="0">
                <a:latin typeface="Arial" charset="0"/>
              </a:rPr>
              <a:t>лан из ТОП5-100, только Москва. Других подтвержденных</a:t>
            </a:r>
            <a:r>
              <a:rPr lang="ru-RU" sz="2000" baseline="0" dirty="0" smtClean="0">
                <a:latin typeface="Arial" charset="0"/>
              </a:rPr>
              <a:t> планов нет.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По показателям: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 Narrow" panose="020B0606020202030204" pitchFamily="34" charset="0"/>
              </a:rPr>
              <a:t>1. Численность преподавателей и исследователей не включает численность стажеров-исследователей (данные Управления персонала для Бюллетеня абсолютных показателей), </a:t>
            </a:r>
            <a:r>
              <a:rPr lang="ru-RU" altLang="ru-RU" sz="2000" dirty="0" smtClean="0">
                <a:latin typeface="Arial Narrow" panose="020B0606020202030204" pitchFamily="34" charset="0"/>
              </a:rPr>
              <a:t>на конец года, с учетом доли занимаемых ставок</a:t>
            </a:r>
            <a:endParaRPr lang="ru-RU" sz="2000" baseline="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 Narrow" panose="020B0606020202030204" pitchFamily="34" charset="0"/>
              </a:rPr>
              <a:t>2. Преподаватели и исследователи, привлеченные на международном рынке: численность иностранных (без учета стажеров-исследователей и ассистентов (8,5), иностранных граждан стран СНГ без ученой степени (9,25)) НПР (82,5) + российские граждане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(26,5). </a:t>
            </a:r>
            <a:r>
              <a:rPr lang="ru-RU" sz="2000" baseline="0" dirty="0" smtClean="0">
                <a:latin typeface="Arial Narrow" panose="020B0606020202030204" pitchFamily="34" charset="0"/>
              </a:rPr>
              <a:t>Численность иностранных граждан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– 49, </a:t>
            </a:r>
            <a:r>
              <a:rPr lang="ru-RU" sz="2000" baseline="0" dirty="0" smtClean="0">
                <a:latin typeface="Arial Narrow" panose="020B0606020202030204" pitchFamily="34" charset="0"/>
              </a:rPr>
              <a:t>всего НПР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– </a:t>
            </a:r>
            <a:r>
              <a:rPr lang="ru-RU" sz="2000" baseline="0" dirty="0" smtClean="0">
                <a:latin typeface="Arial Narrow" panose="020B0606020202030204" pitchFamily="34" charset="0"/>
              </a:rPr>
              <a:t>75,5</a:t>
            </a:r>
            <a:r>
              <a:rPr lang="en-US" sz="2000" baseline="0" dirty="0" smtClean="0">
                <a:latin typeface="Arial Narrow" panose="020B0606020202030204" pitchFamily="34" charset="0"/>
              </a:rPr>
              <a:t>. </a:t>
            </a:r>
            <a:r>
              <a:rPr lang="ru-RU" sz="2000" baseline="0" dirty="0" smtClean="0">
                <a:latin typeface="Arial Narrow" panose="020B0606020202030204" pitchFamily="34" charset="0"/>
              </a:rPr>
              <a:t>НПР - иностранные граждане стран СНГ с ученой степенью доктора или кандидата наук 3,5, НПР – иностранные граждане (за исключением стран СНГ), не имеющие ученой степени – 30. + 13 иностранцев и россиян с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</a:t>
            </a:r>
            <a:r>
              <a:rPr lang="ru-RU" sz="2000" baseline="0" dirty="0" smtClean="0">
                <a:latin typeface="Arial Narrow" panose="020B0606020202030204" pitchFamily="34" charset="0"/>
              </a:rPr>
              <a:t>в филиалах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3.</a:t>
            </a:r>
            <a:r>
              <a:rPr lang="ru-RU" sz="2000" baseline="0" dirty="0" smtClean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Российские преподаватели и исследователи</a:t>
            </a:r>
            <a:r>
              <a:rPr lang="ru-RU" sz="2000" baseline="0" dirty="0" smtClean="0">
                <a:latin typeface="Arial Narrow" panose="020B0606020202030204" pitchFamily="34" charset="0"/>
              </a:rPr>
              <a:t>, публикующиеся в рецензируемых международных журналах – оценка по спискам получателей надбавок 3-го уровня (за статью в зарубежном рецензируемом журнале), без учета иностранцев и россиян с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</a:t>
            </a:r>
            <a:r>
              <a:rPr lang="ru-RU" sz="2000" baseline="0" dirty="0" smtClean="0">
                <a:latin typeface="Arial Narrow" panose="020B0606020202030204" pitchFamily="34" charset="0"/>
              </a:rPr>
              <a:t>27 (получатели 2012-2014 гг.) + 81 (2013-2015 гг.) + филиалы 17 (2013-2015) + 14 (2012-2014)</a:t>
            </a:r>
            <a:endParaRPr lang="en-US" sz="2000" baseline="0" dirty="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Статьи считаются за 3 года, цитирования за 5 лет, комментарии к расчету на предыдущем слайде (соответствуют</a:t>
            </a:r>
            <a:r>
              <a:rPr lang="ru-RU" sz="2000" baseline="0" dirty="0" smtClean="0">
                <a:latin typeface="Arial" charset="0"/>
              </a:rPr>
              <a:t> второму и третьему показателю соответственно)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</a:rPr>
              <a:t>4.</a:t>
            </a:r>
            <a:r>
              <a:rPr lang="ru-RU" sz="2000" baseline="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Остальные показатели подтверждаю, кроме показателя: </a:t>
            </a:r>
            <a:r>
              <a:rPr lang="ru-RU" sz="2000" b="0" dirty="0" smtClean="0">
                <a:latin typeface="Arial Narrow" panose="020B0606020202030204" pitchFamily="34" charset="0"/>
              </a:rPr>
              <a:t>Доля</a:t>
            </a:r>
            <a:r>
              <a:rPr lang="ru-RU" sz="2000" b="0" baseline="0" dirty="0" smtClean="0">
                <a:latin typeface="Arial Narrow" panose="020B0606020202030204" pitchFamily="34" charset="0"/>
              </a:rPr>
              <a:t> исследовательских коллективов, интегрированных в глобальные научные сети, %</a:t>
            </a:r>
            <a:endParaRPr lang="ru-RU" sz="2000" b="0" dirty="0" smtClean="0">
              <a:latin typeface="Arial Narrow" panose="020B0606020202030204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" y="1"/>
            <a:ext cx="1574" cy="17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9935" tIns="44968" rIns="89935" bIns="44968" anchor="b"/>
          <a:lstStyle/>
          <a:p>
            <a:pPr>
              <a:lnSpc>
                <a:spcPct val="100000"/>
              </a:lnSpc>
              <a:defRPr/>
            </a:pPr>
            <a:fld id="{BE987E13-69A0-4D9F-832D-5BE4F2DDFEBC}" type="slidenum">
              <a:rPr lang="ru-RU">
                <a:solidFill>
                  <a:srgbClr val="000000"/>
                </a:solidFill>
                <a:latin typeface="+mn-lt" charset="0"/>
              </a:rPr>
              <a:pPr>
                <a:lnSpc>
                  <a:spcPct val="100000"/>
                </a:lnSpc>
                <a:defRPr/>
              </a:pPr>
              <a:t>14</a:t>
            </a:fld>
            <a:endParaRPr lang="ru-RU" dirty="0">
              <a:solidFill>
                <a:srgbClr val="000000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8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2776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69645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6513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3382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E42E0441-0476-4414-87B2-57051FB3A385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"/>
            <a:ext cx="1574" cy="17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По столбцам:</a:t>
            </a: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По 2013 году</a:t>
            </a:r>
            <a:r>
              <a:rPr lang="ru-RU" sz="2000" baseline="0" dirty="0" smtClean="0">
                <a:latin typeface="Arial" charset="0"/>
              </a:rPr>
              <a:t>: </a:t>
            </a:r>
            <a:r>
              <a:rPr lang="ru-RU" sz="2000" dirty="0" smtClean="0">
                <a:latin typeface="Arial" charset="0"/>
              </a:rPr>
              <a:t>Москва + филиалы.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" charset="0"/>
              </a:rPr>
              <a:t>По 2020 году: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" charset="0"/>
              </a:rPr>
              <a:t>для показателя № 1 </a:t>
            </a:r>
            <a:r>
              <a:rPr lang="ru-RU" sz="2000" dirty="0" smtClean="0">
                <a:latin typeface="Arial" charset="0"/>
              </a:rPr>
              <a:t>по филиалам</a:t>
            </a:r>
            <a:r>
              <a:rPr lang="ru-RU" sz="2000" baseline="0" dirty="0" smtClean="0">
                <a:latin typeface="Arial" charset="0"/>
              </a:rPr>
              <a:t> план = факт (добавил около 680 и округлил)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</a:rPr>
              <a:t>Для других</a:t>
            </a:r>
            <a:r>
              <a:rPr lang="ru-RU" sz="2000" baseline="0" dirty="0" smtClean="0">
                <a:latin typeface="Arial" charset="0"/>
              </a:rPr>
              <a:t> показателей показан п</a:t>
            </a:r>
            <a:r>
              <a:rPr lang="ru-RU" sz="2000" dirty="0" smtClean="0">
                <a:latin typeface="Arial" charset="0"/>
              </a:rPr>
              <a:t>лан из ТОП5-100, только Москва. Других подтвержденных</a:t>
            </a:r>
            <a:r>
              <a:rPr lang="ru-RU" sz="2000" baseline="0" dirty="0" smtClean="0">
                <a:latin typeface="Arial" charset="0"/>
              </a:rPr>
              <a:t> планов нет.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По показателям: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 Narrow" panose="020B0606020202030204" pitchFamily="34" charset="0"/>
              </a:rPr>
              <a:t>1. Численность преподавателей и исследователей не включает численность стажеров-исследователей (данные Управления персонала для Бюллетеня абсолютных показателей), </a:t>
            </a:r>
            <a:r>
              <a:rPr lang="ru-RU" altLang="ru-RU" sz="2000" dirty="0" smtClean="0">
                <a:latin typeface="Arial Narrow" panose="020B0606020202030204" pitchFamily="34" charset="0"/>
              </a:rPr>
              <a:t>на конец года, с учетом доли занимаемых ставок</a:t>
            </a:r>
            <a:endParaRPr lang="ru-RU" sz="2000" baseline="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 Narrow" panose="020B0606020202030204" pitchFamily="34" charset="0"/>
              </a:rPr>
              <a:t>2. Преподаватели и исследователи, привлеченные на международном рынке: численность иностранных (без учета стажеров-исследователей и ассистентов (8,5), иностранных граждан стран СНГ без ученой степени (9,25)) НПР (82,5) + российские граждане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(26,5). </a:t>
            </a:r>
            <a:r>
              <a:rPr lang="ru-RU" sz="2000" baseline="0" dirty="0" smtClean="0">
                <a:latin typeface="Arial Narrow" panose="020B0606020202030204" pitchFamily="34" charset="0"/>
              </a:rPr>
              <a:t>Численность иностранных граждан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– 49, </a:t>
            </a:r>
            <a:r>
              <a:rPr lang="ru-RU" sz="2000" baseline="0" dirty="0" smtClean="0">
                <a:latin typeface="Arial Narrow" panose="020B0606020202030204" pitchFamily="34" charset="0"/>
              </a:rPr>
              <a:t>всего НПР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– </a:t>
            </a:r>
            <a:r>
              <a:rPr lang="ru-RU" sz="2000" baseline="0" dirty="0" smtClean="0">
                <a:latin typeface="Arial Narrow" panose="020B0606020202030204" pitchFamily="34" charset="0"/>
              </a:rPr>
              <a:t>75,5</a:t>
            </a:r>
            <a:r>
              <a:rPr lang="en-US" sz="2000" baseline="0" dirty="0" smtClean="0">
                <a:latin typeface="Arial Narrow" panose="020B0606020202030204" pitchFamily="34" charset="0"/>
              </a:rPr>
              <a:t>. </a:t>
            </a:r>
            <a:r>
              <a:rPr lang="ru-RU" sz="2000" baseline="0" dirty="0" smtClean="0">
                <a:latin typeface="Arial Narrow" panose="020B0606020202030204" pitchFamily="34" charset="0"/>
              </a:rPr>
              <a:t>НПР - иностранные граждане стран СНГ с ученой степенью доктора или кандидата наук 3,5, НПР – иностранные граждане (за исключением стран СНГ), не имеющие ученой степени – 30. + 13 иностранцев и россиян с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</a:t>
            </a:r>
            <a:r>
              <a:rPr lang="ru-RU" sz="2000" baseline="0" dirty="0" smtClean="0">
                <a:latin typeface="Arial Narrow" panose="020B0606020202030204" pitchFamily="34" charset="0"/>
              </a:rPr>
              <a:t>в филиалах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3.</a:t>
            </a:r>
            <a:r>
              <a:rPr lang="ru-RU" sz="2000" baseline="0" dirty="0" smtClean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Российские преподаватели и исследователи</a:t>
            </a:r>
            <a:r>
              <a:rPr lang="ru-RU" sz="2000" baseline="0" dirty="0" smtClean="0">
                <a:latin typeface="Arial Narrow" panose="020B0606020202030204" pitchFamily="34" charset="0"/>
              </a:rPr>
              <a:t>, публикующиеся в рецензируемых международных журналах – оценка по спискам получателей надбавок 3-го уровня (за статью в зарубежном рецензируемом журнале), без учета иностранцев и россиян с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</a:t>
            </a:r>
            <a:r>
              <a:rPr lang="ru-RU" sz="2000" baseline="0" dirty="0" smtClean="0">
                <a:latin typeface="Arial Narrow" panose="020B0606020202030204" pitchFamily="34" charset="0"/>
              </a:rPr>
              <a:t>27 (получатели 2012-2014 гг.) + 81 (2013-2015 гг.) + филиалы 17 (2013-2015) + 14 (2012-2014)</a:t>
            </a:r>
            <a:endParaRPr lang="en-US" sz="2000" baseline="0" dirty="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Статьи считаются за 3 года, цитирования за 5 лет, комментарии к расчету на предыдущем слайде (соответствуют</a:t>
            </a:r>
            <a:r>
              <a:rPr lang="ru-RU" sz="2000" baseline="0" dirty="0" smtClean="0">
                <a:latin typeface="Arial" charset="0"/>
              </a:rPr>
              <a:t> второму и третьему показателю соответственно)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</a:rPr>
              <a:t>4.</a:t>
            </a:r>
            <a:r>
              <a:rPr lang="ru-RU" sz="2000" baseline="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Остальные показатели подтверждаю, кроме показателя: </a:t>
            </a:r>
            <a:r>
              <a:rPr lang="ru-RU" sz="2000" b="0" dirty="0" smtClean="0">
                <a:latin typeface="Arial Narrow" panose="020B0606020202030204" pitchFamily="34" charset="0"/>
              </a:rPr>
              <a:t>Доля</a:t>
            </a:r>
            <a:r>
              <a:rPr lang="ru-RU" sz="2000" b="0" baseline="0" dirty="0" smtClean="0">
                <a:latin typeface="Arial Narrow" panose="020B0606020202030204" pitchFamily="34" charset="0"/>
              </a:rPr>
              <a:t> исследовательских коллективов, интегрированных в глобальные научные сети, %</a:t>
            </a:r>
            <a:endParaRPr lang="ru-RU" sz="2000" b="0" dirty="0" smtClean="0">
              <a:latin typeface="Arial Narrow" panose="020B0606020202030204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" y="1"/>
            <a:ext cx="1574" cy="17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9935" tIns="44968" rIns="89935" bIns="44968" anchor="b"/>
          <a:lstStyle/>
          <a:p>
            <a:pPr>
              <a:lnSpc>
                <a:spcPct val="100000"/>
              </a:lnSpc>
              <a:defRPr/>
            </a:pPr>
            <a:fld id="{BE987E13-69A0-4D9F-832D-5BE4F2DDFEBC}" type="slidenum">
              <a:rPr lang="ru-RU">
                <a:solidFill>
                  <a:srgbClr val="000000"/>
                </a:solidFill>
                <a:latin typeface="+mn-lt" charset="0"/>
              </a:rPr>
              <a:pPr>
                <a:lnSpc>
                  <a:spcPct val="100000"/>
                </a:lnSpc>
                <a:defRPr/>
              </a:pPr>
              <a:t>3</a:t>
            </a:fld>
            <a:endParaRPr lang="ru-RU" dirty="0">
              <a:solidFill>
                <a:srgbClr val="000000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01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2776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69645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6513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3382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E42E0441-0476-4414-87B2-57051FB3A385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"/>
            <a:ext cx="1574" cy="17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По столбцам:</a:t>
            </a: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По 2013 году</a:t>
            </a:r>
            <a:r>
              <a:rPr lang="ru-RU" sz="2000" baseline="0" dirty="0" smtClean="0">
                <a:latin typeface="Arial" charset="0"/>
              </a:rPr>
              <a:t>: </a:t>
            </a:r>
            <a:r>
              <a:rPr lang="ru-RU" sz="2000" dirty="0" smtClean="0">
                <a:latin typeface="Arial" charset="0"/>
              </a:rPr>
              <a:t>Москва + филиалы.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" charset="0"/>
              </a:rPr>
              <a:t>По 2020 году: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" charset="0"/>
              </a:rPr>
              <a:t>для показателя № 1 </a:t>
            </a:r>
            <a:r>
              <a:rPr lang="ru-RU" sz="2000" dirty="0" smtClean="0">
                <a:latin typeface="Arial" charset="0"/>
              </a:rPr>
              <a:t>по филиалам</a:t>
            </a:r>
            <a:r>
              <a:rPr lang="ru-RU" sz="2000" baseline="0" dirty="0" smtClean="0">
                <a:latin typeface="Arial" charset="0"/>
              </a:rPr>
              <a:t> план = факт (добавил около 680 и округлил)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</a:rPr>
              <a:t>Для других</a:t>
            </a:r>
            <a:r>
              <a:rPr lang="ru-RU" sz="2000" baseline="0" dirty="0" smtClean="0">
                <a:latin typeface="Arial" charset="0"/>
              </a:rPr>
              <a:t> показателей показан п</a:t>
            </a:r>
            <a:r>
              <a:rPr lang="ru-RU" sz="2000" dirty="0" smtClean="0">
                <a:latin typeface="Arial" charset="0"/>
              </a:rPr>
              <a:t>лан из ТОП5-100, только Москва. Других подтвержденных</a:t>
            </a:r>
            <a:r>
              <a:rPr lang="ru-RU" sz="2000" baseline="0" dirty="0" smtClean="0">
                <a:latin typeface="Arial" charset="0"/>
              </a:rPr>
              <a:t> планов нет.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По показателям: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 Narrow" panose="020B0606020202030204" pitchFamily="34" charset="0"/>
              </a:rPr>
              <a:t>1. Численность преподавателей и исследователей не включает численность стажеров-исследователей (данные Управления персонала для Бюллетеня абсолютных показателей), </a:t>
            </a:r>
            <a:r>
              <a:rPr lang="ru-RU" altLang="ru-RU" sz="2000" dirty="0" smtClean="0">
                <a:latin typeface="Arial Narrow" panose="020B0606020202030204" pitchFamily="34" charset="0"/>
              </a:rPr>
              <a:t>на конец года, с учетом доли занимаемых ставок</a:t>
            </a:r>
            <a:endParaRPr lang="ru-RU" sz="2000" baseline="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 Narrow" panose="020B0606020202030204" pitchFamily="34" charset="0"/>
              </a:rPr>
              <a:t>2. Преподаватели и исследователи, привлеченные на международном рынке: численность иностранных (без учета стажеров-исследователей и ассистентов (8,5), иностранных граждан стран СНГ без ученой степени (9,25)) НПР (82,5) + российские граждане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(26,5). </a:t>
            </a:r>
            <a:r>
              <a:rPr lang="ru-RU" sz="2000" baseline="0" dirty="0" smtClean="0">
                <a:latin typeface="Arial Narrow" panose="020B0606020202030204" pitchFamily="34" charset="0"/>
              </a:rPr>
              <a:t>Численность иностранных граждан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– 49, </a:t>
            </a:r>
            <a:r>
              <a:rPr lang="ru-RU" sz="2000" baseline="0" dirty="0" smtClean="0">
                <a:latin typeface="Arial Narrow" panose="020B0606020202030204" pitchFamily="34" charset="0"/>
              </a:rPr>
              <a:t>всего НПР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– </a:t>
            </a:r>
            <a:r>
              <a:rPr lang="ru-RU" sz="2000" baseline="0" dirty="0" smtClean="0">
                <a:latin typeface="Arial Narrow" panose="020B0606020202030204" pitchFamily="34" charset="0"/>
              </a:rPr>
              <a:t>75,5</a:t>
            </a:r>
            <a:r>
              <a:rPr lang="en-US" sz="2000" baseline="0" dirty="0" smtClean="0">
                <a:latin typeface="Arial Narrow" panose="020B0606020202030204" pitchFamily="34" charset="0"/>
              </a:rPr>
              <a:t>. </a:t>
            </a:r>
            <a:r>
              <a:rPr lang="ru-RU" sz="2000" baseline="0" dirty="0" smtClean="0">
                <a:latin typeface="Arial Narrow" panose="020B0606020202030204" pitchFamily="34" charset="0"/>
              </a:rPr>
              <a:t>НПР - иностранные граждане стран СНГ с ученой степенью доктора или кандидата наук 3,5, НПР – иностранные граждане (за исключением стран СНГ), не имеющие ученой степени – 30. + 13 иностранцев и россиян с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</a:t>
            </a:r>
            <a:r>
              <a:rPr lang="ru-RU" sz="2000" baseline="0" dirty="0" smtClean="0">
                <a:latin typeface="Arial Narrow" panose="020B0606020202030204" pitchFamily="34" charset="0"/>
              </a:rPr>
              <a:t>в филиалах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3.</a:t>
            </a:r>
            <a:r>
              <a:rPr lang="ru-RU" sz="2000" baseline="0" dirty="0" smtClean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Российские преподаватели и исследователи</a:t>
            </a:r>
            <a:r>
              <a:rPr lang="ru-RU" sz="2000" baseline="0" dirty="0" smtClean="0">
                <a:latin typeface="Arial Narrow" panose="020B0606020202030204" pitchFamily="34" charset="0"/>
              </a:rPr>
              <a:t>, публикующиеся в рецензируемых международных журналах – оценка по спискам получателей надбавок 3-го уровня (за статью в зарубежном рецензируемом журнале), без учета иностранцев и россиян с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</a:t>
            </a:r>
            <a:r>
              <a:rPr lang="ru-RU" sz="2000" baseline="0" dirty="0" smtClean="0">
                <a:latin typeface="Arial Narrow" panose="020B0606020202030204" pitchFamily="34" charset="0"/>
              </a:rPr>
              <a:t>27 (получатели 2012-2014 гг.) + 81 (2013-2015 гг.) + филиалы 17 (2013-2015) + 14 (2012-2014)</a:t>
            </a:r>
            <a:endParaRPr lang="en-US" sz="2000" baseline="0" dirty="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Статьи считаются за 3 года, цитирования за 5 лет, комментарии к расчету на предыдущем слайде (соответствуют</a:t>
            </a:r>
            <a:r>
              <a:rPr lang="ru-RU" sz="2000" baseline="0" dirty="0" smtClean="0">
                <a:latin typeface="Arial" charset="0"/>
              </a:rPr>
              <a:t> второму и третьему показателю соответственно)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</a:rPr>
              <a:t>4.</a:t>
            </a:r>
            <a:r>
              <a:rPr lang="ru-RU" sz="2000" baseline="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Остальные показатели подтверждаю, кроме показателя: </a:t>
            </a:r>
            <a:r>
              <a:rPr lang="ru-RU" sz="2000" b="0" dirty="0" smtClean="0">
                <a:latin typeface="Arial Narrow" panose="020B0606020202030204" pitchFamily="34" charset="0"/>
              </a:rPr>
              <a:t>Доля</a:t>
            </a:r>
            <a:r>
              <a:rPr lang="ru-RU" sz="2000" b="0" baseline="0" dirty="0" smtClean="0">
                <a:latin typeface="Arial Narrow" panose="020B0606020202030204" pitchFamily="34" charset="0"/>
              </a:rPr>
              <a:t> исследовательских коллективов, интегрированных в глобальные научные сети, %</a:t>
            </a:r>
            <a:endParaRPr lang="ru-RU" sz="2000" b="0" dirty="0" smtClean="0">
              <a:latin typeface="Arial Narrow" panose="020B0606020202030204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" y="1"/>
            <a:ext cx="1574" cy="17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9935" tIns="44968" rIns="89935" bIns="44968" anchor="b"/>
          <a:lstStyle/>
          <a:p>
            <a:pPr>
              <a:lnSpc>
                <a:spcPct val="100000"/>
              </a:lnSpc>
              <a:defRPr/>
            </a:pPr>
            <a:fld id="{BE987E13-69A0-4D9F-832D-5BE4F2DDFEBC}" type="slidenum">
              <a:rPr lang="ru-RU">
                <a:solidFill>
                  <a:srgbClr val="000000"/>
                </a:solidFill>
                <a:latin typeface="+mn-lt" charset="0"/>
              </a:rPr>
              <a:pPr>
                <a:lnSpc>
                  <a:spcPct val="100000"/>
                </a:lnSpc>
                <a:defRPr/>
              </a:pPr>
              <a:t>4</a:t>
            </a:fld>
            <a:endParaRPr lang="ru-RU" dirty="0">
              <a:solidFill>
                <a:srgbClr val="000000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37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2776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69645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6513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3382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E42E0441-0476-4414-87B2-57051FB3A385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"/>
            <a:ext cx="1574" cy="17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По столбцам:</a:t>
            </a: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По 2013 году</a:t>
            </a:r>
            <a:r>
              <a:rPr lang="ru-RU" sz="2000" baseline="0" dirty="0" smtClean="0">
                <a:latin typeface="Arial" charset="0"/>
              </a:rPr>
              <a:t>: </a:t>
            </a:r>
            <a:r>
              <a:rPr lang="ru-RU" sz="2000" dirty="0" smtClean="0">
                <a:latin typeface="Arial" charset="0"/>
              </a:rPr>
              <a:t>Москва + филиалы.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" charset="0"/>
              </a:rPr>
              <a:t>По 2020 году: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" charset="0"/>
              </a:rPr>
              <a:t>для показателя № 1 </a:t>
            </a:r>
            <a:r>
              <a:rPr lang="ru-RU" sz="2000" dirty="0" smtClean="0">
                <a:latin typeface="Arial" charset="0"/>
              </a:rPr>
              <a:t>по филиалам</a:t>
            </a:r>
            <a:r>
              <a:rPr lang="ru-RU" sz="2000" baseline="0" dirty="0" smtClean="0">
                <a:latin typeface="Arial" charset="0"/>
              </a:rPr>
              <a:t> план = факт (добавил около 680 и округлил)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</a:rPr>
              <a:t>Для других</a:t>
            </a:r>
            <a:r>
              <a:rPr lang="ru-RU" sz="2000" baseline="0" dirty="0" smtClean="0">
                <a:latin typeface="Arial" charset="0"/>
              </a:rPr>
              <a:t> показателей показан п</a:t>
            </a:r>
            <a:r>
              <a:rPr lang="ru-RU" sz="2000" dirty="0" smtClean="0">
                <a:latin typeface="Arial" charset="0"/>
              </a:rPr>
              <a:t>лан из ТОП5-100, только Москва. Других подтвержденных</a:t>
            </a:r>
            <a:r>
              <a:rPr lang="ru-RU" sz="2000" baseline="0" dirty="0" smtClean="0">
                <a:latin typeface="Arial" charset="0"/>
              </a:rPr>
              <a:t> планов нет.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По показателям: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 Narrow" panose="020B0606020202030204" pitchFamily="34" charset="0"/>
              </a:rPr>
              <a:t>1. Численность преподавателей и исследователей не включает численность стажеров-исследователей (данные Управления персонала для Бюллетеня абсолютных показателей), </a:t>
            </a:r>
            <a:r>
              <a:rPr lang="ru-RU" altLang="ru-RU" sz="2000" dirty="0" smtClean="0">
                <a:latin typeface="Arial Narrow" panose="020B0606020202030204" pitchFamily="34" charset="0"/>
              </a:rPr>
              <a:t>на конец года, с учетом доли занимаемых ставок</a:t>
            </a:r>
            <a:endParaRPr lang="ru-RU" sz="2000" baseline="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 Narrow" panose="020B0606020202030204" pitchFamily="34" charset="0"/>
              </a:rPr>
              <a:t>2. Преподаватели и исследователи, привлеченные на международном рынке: численность иностранных (без учета стажеров-исследователей и ассистентов (8,5), иностранных граждан стран СНГ без ученой степени (9,25)) НПР (82,5) + российские граждане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(26,5). </a:t>
            </a:r>
            <a:r>
              <a:rPr lang="ru-RU" sz="2000" baseline="0" dirty="0" smtClean="0">
                <a:latin typeface="Arial Narrow" panose="020B0606020202030204" pitchFamily="34" charset="0"/>
              </a:rPr>
              <a:t>Численность иностранных граждан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– 49, </a:t>
            </a:r>
            <a:r>
              <a:rPr lang="ru-RU" sz="2000" baseline="0" dirty="0" smtClean="0">
                <a:latin typeface="Arial Narrow" panose="020B0606020202030204" pitchFamily="34" charset="0"/>
              </a:rPr>
              <a:t>всего НПР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– </a:t>
            </a:r>
            <a:r>
              <a:rPr lang="ru-RU" sz="2000" baseline="0" dirty="0" smtClean="0">
                <a:latin typeface="Arial Narrow" panose="020B0606020202030204" pitchFamily="34" charset="0"/>
              </a:rPr>
              <a:t>75,5</a:t>
            </a:r>
            <a:r>
              <a:rPr lang="en-US" sz="2000" baseline="0" dirty="0" smtClean="0">
                <a:latin typeface="Arial Narrow" panose="020B0606020202030204" pitchFamily="34" charset="0"/>
              </a:rPr>
              <a:t>. </a:t>
            </a:r>
            <a:r>
              <a:rPr lang="ru-RU" sz="2000" baseline="0" dirty="0" smtClean="0">
                <a:latin typeface="Arial Narrow" panose="020B0606020202030204" pitchFamily="34" charset="0"/>
              </a:rPr>
              <a:t>НПР - иностранные граждане стран СНГ с ученой степенью доктора или кандидата наук 3,5, НПР – иностранные граждане (за исключением стран СНГ), не имеющие ученой степени – 30. + 13 иностранцев и россиян с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</a:t>
            </a:r>
            <a:r>
              <a:rPr lang="ru-RU" sz="2000" baseline="0" dirty="0" smtClean="0">
                <a:latin typeface="Arial Narrow" panose="020B0606020202030204" pitchFamily="34" charset="0"/>
              </a:rPr>
              <a:t>в филиалах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3.</a:t>
            </a:r>
            <a:r>
              <a:rPr lang="ru-RU" sz="2000" baseline="0" dirty="0" smtClean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Российские преподаватели и исследователи</a:t>
            </a:r>
            <a:r>
              <a:rPr lang="ru-RU" sz="2000" baseline="0" dirty="0" smtClean="0">
                <a:latin typeface="Arial Narrow" panose="020B0606020202030204" pitchFamily="34" charset="0"/>
              </a:rPr>
              <a:t>, публикующиеся в рецензируемых международных журналах – оценка по спискам получателей надбавок 3-го уровня (за статью в зарубежном рецензируемом журнале), без учета иностранцев и россиян с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</a:t>
            </a:r>
            <a:r>
              <a:rPr lang="ru-RU" sz="2000" baseline="0" dirty="0" smtClean="0">
                <a:latin typeface="Arial Narrow" panose="020B0606020202030204" pitchFamily="34" charset="0"/>
              </a:rPr>
              <a:t>27 (получатели 2012-2014 гг.) + 81 (2013-2015 гг.) + филиалы 17 (2013-2015) + 14 (2012-2014)</a:t>
            </a:r>
            <a:endParaRPr lang="en-US" sz="2000" baseline="0" dirty="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Статьи считаются за 3 года, цитирования за 5 лет, комментарии к расчету на предыдущем слайде (соответствуют</a:t>
            </a:r>
            <a:r>
              <a:rPr lang="ru-RU" sz="2000" baseline="0" dirty="0" smtClean="0">
                <a:latin typeface="Arial" charset="0"/>
              </a:rPr>
              <a:t> второму и третьему показателю соответственно)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</a:rPr>
              <a:t>4.</a:t>
            </a:r>
            <a:r>
              <a:rPr lang="ru-RU" sz="2000" baseline="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Остальные показатели подтверждаю, кроме показателя: </a:t>
            </a:r>
            <a:r>
              <a:rPr lang="ru-RU" sz="2000" b="0" dirty="0" smtClean="0">
                <a:latin typeface="Arial Narrow" panose="020B0606020202030204" pitchFamily="34" charset="0"/>
              </a:rPr>
              <a:t>Доля</a:t>
            </a:r>
            <a:r>
              <a:rPr lang="ru-RU" sz="2000" b="0" baseline="0" dirty="0" smtClean="0">
                <a:latin typeface="Arial Narrow" panose="020B0606020202030204" pitchFamily="34" charset="0"/>
              </a:rPr>
              <a:t> исследовательских коллективов, интегрированных в глобальные научные сети, %</a:t>
            </a:r>
            <a:endParaRPr lang="ru-RU" sz="2000" b="0" dirty="0" smtClean="0">
              <a:latin typeface="Arial Narrow" panose="020B0606020202030204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" y="1"/>
            <a:ext cx="1574" cy="17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9935" tIns="44968" rIns="89935" bIns="44968" anchor="b"/>
          <a:lstStyle/>
          <a:p>
            <a:pPr>
              <a:lnSpc>
                <a:spcPct val="100000"/>
              </a:lnSpc>
              <a:defRPr/>
            </a:pPr>
            <a:fld id="{BE987E13-69A0-4D9F-832D-5BE4F2DDFEBC}" type="slidenum">
              <a:rPr lang="ru-RU">
                <a:solidFill>
                  <a:srgbClr val="000000"/>
                </a:solidFill>
                <a:latin typeface="+mn-lt" charset="0"/>
              </a:rPr>
              <a:pPr>
                <a:lnSpc>
                  <a:spcPct val="100000"/>
                </a:lnSpc>
                <a:defRPr/>
              </a:pPr>
              <a:t>5</a:t>
            </a:fld>
            <a:endParaRPr lang="ru-RU" dirty="0">
              <a:solidFill>
                <a:srgbClr val="000000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16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2776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69645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6513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3382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E42E0441-0476-4414-87B2-57051FB3A385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6</a:t>
            </a:fld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"/>
            <a:ext cx="1574" cy="17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По столбцам:</a:t>
            </a: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По 2013 году</a:t>
            </a:r>
            <a:r>
              <a:rPr lang="ru-RU" sz="2000" baseline="0" dirty="0" smtClean="0">
                <a:latin typeface="Arial" charset="0"/>
              </a:rPr>
              <a:t>: </a:t>
            </a:r>
            <a:r>
              <a:rPr lang="ru-RU" sz="2000" dirty="0" smtClean="0">
                <a:latin typeface="Arial" charset="0"/>
              </a:rPr>
              <a:t>Москва + филиалы.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" charset="0"/>
              </a:rPr>
              <a:t>По 2020 году: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" charset="0"/>
              </a:rPr>
              <a:t>для показателя № 1 </a:t>
            </a:r>
            <a:r>
              <a:rPr lang="ru-RU" sz="2000" dirty="0" smtClean="0">
                <a:latin typeface="Arial" charset="0"/>
              </a:rPr>
              <a:t>по филиалам</a:t>
            </a:r>
            <a:r>
              <a:rPr lang="ru-RU" sz="2000" baseline="0" dirty="0" smtClean="0">
                <a:latin typeface="Arial" charset="0"/>
              </a:rPr>
              <a:t> план = факт (добавил около 680 и округлил)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</a:rPr>
              <a:t>Для других</a:t>
            </a:r>
            <a:r>
              <a:rPr lang="ru-RU" sz="2000" baseline="0" dirty="0" smtClean="0">
                <a:latin typeface="Arial" charset="0"/>
              </a:rPr>
              <a:t> показателей показан п</a:t>
            </a:r>
            <a:r>
              <a:rPr lang="ru-RU" sz="2000" dirty="0" smtClean="0">
                <a:latin typeface="Arial" charset="0"/>
              </a:rPr>
              <a:t>лан из ТОП5-100, только Москва. Других подтвержденных</a:t>
            </a:r>
            <a:r>
              <a:rPr lang="ru-RU" sz="2000" baseline="0" dirty="0" smtClean="0">
                <a:latin typeface="Arial" charset="0"/>
              </a:rPr>
              <a:t> планов нет.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По показателям: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 Narrow" panose="020B0606020202030204" pitchFamily="34" charset="0"/>
              </a:rPr>
              <a:t>1. Численность преподавателей и исследователей не включает численность стажеров-исследователей (данные Управления персонала для Бюллетеня абсолютных показателей), </a:t>
            </a:r>
            <a:r>
              <a:rPr lang="ru-RU" altLang="ru-RU" sz="2000" dirty="0" smtClean="0">
                <a:latin typeface="Arial Narrow" panose="020B0606020202030204" pitchFamily="34" charset="0"/>
              </a:rPr>
              <a:t>на конец года, с учетом доли занимаемых ставок</a:t>
            </a:r>
            <a:endParaRPr lang="ru-RU" sz="2000" baseline="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 Narrow" panose="020B0606020202030204" pitchFamily="34" charset="0"/>
              </a:rPr>
              <a:t>2. Преподаватели и исследователи, привлеченные на международном рынке: численность иностранных (без учета стажеров-исследователей и ассистентов (8,5), иностранных граждан стран СНГ без ученой степени (9,25)) НПР (82,5) + российские граждане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(26,5). </a:t>
            </a:r>
            <a:r>
              <a:rPr lang="ru-RU" sz="2000" baseline="0" dirty="0" smtClean="0">
                <a:latin typeface="Arial Narrow" panose="020B0606020202030204" pitchFamily="34" charset="0"/>
              </a:rPr>
              <a:t>Численность иностранных граждан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– 49, </a:t>
            </a:r>
            <a:r>
              <a:rPr lang="ru-RU" sz="2000" baseline="0" dirty="0" smtClean="0">
                <a:latin typeface="Arial Narrow" panose="020B0606020202030204" pitchFamily="34" charset="0"/>
              </a:rPr>
              <a:t>всего НПР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– </a:t>
            </a:r>
            <a:r>
              <a:rPr lang="ru-RU" sz="2000" baseline="0" dirty="0" smtClean="0">
                <a:latin typeface="Arial Narrow" panose="020B0606020202030204" pitchFamily="34" charset="0"/>
              </a:rPr>
              <a:t>75,5</a:t>
            </a:r>
            <a:r>
              <a:rPr lang="en-US" sz="2000" baseline="0" dirty="0" smtClean="0">
                <a:latin typeface="Arial Narrow" panose="020B0606020202030204" pitchFamily="34" charset="0"/>
              </a:rPr>
              <a:t>. </a:t>
            </a:r>
            <a:r>
              <a:rPr lang="ru-RU" sz="2000" baseline="0" dirty="0" smtClean="0">
                <a:latin typeface="Arial Narrow" panose="020B0606020202030204" pitchFamily="34" charset="0"/>
              </a:rPr>
              <a:t>НПР - иностранные граждане стран СНГ с ученой степенью доктора или кандидата наук 3,5, НПР – иностранные граждане (за исключением стран СНГ), не имеющие ученой степени – 30. + 13 иностранцев и россиян с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</a:t>
            </a:r>
            <a:r>
              <a:rPr lang="ru-RU" sz="2000" baseline="0" dirty="0" smtClean="0">
                <a:latin typeface="Arial Narrow" panose="020B0606020202030204" pitchFamily="34" charset="0"/>
              </a:rPr>
              <a:t>в филиалах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3.</a:t>
            </a:r>
            <a:r>
              <a:rPr lang="ru-RU" sz="2000" baseline="0" dirty="0" smtClean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Российские преподаватели и исследователи</a:t>
            </a:r>
            <a:r>
              <a:rPr lang="ru-RU" sz="2000" baseline="0" dirty="0" smtClean="0">
                <a:latin typeface="Arial Narrow" panose="020B0606020202030204" pitchFamily="34" charset="0"/>
              </a:rPr>
              <a:t>, публикующиеся в рецензируемых международных журналах – оценка по спискам получателей надбавок 3-го уровня (за статью в зарубежном рецензируемом журнале), без учета иностранцев и россиян с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</a:t>
            </a:r>
            <a:r>
              <a:rPr lang="ru-RU" sz="2000" baseline="0" dirty="0" smtClean="0">
                <a:latin typeface="Arial Narrow" panose="020B0606020202030204" pitchFamily="34" charset="0"/>
              </a:rPr>
              <a:t>27 (получатели 2012-2014 гг.) + 81 (2013-2015 гг.) + филиалы 17 (2013-2015) + 14 (2012-2014)</a:t>
            </a:r>
            <a:endParaRPr lang="en-US" sz="2000" baseline="0" dirty="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Статьи считаются за 3 года, цитирования за 5 лет, комментарии к расчету на предыдущем слайде (соответствуют</a:t>
            </a:r>
            <a:r>
              <a:rPr lang="ru-RU" sz="2000" baseline="0" dirty="0" smtClean="0">
                <a:latin typeface="Arial" charset="0"/>
              </a:rPr>
              <a:t> второму и третьему показателю соответственно)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</a:rPr>
              <a:t>4.</a:t>
            </a:r>
            <a:r>
              <a:rPr lang="ru-RU" sz="2000" baseline="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Остальные показатели подтверждаю, кроме показателя: </a:t>
            </a:r>
            <a:r>
              <a:rPr lang="ru-RU" sz="2000" b="0" dirty="0" smtClean="0">
                <a:latin typeface="Arial Narrow" panose="020B0606020202030204" pitchFamily="34" charset="0"/>
              </a:rPr>
              <a:t>Доля</a:t>
            </a:r>
            <a:r>
              <a:rPr lang="ru-RU" sz="2000" b="0" baseline="0" dirty="0" smtClean="0">
                <a:latin typeface="Arial Narrow" panose="020B0606020202030204" pitchFamily="34" charset="0"/>
              </a:rPr>
              <a:t> исследовательских коллективов, интегрированных в глобальные научные сети, %</a:t>
            </a:r>
            <a:endParaRPr lang="ru-RU" sz="2000" b="0" dirty="0" smtClean="0">
              <a:latin typeface="Arial Narrow" panose="020B0606020202030204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" y="1"/>
            <a:ext cx="1574" cy="17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9935" tIns="44968" rIns="89935" bIns="44968" anchor="b"/>
          <a:lstStyle/>
          <a:p>
            <a:pPr>
              <a:lnSpc>
                <a:spcPct val="100000"/>
              </a:lnSpc>
              <a:defRPr/>
            </a:pPr>
            <a:fld id="{BE987E13-69A0-4D9F-832D-5BE4F2DDFEBC}" type="slidenum">
              <a:rPr lang="ru-RU">
                <a:solidFill>
                  <a:srgbClr val="000000"/>
                </a:solidFill>
                <a:latin typeface="+mn-lt" charset="0"/>
              </a:rPr>
              <a:pPr>
                <a:lnSpc>
                  <a:spcPct val="100000"/>
                </a:lnSpc>
                <a:defRPr/>
              </a:pPr>
              <a:t>6</a:t>
            </a:fld>
            <a:endParaRPr lang="ru-RU" dirty="0">
              <a:solidFill>
                <a:srgbClr val="000000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13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2776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69645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6513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3382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E42E0441-0476-4414-87B2-57051FB3A385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7</a:t>
            </a:fld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"/>
            <a:ext cx="1574" cy="17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По столбцам:</a:t>
            </a: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По 2013 году</a:t>
            </a:r>
            <a:r>
              <a:rPr lang="ru-RU" sz="2000" baseline="0" dirty="0" smtClean="0">
                <a:latin typeface="Arial" charset="0"/>
              </a:rPr>
              <a:t>: </a:t>
            </a:r>
            <a:r>
              <a:rPr lang="ru-RU" sz="2000" dirty="0" smtClean="0">
                <a:latin typeface="Arial" charset="0"/>
              </a:rPr>
              <a:t>Москва + филиалы.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" charset="0"/>
              </a:rPr>
              <a:t>По 2020 году: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" charset="0"/>
              </a:rPr>
              <a:t>для показателя № 1 </a:t>
            </a:r>
            <a:r>
              <a:rPr lang="ru-RU" sz="2000" dirty="0" smtClean="0">
                <a:latin typeface="Arial" charset="0"/>
              </a:rPr>
              <a:t>по филиалам</a:t>
            </a:r>
            <a:r>
              <a:rPr lang="ru-RU" sz="2000" baseline="0" dirty="0" smtClean="0">
                <a:latin typeface="Arial" charset="0"/>
              </a:rPr>
              <a:t> план = факт (добавил около 680 и округлил)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</a:rPr>
              <a:t>Для других</a:t>
            </a:r>
            <a:r>
              <a:rPr lang="ru-RU" sz="2000" baseline="0" dirty="0" smtClean="0">
                <a:latin typeface="Arial" charset="0"/>
              </a:rPr>
              <a:t> показателей показан п</a:t>
            </a:r>
            <a:r>
              <a:rPr lang="ru-RU" sz="2000" dirty="0" smtClean="0">
                <a:latin typeface="Arial" charset="0"/>
              </a:rPr>
              <a:t>лан из ТОП5-100, только Москва. Других подтвержденных</a:t>
            </a:r>
            <a:r>
              <a:rPr lang="ru-RU" sz="2000" baseline="0" dirty="0" smtClean="0">
                <a:latin typeface="Arial" charset="0"/>
              </a:rPr>
              <a:t> планов нет.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По показателям: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 Narrow" panose="020B0606020202030204" pitchFamily="34" charset="0"/>
              </a:rPr>
              <a:t>1. Численность преподавателей и исследователей не включает численность стажеров-исследователей (данные Управления персонала для Бюллетеня абсолютных показателей), </a:t>
            </a:r>
            <a:r>
              <a:rPr lang="ru-RU" altLang="ru-RU" sz="2000" dirty="0" smtClean="0">
                <a:latin typeface="Arial Narrow" panose="020B0606020202030204" pitchFamily="34" charset="0"/>
              </a:rPr>
              <a:t>на конец года, с учетом доли занимаемых ставок</a:t>
            </a:r>
            <a:endParaRPr lang="ru-RU" sz="2000" baseline="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 Narrow" panose="020B0606020202030204" pitchFamily="34" charset="0"/>
              </a:rPr>
              <a:t>2. Преподаватели и исследователи, привлеченные на международном рынке: численность иностранных (без учета стажеров-исследователей и ассистентов (8,5), иностранных граждан стран СНГ без ученой степени (9,25)) НПР (82,5) + российские граждане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(26,5). </a:t>
            </a:r>
            <a:r>
              <a:rPr lang="ru-RU" sz="2000" baseline="0" dirty="0" smtClean="0">
                <a:latin typeface="Arial Narrow" panose="020B0606020202030204" pitchFamily="34" charset="0"/>
              </a:rPr>
              <a:t>Численность иностранных граждан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– 49, </a:t>
            </a:r>
            <a:r>
              <a:rPr lang="ru-RU" sz="2000" baseline="0" dirty="0" smtClean="0">
                <a:latin typeface="Arial Narrow" panose="020B0606020202030204" pitchFamily="34" charset="0"/>
              </a:rPr>
              <a:t>всего НПР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– </a:t>
            </a:r>
            <a:r>
              <a:rPr lang="ru-RU" sz="2000" baseline="0" dirty="0" smtClean="0">
                <a:latin typeface="Arial Narrow" panose="020B0606020202030204" pitchFamily="34" charset="0"/>
              </a:rPr>
              <a:t>75,5</a:t>
            </a:r>
            <a:r>
              <a:rPr lang="en-US" sz="2000" baseline="0" dirty="0" smtClean="0">
                <a:latin typeface="Arial Narrow" panose="020B0606020202030204" pitchFamily="34" charset="0"/>
              </a:rPr>
              <a:t>. </a:t>
            </a:r>
            <a:r>
              <a:rPr lang="ru-RU" sz="2000" baseline="0" dirty="0" smtClean="0">
                <a:latin typeface="Arial Narrow" panose="020B0606020202030204" pitchFamily="34" charset="0"/>
              </a:rPr>
              <a:t>НПР - иностранные граждане стран СНГ с ученой степенью доктора или кандидата наук 3,5, НПР – иностранные граждане (за исключением стран СНГ), не имеющие ученой степени – 30. + 13 иностранцев и россиян с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</a:t>
            </a:r>
            <a:r>
              <a:rPr lang="ru-RU" sz="2000" baseline="0" dirty="0" smtClean="0">
                <a:latin typeface="Arial Narrow" panose="020B0606020202030204" pitchFamily="34" charset="0"/>
              </a:rPr>
              <a:t>в филиалах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3.</a:t>
            </a:r>
            <a:r>
              <a:rPr lang="ru-RU" sz="2000" baseline="0" dirty="0" smtClean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Российские преподаватели и исследователи</a:t>
            </a:r>
            <a:r>
              <a:rPr lang="ru-RU" sz="2000" baseline="0" dirty="0" smtClean="0">
                <a:latin typeface="Arial Narrow" panose="020B0606020202030204" pitchFamily="34" charset="0"/>
              </a:rPr>
              <a:t>, публикующиеся в рецензируемых международных журналах – оценка по спискам получателей надбавок 3-го уровня (за статью в зарубежном рецензируемом журнале), без учета иностранцев и россиян с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</a:t>
            </a:r>
            <a:r>
              <a:rPr lang="ru-RU" sz="2000" baseline="0" dirty="0" smtClean="0">
                <a:latin typeface="Arial Narrow" panose="020B0606020202030204" pitchFamily="34" charset="0"/>
              </a:rPr>
              <a:t>27 (получатели 2012-2014 гг.) + 81 (2013-2015 гг.) + филиалы 17 (2013-2015) + 14 (2012-2014)</a:t>
            </a:r>
            <a:endParaRPr lang="en-US" sz="2000" baseline="0" dirty="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Статьи считаются за 3 года, цитирования за 5 лет, комментарии к расчету на предыдущем слайде (соответствуют</a:t>
            </a:r>
            <a:r>
              <a:rPr lang="ru-RU" sz="2000" baseline="0" dirty="0" smtClean="0">
                <a:latin typeface="Arial" charset="0"/>
              </a:rPr>
              <a:t> второму и третьему показателю соответственно)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</a:rPr>
              <a:t>4.</a:t>
            </a:r>
            <a:r>
              <a:rPr lang="ru-RU" sz="2000" baseline="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Остальные показатели подтверждаю, кроме показателя: </a:t>
            </a:r>
            <a:r>
              <a:rPr lang="ru-RU" sz="2000" b="0" dirty="0" smtClean="0">
                <a:latin typeface="Arial Narrow" panose="020B0606020202030204" pitchFamily="34" charset="0"/>
              </a:rPr>
              <a:t>Доля</a:t>
            </a:r>
            <a:r>
              <a:rPr lang="ru-RU" sz="2000" b="0" baseline="0" dirty="0" smtClean="0">
                <a:latin typeface="Arial Narrow" panose="020B0606020202030204" pitchFamily="34" charset="0"/>
              </a:rPr>
              <a:t> исследовательских коллективов, интегрированных в глобальные научные сети, %</a:t>
            </a:r>
            <a:endParaRPr lang="ru-RU" sz="2000" b="0" dirty="0" smtClean="0">
              <a:latin typeface="Arial Narrow" panose="020B0606020202030204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" y="1"/>
            <a:ext cx="1574" cy="17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9935" tIns="44968" rIns="89935" bIns="44968" anchor="b"/>
          <a:lstStyle/>
          <a:p>
            <a:pPr>
              <a:lnSpc>
                <a:spcPct val="100000"/>
              </a:lnSpc>
              <a:defRPr/>
            </a:pPr>
            <a:fld id="{BE987E13-69A0-4D9F-832D-5BE4F2DDFEBC}" type="slidenum">
              <a:rPr lang="ru-RU">
                <a:solidFill>
                  <a:srgbClr val="000000"/>
                </a:solidFill>
                <a:latin typeface="+mn-lt" charset="0"/>
              </a:rPr>
              <a:pPr>
                <a:lnSpc>
                  <a:spcPct val="100000"/>
                </a:lnSpc>
                <a:defRPr/>
              </a:pPr>
              <a:t>7</a:t>
            </a:fld>
            <a:endParaRPr lang="ru-RU" dirty="0">
              <a:solidFill>
                <a:srgbClr val="000000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5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2776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69645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6513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3382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E42E0441-0476-4414-87B2-57051FB3A385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8</a:t>
            </a:fld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"/>
            <a:ext cx="1574" cy="17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По столбцам:</a:t>
            </a: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По 2013 году</a:t>
            </a:r>
            <a:r>
              <a:rPr lang="ru-RU" sz="2000" baseline="0" dirty="0" smtClean="0">
                <a:latin typeface="Arial" charset="0"/>
              </a:rPr>
              <a:t>: </a:t>
            </a:r>
            <a:r>
              <a:rPr lang="ru-RU" sz="2000" dirty="0" smtClean="0">
                <a:latin typeface="Arial" charset="0"/>
              </a:rPr>
              <a:t>Москва + филиалы.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" charset="0"/>
              </a:rPr>
              <a:t>По 2020 году: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" charset="0"/>
              </a:rPr>
              <a:t>для показателя № 1 </a:t>
            </a:r>
            <a:r>
              <a:rPr lang="ru-RU" sz="2000" dirty="0" smtClean="0">
                <a:latin typeface="Arial" charset="0"/>
              </a:rPr>
              <a:t>по филиалам</a:t>
            </a:r>
            <a:r>
              <a:rPr lang="ru-RU" sz="2000" baseline="0" dirty="0" smtClean="0">
                <a:latin typeface="Arial" charset="0"/>
              </a:rPr>
              <a:t> план = факт (добавил около 680 и округлил)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</a:rPr>
              <a:t>Для других</a:t>
            </a:r>
            <a:r>
              <a:rPr lang="ru-RU" sz="2000" baseline="0" dirty="0" smtClean="0">
                <a:latin typeface="Arial" charset="0"/>
              </a:rPr>
              <a:t> показателей показан п</a:t>
            </a:r>
            <a:r>
              <a:rPr lang="ru-RU" sz="2000" dirty="0" smtClean="0">
                <a:latin typeface="Arial" charset="0"/>
              </a:rPr>
              <a:t>лан из ТОП5-100, только Москва. Других подтвержденных</a:t>
            </a:r>
            <a:r>
              <a:rPr lang="ru-RU" sz="2000" baseline="0" dirty="0" smtClean="0">
                <a:latin typeface="Arial" charset="0"/>
              </a:rPr>
              <a:t> планов нет.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По показателям: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 Narrow" panose="020B0606020202030204" pitchFamily="34" charset="0"/>
              </a:rPr>
              <a:t>1. Численность преподавателей и исследователей не включает численность стажеров-исследователей (данные Управления персонала для Бюллетеня абсолютных показателей), </a:t>
            </a:r>
            <a:r>
              <a:rPr lang="ru-RU" altLang="ru-RU" sz="2000" dirty="0" smtClean="0">
                <a:latin typeface="Arial Narrow" panose="020B0606020202030204" pitchFamily="34" charset="0"/>
              </a:rPr>
              <a:t>на конец года, с учетом доли занимаемых ставок</a:t>
            </a:r>
            <a:endParaRPr lang="ru-RU" sz="2000" baseline="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 Narrow" panose="020B0606020202030204" pitchFamily="34" charset="0"/>
              </a:rPr>
              <a:t>2. Преподаватели и исследователи, привлеченные на международном рынке: численность иностранных (без учета стажеров-исследователей и ассистентов (8,5), иностранных граждан стран СНГ без ученой степени (9,25)) НПР (82,5) + российские граждане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(26,5). </a:t>
            </a:r>
            <a:r>
              <a:rPr lang="ru-RU" sz="2000" baseline="0" dirty="0" smtClean="0">
                <a:latin typeface="Arial Narrow" panose="020B0606020202030204" pitchFamily="34" charset="0"/>
              </a:rPr>
              <a:t>Численность иностранных граждан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– 49, </a:t>
            </a:r>
            <a:r>
              <a:rPr lang="ru-RU" sz="2000" baseline="0" dirty="0" smtClean="0">
                <a:latin typeface="Arial Narrow" panose="020B0606020202030204" pitchFamily="34" charset="0"/>
              </a:rPr>
              <a:t>всего НПР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– </a:t>
            </a:r>
            <a:r>
              <a:rPr lang="ru-RU" sz="2000" baseline="0" dirty="0" smtClean="0">
                <a:latin typeface="Arial Narrow" panose="020B0606020202030204" pitchFamily="34" charset="0"/>
              </a:rPr>
              <a:t>75,5</a:t>
            </a:r>
            <a:r>
              <a:rPr lang="en-US" sz="2000" baseline="0" dirty="0" smtClean="0">
                <a:latin typeface="Arial Narrow" panose="020B0606020202030204" pitchFamily="34" charset="0"/>
              </a:rPr>
              <a:t>. </a:t>
            </a:r>
            <a:r>
              <a:rPr lang="ru-RU" sz="2000" baseline="0" dirty="0" smtClean="0">
                <a:latin typeface="Arial Narrow" panose="020B0606020202030204" pitchFamily="34" charset="0"/>
              </a:rPr>
              <a:t>НПР - иностранные граждане стран СНГ с ученой степенью доктора или кандидата наук 3,5, НПР – иностранные граждане (за исключением стран СНГ), не имеющие ученой степени – 30. + 13 иностранцев и россиян с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</a:t>
            </a:r>
            <a:r>
              <a:rPr lang="ru-RU" sz="2000" baseline="0" dirty="0" smtClean="0">
                <a:latin typeface="Arial Narrow" panose="020B0606020202030204" pitchFamily="34" charset="0"/>
              </a:rPr>
              <a:t>в филиалах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3.</a:t>
            </a:r>
            <a:r>
              <a:rPr lang="ru-RU" sz="2000" baseline="0" dirty="0" smtClean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Российские преподаватели и исследователи</a:t>
            </a:r>
            <a:r>
              <a:rPr lang="ru-RU" sz="2000" baseline="0" dirty="0" smtClean="0">
                <a:latin typeface="Arial Narrow" panose="020B0606020202030204" pitchFamily="34" charset="0"/>
              </a:rPr>
              <a:t>, публикующиеся в рецензируемых международных журналах – оценка по спискам получателей надбавок 3-го уровня (за статью в зарубежном рецензируемом журнале), без учета иностранцев и россиян с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</a:t>
            </a:r>
            <a:r>
              <a:rPr lang="ru-RU" sz="2000" baseline="0" dirty="0" smtClean="0">
                <a:latin typeface="Arial Narrow" panose="020B0606020202030204" pitchFamily="34" charset="0"/>
              </a:rPr>
              <a:t>27 (получатели 2012-2014 гг.) + 81 (2013-2015 гг.) + филиалы 17 (2013-2015) + 14 (2012-2014)</a:t>
            </a:r>
            <a:endParaRPr lang="en-US" sz="2000" baseline="0" dirty="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Статьи считаются за 3 года, цитирования за 5 лет, комментарии к расчету на предыдущем слайде (соответствуют</a:t>
            </a:r>
            <a:r>
              <a:rPr lang="ru-RU" sz="2000" baseline="0" dirty="0" smtClean="0">
                <a:latin typeface="Arial" charset="0"/>
              </a:rPr>
              <a:t> второму и третьему показателю соответственно)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</a:rPr>
              <a:t>4.</a:t>
            </a:r>
            <a:r>
              <a:rPr lang="ru-RU" sz="2000" baseline="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Остальные показатели подтверждаю, кроме показателя: </a:t>
            </a:r>
            <a:r>
              <a:rPr lang="ru-RU" sz="2000" b="0" dirty="0" smtClean="0">
                <a:latin typeface="Arial Narrow" panose="020B0606020202030204" pitchFamily="34" charset="0"/>
              </a:rPr>
              <a:t>Доля</a:t>
            </a:r>
            <a:r>
              <a:rPr lang="ru-RU" sz="2000" b="0" baseline="0" dirty="0" smtClean="0">
                <a:latin typeface="Arial Narrow" panose="020B0606020202030204" pitchFamily="34" charset="0"/>
              </a:rPr>
              <a:t> исследовательских коллективов, интегрированных в глобальные научные сети, %</a:t>
            </a:r>
            <a:endParaRPr lang="ru-RU" sz="2000" b="0" dirty="0" smtClean="0">
              <a:latin typeface="Arial Narrow" panose="020B0606020202030204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" y="1"/>
            <a:ext cx="1574" cy="17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9935" tIns="44968" rIns="89935" bIns="44968" anchor="b"/>
          <a:lstStyle/>
          <a:p>
            <a:pPr>
              <a:lnSpc>
                <a:spcPct val="100000"/>
              </a:lnSpc>
              <a:defRPr/>
            </a:pPr>
            <a:fld id="{BE987E13-69A0-4D9F-832D-5BE4F2DDFEBC}" type="slidenum">
              <a:rPr lang="ru-RU">
                <a:solidFill>
                  <a:srgbClr val="000000"/>
                </a:solidFill>
                <a:latin typeface="+mn-lt" charset="0"/>
              </a:rPr>
              <a:pPr>
                <a:lnSpc>
                  <a:spcPct val="100000"/>
                </a:lnSpc>
                <a:defRPr/>
              </a:pPr>
              <a:t>8</a:t>
            </a:fld>
            <a:endParaRPr lang="ru-RU" dirty="0">
              <a:solidFill>
                <a:srgbClr val="000000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72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2776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69645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6513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3382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E42E0441-0476-4414-87B2-57051FB3A385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"/>
            <a:ext cx="1574" cy="17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По столбцам:</a:t>
            </a: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По 2013 году</a:t>
            </a:r>
            <a:r>
              <a:rPr lang="ru-RU" sz="2000" baseline="0" dirty="0" smtClean="0">
                <a:latin typeface="Arial" charset="0"/>
              </a:rPr>
              <a:t>: </a:t>
            </a:r>
            <a:r>
              <a:rPr lang="ru-RU" sz="2000" dirty="0" smtClean="0">
                <a:latin typeface="Arial" charset="0"/>
              </a:rPr>
              <a:t>Москва + филиалы.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" charset="0"/>
              </a:rPr>
              <a:t>По 2020 году: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" charset="0"/>
              </a:rPr>
              <a:t>для показателя № 1 </a:t>
            </a:r>
            <a:r>
              <a:rPr lang="ru-RU" sz="2000" dirty="0" smtClean="0">
                <a:latin typeface="Arial" charset="0"/>
              </a:rPr>
              <a:t>по филиалам</a:t>
            </a:r>
            <a:r>
              <a:rPr lang="ru-RU" sz="2000" baseline="0" dirty="0" smtClean="0">
                <a:latin typeface="Arial" charset="0"/>
              </a:rPr>
              <a:t> план = факт (добавил около 680 и округлил)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</a:rPr>
              <a:t>Для других</a:t>
            </a:r>
            <a:r>
              <a:rPr lang="ru-RU" sz="2000" baseline="0" dirty="0" smtClean="0">
                <a:latin typeface="Arial" charset="0"/>
              </a:rPr>
              <a:t> показателей показан п</a:t>
            </a:r>
            <a:r>
              <a:rPr lang="ru-RU" sz="2000" dirty="0" smtClean="0">
                <a:latin typeface="Arial" charset="0"/>
              </a:rPr>
              <a:t>лан из ТОП5-100, только Москва. Других подтвержденных</a:t>
            </a:r>
            <a:r>
              <a:rPr lang="ru-RU" sz="2000" baseline="0" dirty="0" smtClean="0">
                <a:latin typeface="Arial" charset="0"/>
              </a:rPr>
              <a:t> планов нет.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По показателям: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 Narrow" panose="020B0606020202030204" pitchFamily="34" charset="0"/>
              </a:rPr>
              <a:t>1. Численность преподавателей и исследователей не включает численность стажеров-исследователей (данные Управления персонала для Бюллетеня абсолютных показателей), </a:t>
            </a:r>
            <a:r>
              <a:rPr lang="ru-RU" altLang="ru-RU" sz="2000" dirty="0" smtClean="0">
                <a:latin typeface="Arial Narrow" panose="020B0606020202030204" pitchFamily="34" charset="0"/>
              </a:rPr>
              <a:t>на конец года, с учетом доли занимаемых ставок</a:t>
            </a:r>
            <a:endParaRPr lang="ru-RU" sz="2000" baseline="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 Narrow" panose="020B0606020202030204" pitchFamily="34" charset="0"/>
              </a:rPr>
              <a:t>2. Преподаватели и исследователи, привлеченные на международном рынке: численность иностранных (без учета стажеров-исследователей и ассистентов (8,5), иностранных граждан стран СНГ без ученой степени (9,25)) НПР (82,5) + российские граждане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(26,5). </a:t>
            </a:r>
            <a:r>
              <a:rPr lang="ru-RU" sz="2000" baseline="0" dirty="0" smtClean="0">
                <a:latin typeface="Arial Narrow" panose="020B0606020202030204" pitchFamily="34" charset="0"/>
              </a:rPr>
              <a:t>Численность иностранных граждан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– 49, </a:t>
            </a:r>
            <a:r>
              <a:rPr lang="ru-RU" sz="2000" baseline="0" dirty="0" smtClean="0">
                <a:latin typeface="Arial Narrow" panose="020B0606020202030204" pitchFamily="34" charset="0"/>
              </a:rPr>
              <a:t>всего НПР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– </a:t>
            </a:r>
            <a:r>
              <a:rPr lang="ru-RU" sz="2000" baseline="0" dirty="0" smtClean="0">
                <a:latin typeface="Arial Narrow" panose="020B0606020202030204" pitchFamily="34" charset="0"/>
              </a:rPr>
              <a:t>75,5</a:t>
            </a:r>
            <a:r>
              <a:rPr lang="en-US" sz="2000" baseline="0" dirty="0" smtClean="0">
                <a:latin typeface="Arial Narrow" panose="020B0606020202030204" pitchFamily="34" charset="0"/>
              </a:rPr>
              <a:t>. </a:t>
            </a:r>
            <a:r>
              <a:rPr lang="ru-RU" sz="2000" baseline="0" dirty="0" smtClean="0">
                <a:latin typeface="Arial Narrow" panose="020B0606020202030204" pitchFamily="34" charset="0"/>
              </a:rPr>
              <a:t>НПР - иностранные граждане стран СНГ с ученой степенью доктора или кандидата наук 3,5, НПР – иностранные граждане (за исключением стран СНГ), не имеющие ученой степени – 30. + 13 иностранцев и россиян с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</a:t>
            </a:r>
            <a:r>
              <a:rPr lang="ru-RU" sz="2000" baseline="0" dirty="0" smtClean="0">
                <a:latin typeface="Arial Narrow" panose="020B0606020202030204" pitchFamily="34" charset="0"/>
              </a:rPr>
              <a:t>в филиалах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3.</a:t>
            </a:r>
            <a:r>
              <a:rPr lang="ru-RU" sz="2000" baseline="0" dirty="0" smtClean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Российские преподаватели и исследователи</a:t>
            </a:r>
            <a:r>
              <a:rPr lang="ru-RU" sz="2000" baseline="0" dirty="0" smtClean="0">
                <a:latin typeface="Arial Narrow" panose="020B0606020202030204" pitchFamily="34" charset="0"/>
              </a:rPr>
              <a:t>, публикующиеся в рецензируемых международных журналах – оценка по спискам получателей надбавок 3-го уровня (за статью в зарубежном рецензируемом журнале), без учета иностранцев и россиян с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</a:t>
            </a:r>
            <a:r>
              <a:rPr lang="ru-RU" sz="2000" baseline="0" dirty="0" smtClean="0">
                <a:latin typeface="Arial Narrow" panose="020B0606020202030204" pitchFamily="34" charset="0"/>
              </a:rPr>
              <a:t>27 (получатели 2012-2014 гг.) + 81 (2013-2015 гг.) + филиалы 17 (2013-2015) + 14 (2012-2014)</a:t>
            </a:r>
            <a:endParaRPr lang="en-US" sz="2000" baseline="0" dirty="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Статьи считаются за 3 года, цитирования за 5 лет, комментарии к расчету на предыдущем слайде (соответствуют</a:t>
            </a:r>
            <a:r>
              <a:rPr lang="ru-RU" sz="2000" baseline="0" dirty="0" smtClean="0">
                <a:latin typeface="Arial" charset="0"/>
              </a:rPr>
              <a:t> второму и третьему показателю соответственно)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</a:rPr>
              <a:t>4.</a:t>
            </a:r>
            <a:r>
              <a:rPr lang="ru-RU" sz="2000" baseline="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Остальные показатели подтверждаю, кроме показателя: </a:t>
            </a:r>
            <a:r>
              <a:rPr lang="ru-RU" sz="2000" b="0" dirty="0" smtClean="0">
                <a:latin typeface="Arial Narrow" panose="020B0606020202030204" pitchFamily="34" charset="0"/>
              </a:rPr>
              <a:t>Доля</a:t>
            </a:r>
            <a:r>
              <a:rPr lang="ru-RU" sz="2000" b="0" baseline="0" dirty="0" smtClean="0">
                <a:latin typeface="Arial Narrow" panose="020B0606020202030204" pitchFamily="34" charset="0"/>
              </a:rPr>
              <a:t> исследовательских коллективов, интегрированных в глобальные научные сети, %</a:t>
            </a:r>
            <a:endParaRPr lang="ru-RU" sz="2000" b="0" dirty="0" smtClean="0">
              <a:latin typeface="Arial Narrow" panose="020B0606020202030204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" y="1"/>
            <a:ext cx="1574" cy="17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9935" tIns="44968" rIns="89935" bIns="44968" anchor="b"/>
          <a:lstStyle/>
          <a:p>
            <a:pPr>
              <a:lnSpc>
                <a:spcPct val="100000"/>
              </a:lnSpc>
              <a:defRPr/>
            </a:pPr>
            <a:fld id="{BE987E13-69A0-4D9F-832D-5BE4F2DDFEBC}" type="slidenum">
              <a:rPr lang="ru-RU">
                <a:solidFill>
                  <a:srgbClr val="000000"/>
                </a:solidFill>
                <a:latin typeface="+mn-lt" charset="0"/>
              </a:rPr>
              <a:pPr>
                <a:lnSpc>
                  <a:spcPct val="100000"/>
                </a:lnSpc>
                <a:defRPr/>
              </a:pPr>
              <a:t>9</a:t>
            </a:fld>
            <a:endParaRPr lang="ru-RU" dirty="0">
              <a:solidFill>
                <a:srgbClr val="000000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23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2776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69645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6513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3382" indent="-228434" defTabSz="44893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375" algn="l"/>
                <a:tab pos="1446750" algn="l"/>
                <a:tab pos="2170125" algn="l"/>
                <a:tab pos="2893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E42E0441-0476-4414-87B2-57051FB3A385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10</a:t>
            </a:fld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"/>
            <a:ext cx="1574" cy="17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По столбцам:</a:t>
            </a: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По 2013 году</a:t>
            </a:r>
            <a:r>
              <a:rPr lang="ru-RU" sz="2000" baseline="0" dirty="0" smtClean="0">
                <a:latin typeface="Arial" charset="0"/>
              </a:rPr>
              <a:t>: </a:t>
            </a:r>
            <a:r>
              <a:rPr lang="ru-RU" sz="2000" dirty="0" smtClean="0">
                <a:latin typeface="Arial" charset="0"/>
              </a:rPr>
              <a:t>Москва + филиалы.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" charset="0"/>
              </a:rPr>
              <a:t>По 2020 году: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" charset="0"/>
              </a:rPr>
              <a:t>для показателя № 1 </a:t>
            </a:r>
            <a:r>
              <a:rPr lang="ru-RU" sz="2000" dirty="0" smtClean="0">
                <a:latin typeface="Arial" charset="0"/>
              </a:rPr>
              <a:t>по филиалам</a:t>
            </a:r>
            <a:r>
              <a:rPr lang="ru-RU" sz="2000" baseline="0" dirty="0" smtClean="0">
                <a:latin typeface="Arial" charset="0"/>
              </a:rPr>
              <a:t> план = факт (добавил около 680 и округлил)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</a:rPr>
              <a:t>Для других</a:t>
            </a:r>
            <a:r>
              <a:rPr lang="ru-RU" sz="2000" baseline="0" dirty="0" smtClean="0">
                <a:latin typeface="Arial" charset="0"/>
              </a:rPr>
              <a:t> показателей показан п</a:t>
            </a:r>
            <a:r>
              <a:rPr lang="ru-RU" sz="2000" dirty="0" smtClean="0">
                <a:latin typeface="Arial" charset="0"/>
              </a:rPr>
              <a:t>лан из ТОП5-100, только Москва. Других подтвержденных</a:t>
            </a:r>
            <a:r>
              <a:rPr lang="ru-RU" sz="2000" baseline="0" dirty="0" smtClean="0">
                <a:latin typeface="Arial" charset="0"/>
              </a:rPr>
              <a:t> планов нет.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По показателям: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 Narrow" panose="020B0606020202030204" pitchFamily="34" charset="0"/>
              </a:rPr>
              <a:t>1. Численность преподавателей и исследователей не включает численность стажеров-исследователей (данные Управления персонала для Бюллетеня абсолютных показателей), </a:t>
            </a:r>
            <a:r>
              <a:rPr lang="ru-RU" altLang="ru-RU" sz="2000" dirty="0" smtClean="0">
                <a:latin typeface="Arial Narrow" panose="020B0606020202030204" pitchFamily="34" charset="0"/>
              </a:rPr>
              <a:t>на конец года, с учетом доли занимаемых ставок</a:t>
            </a:r>
            <a:endParaRPr lang="ru-RU" sz="2000" baseline="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Arial Narrow" panose="020B0606020202030204" pitchFamily="34" charset="0"/>
              </a:rPr>
              <a:t>2. Преподаватели и исследователи, привлеченные на международном рынке: численность иностранных (без учета стажеров-исследователей и ассистентов (8,5), иностранных граждан стран СНГ без ученой степени (9,25)) НПР (82,5) + российские граждане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(26,5). </a:t>
            </a:r>
            <a:r>
              <a:rPr lang="ru-RU" sz="2000" baseline="0" dirty="0" smtClean="0">
                <a:latin typeface="Arial Narrow" panose="020B0606020202030204" pitchFamily="34" charset="0"/>
              </a:rPr>
              <a:t>Численность иностранных граждан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– 49, </a:t>
            </a:r>
            <a:r>
              <a:rPr lang="ru-RU" sz="2000" baseline="0" dirty="0" smtClean="0">
                <a:latin typeface="Arial Narrow" panose="020B0606020202030204" pitchFamily="34" charset="0"/>
              </a:rPr>
              <a:t>всего НПР со степенью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– </a:t>
            </a:r>
            <a:r>
              <a:rPr lang="ru-RU" sz="2000" baseline="0" dirty="0" smtClean="0">
                <a:latin typeface="Arial Narrow" panose="020B0606020202030204" pitchFamily="34" charset="0"/>
              </a:rPr>
              <a:t>75,5</a:t>
            </a:r>
            <a:r>
              <a:rPr lang="en-US" sz="2000" baseline="0" dirty="0" smtClean="0">
                <a:latin typeface="Arial Narrow" panose="020B0606020202030204" pitchFamily="34" charset="0"/>
              </a:rPr>
              <a:t>. </a:t>
            </a:r>
            <a:r>
              <a:rPr lang="ru-RU" sz="2000" baseline="0" dirty="0" smtClean="0">
                <a:latin typeface="Arial Narrow" panose="020B0606020202030204" pitchFamily="34" charset="0"/>
              </a:rPr>
              <a:t>НПР - иностранные граждане стран СНГ с ученой степенью доктора или кандидата наук 3,5, НПР – иностранные граждане (за исключением стран СНГ), не имеющие ученой степени – 30. + 13 иностранцев и россиян с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</a:t>
            </a:r>
            <a:r>
              <a:rPr lang="ru-RU" sz="2000" baseline="0" dirty="0" smtClean="0">
                <a:latin typeface="Arial Narrow" panose="020B0606020202030204" pitchFamily="34" charset="0"/>
              </a:rPr>
              <a:t>в филиалах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3.</a:t>
            </a:r>
            <a:r>
              <a:rPr lang="ru-RU" sz="2000" baseline="0" dirty="0" smtClean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Российские преподаватели и исследователи</a:t>
            </a:r>
            <a:r>
              <a:rPr lang="ru-RU" sz="2000" baseline="0" dirty="0" smtClean="0">
                <a:latin typeface="Arial Narrow" panose="020B0606020202030204" pitchFamily="34" charset="0"/>
              </a:rPr>
              <a:t>, публикующиеся в рецензируемых международных журналах – оценка по спискам получателей надбавок 3-го уровня (за статью в зарубежном рецензируемом журнале), без учета иностранцев и россиян с </a:t>
            </a:r>
            <a:r>
              <a:rPr lang="en-US" sz="2000" baseline="0" dirty="0" smtClean="0">
                <a:latin typeface="Arial Narrow" panose="020B0606020202030204" pitchFamily="34" charset="0"/>
              </a:rPr>
              <a:t>PhD </a:t>
            </a:r>
            <a:r>
              <a:rPr lang="ru-RU" sz="2000" baseline="0" dirty="0" smtClean="0">
                <a:latin typeface="Arial Narrow" panose="020B0606020202030204" pitchFamily="34" charset="0"/>
              </a:rPr>
              <a:t>27 (получатели 2012-2014 гг.) + 81 (2013-2015 гг.) + филиалы 17 (2013-2015) + 14 (2012-2014)</a:t>
            </a:r>
            <a:endParaRPr lang="en-US" sz="2000" baseline="0" dirty="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latin typeface="Arial" charset="0"/>
              </a:rPr>
              <a:t>Статьи считаются за 3 года, цитирования за 5 лет, комментарии к расчету на предыдущем слайде (соответствуют</a:t>
            </a:r>
            <a:r>
              <a:rPr lang="ru-RU" sz="2000" baseline="0" dirty="0" smtClean="0">
                <a:latin typeface="Arial" charset="0"/>
              </a:rPr>
              <a:t> второму и третьему показателю соответственно)</a:t>
            </a: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</a:rPr>
              <a:t>4.</a:t>
            </a:r>
            <a:r>
              <a:rPr lang="ru-RU" sz="2000" baseline="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Остальные показатели подтверждаю, кроме показателя: </a:t>
            </a:r>
            <a:r>
              <a:rPr lang="ru-RU" sz="2000" b="0" dirty="0" smtClean="0">
                <a:latin typeface="Arial Narrow" panose="020B0606020202030204" pitchFamily="34" charset="0"/>
              </a:rPr>
              <a:t>Доля</a:t>
            </a:r>
            <a:r>
              <a:rPr lang="ru-RU" sz="2000" b="0" baseline="0" dirty="0" smtClean="0">
                <a:latin typeface="Arial Narrow" panose="020B0606020202030204" pitchFamily="34" charset="0"/>
              </a:rPr>
              <a:t> исследовательских коллективов, интегрированных в глобальные научные сети, %</a:t>
            </a:r>
            <a:endParaRPr lang="ru-RU" sz="2000" b="0" dirty="0" smtClean="0">
              <a:latin typeface="Arial Narrow" panose="020B0606020202030204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" y="1"/>
            <a:ext cx="1574" cy="17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9935" tIns="44968" rIns="89935" bIns="44968" anchor="b"/>
          <a:lstStyle/>
          <a:p>
            <a:pPr>
              <a:lnSpc>
                <a:spcPct val="100000"/>
              </a:lnSpc>
              <a:defRPr/>
            </a:pPr>
            <a:fld id="{BE987E13-69A0-4D9F-832D-5BE4F2DDFEBC}" type="slidenum">
              <a:rPr lang="ru-RU">
                <a:solidFill>
                  <a:srgbClr val="000000"/>
                </a:solidFill>
                <a:latin typeface="+mn-lt" charset="0"/>
              </a:rPr>
              <a:pPr>
                <a:lnSpc>
                  <a:spcPct val="100000"/>
                </a:lnSpc>
                <a:defRPr/>
              </a:pPr>
              <a:t>10</a:t>
            </a:fld>
            <a:endParaRPr lang="ru-RU" dirty="0">
              <a:solidFill>
                <a:srgbClr val="000000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2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4613-22B9-4E62-B4FB-D2BAB767E2D1}" type="datetime1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ПРОГРАММА РАЗВИТИЯ 2014-2030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84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02F2-518A-4DE5-BFAA-E4796F12720C}" type="datetime1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ПРОГРАММА РАЗВИТИЯ 2014-2030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701F-AB52-405C-AB6A-19671BB96D84}" type="datetime1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ПРОГРАММА РАЗВИТИЯ 2014-2030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39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0F2FE-BFCF-4453-9480-9064B0693D69}" type="datetime1">
              <a:rPr lang="ru-RU" altLang="ru-RU" smtClean="0"/>
              <a:t>01.12.2015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7A40A-8A96-43ED-92F3-ECE01179B9B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62C2E-FFC4-415B-93E8-2FFDAE6BE34E}" type="datetime1">
              <a:rPr lang="ru-RU" altLang="ru-RU" smtClean="0"/>
              <a:t>01.12.2015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600A2-A9B5-4209-BD31-97A253E275D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E78A-4298-4A5A-981F-5680D9E1A007}" type="datetime1">
              <a:rPr lang="ru-RU" altLang="ru-RU" smtClean="0"/>
              <a:t>01.12.2015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D37F0-8320-4427-B96E-2AC31573D6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22DA7-C65D-412E-B251-C7002CF3B914}" type="datetime1">
              <a:rPr lang="ru-RU" altLang="ru-RU" smtClean="0"/>
              <a:t>01.12.2015</a:t>
            </a:fld>
            <a:endParaRPr lang="en-US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8CB4E-60B0-4702-B4B6-2D3B740468F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562D1-3F1A-4A15-9BD4-CDB4D0227133}" type="datetime1">
              <a:rPr lang="ru-RU" altLang="ru-RU" smtClean="0"/>
              <a:t>01.12.2015</a:t>
            </a:fld>
            <a:endParaRPr lang="en-US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CEAA-8AAD-43D7-B1E0-B145D4129DE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56C5-3FAD-483E-9BC6-A4BD806935FC}" type="datetime1">
              <a:rPr lang="ru-RU" altLang="ru-RU" smtClean="0"/>
              <a:t>01.12.2015</a:t>
            </a:fld>
            <a:endParaRPr lang="en-US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D0EB7-4511-4460-9F63-3F2F646A756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BD6FC-94B9-4C8F-B674-CBC53E1F6DBE}" type="datetime1">
              <a:rPr lang="ru-RU" altLang="ru-RU" smtClean="0"/>
              <a:t>01.12.2015</a:t>
            </a:fld>
            <a:endParaRPr lang="en-US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84700-5AAE-4BD4-83D2-D64E7E4B359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52B41-83E8-4A84-A42F-0249FB70F23B}" type="datetime1">
              <a:rPr lang="ru-RU" altLang="ru-RU" smtClean="0"/>
              <a:t>01.12.2015</a:t>
            </a:fld>
            <a:endParaRPr lang="en-US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E432-1D2B-4BB8-8F03-A4069D1F1E5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DD16-5436-4726-A668-2D25C2D97FBF}" type="datetime1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ПРОГРАММА РАЗВИТИЯ 2014-2030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38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6C16F-5E5D-4332-94E8-D47F79FB8C33}" type="datetime1">
              <a:rPr lang="ru-RU" altLang="ru-RU" smtClean="0"/>
              <a:t>01.12.2015</a:t>
            </a:fld>
            <a:endParaRPr lang="en-US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6B000-73D7-4569-8612-8005403A275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3A9A6-50FF-45C9-A976-B8793C16500C}" type="datetime1">
              <a:rPr lang="ru-RU" altLang="ru-RU" smtClean="0"/>
              <a:t>01.12.2015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4B692-6FD4-4760-9422-5FA39150FA3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7132-3585-46AC-BFF5-78DEBCC33C7E}" type="datetime1">
              <a:rPr lang="ru-RU" altLang="ru-RU" smtClean="0"/>
              <a:t>01.12.2015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534D-2F25-4AF9-BFCD-E162E53A28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79B8-6301-46D1-8F7E-247E02ABA75F}" type="datetime1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ПРОГРАММА РАЗВИТИЯ 2014-2030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98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71A-0B90-428D-907C-87DD6A7A92F2}" type="datetime1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ПРОГРАММА РАЗВИТИЯ 2014-2030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5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F7F0-CDC2-4568-B972-2CC02E86AC94}" type="datetime1">
              <a:rPr lang="ru-RU" smtClean="0"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ПРОГРАММА РАЗВИТИЯ 2014-2030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4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4522-CD23-4191-AC88-1D1252878854}" type="datetime1">
              <a:rPr lang="ru-RU" smtClean="0"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ПРОГРАММА РАЗВИТИЯ 2014-2030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1F68-6730-40E9-B32C-0803F01A5A99}" type="datetime1">
              <a:rPr lang="ru-RU" smtClean="0"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ПРОГРАММА РАЗВИТИЯ 2014-2030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CCF1-87A8-4A90-8D6C-A7EB328694C8}" type="datetime1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ПРОГРАММА РАЗВИТИЯ 2014-2030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64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2F5A-CDAB-4A4D-9E77-F100DCE86669}" type="datetime1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ПРОГРАММА РАЗВИТИЯ 2014-2030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7B09-9655-4234-BC42-1F31F0EC9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7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904" y="188640"/>
            <a:ext cx="645147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75FBC-12C7-453A-B4D6-976B56F2F325}" type="datetime1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ПРОГРАММА РАЗВИТИЯ 2014-2030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57B09-9655-4234-BC42-1F31F0EC9E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259632" y="1124743"/>
            <a:ext cx="7704856" cy="72000"/>
          </a:xfrm>
          <a:prstGeom prst="rect">
            <a:avLst/>
          </a:prstGeom>
          <a:solidFill>
            <a:srgbClr val="005AA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9512" y="6381336"/>
            <a:ext cx="8784975" cy="72000"/>
          </a:xfrm>
          <a:prstGeom prst="rect">
            <a:avLst/>
          </a:prstGeom>
          <a:solidFill>
            <a:srgbClr val="005AA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500" dirty="0" smtClean="0">
                <a:solidFill>
                  <a:schemeClr val="bg1"/>
                </a:solidFill>
              </a:rPr>
              <a:t>НАЦИОНАЛЬНЫЙ</a:t>
            </a:r>
            <a:r>
              <a:rPr lang="ru-RU" sz="500" baseline="0" dirty="0" smtClean="0">
                <a:solidFill>
                  <a:schemeClr val="bg1"/>
                </a:solidFill>
              </a:rPr>
              <a:t> ИССЛЕДОВАТЕЛЬСКИЙ УНИВЕРСИТЕТ «ВЫСШАЯ ШКОЛА ЭКОНОМИКИ» 2015 г.</a:t>
            </a:r>
            <a:endParaRPr lang="ru-RU" sz="5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5102" r="-625" b="19683"/>
          <a:stretch/>
        </p:blipFill>
        <p:spPr>
          <a:xfrm>
            <a:off x="180000" y="144000"/>
            <a:ext cx="1324904" cy="86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11307"/>
            <a:ext cx="921062" cy="890863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179512" y="1124743"/>
            <a:ext cx="8784976" cy="72000"/>
          </a:xfrm>
          <a:prstGeom prst="rect">
            <a:avLst/>
          </a:prstGeom>
          <a:solidFill>
            <a:srgbClr val="005AA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9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5AA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19613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C46AC53-5BE0-4B99-B0EB-F56DFFCAC5E9}" type="datetime1">
              <a:rPr lang="ru-RU" altLang="ru-RU" smtClean="0"/>
              <a:t>01.12.2015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ПРОГРАММА РАЗВИТИЯ 2014-2030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19613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A122E61-7160-490E-A672-2B1D7DAF56DB}" type="slidenum">
              <a:rPr lang="en-US" altLang="ru-RU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79512" y="1124743"/>
            <a:ext cx="8784976" cy="72000"/>
          </a:xfrm>
          <a:prstGeom prst="rect">
            <a:avLst/>
          </a:prstGeom>
          <a:solidFill>
            <a:srgbClr val="005AA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79512" y="6381336"/>
            <a:ext cx="8784975" cy="72000"/>
          </a:xfrm>
          <a:prstGeom prst="rect">
            <a:avLst/>
          </a:prstGeom>
          <a:solidFill>
            <a:srgbClr val="005AA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500" dirty="0" smtClean="0">
                <a:solidFill>
                  <a:schemeClr val="bg1"/>
                </a:solidFill>
              </a:rPr>
              <a:t>МОСКОВСКИЙ</a:t>
            </a:r>
            <a:r>
              <a:rPr lang="ru-RU" sz="500" baseline="0" dirty="0" smtClean="0">
                <a:solidFill>
                  <a:schemeClr val="bg1"/>
                </a:solidFill>
              </a:rPr>
              <a:t> ИНСТИТУТ ЭЛЕКТРОНИКИ И МАТЕМАТИКИ </a:t>
            </a:r>
            <a:r>
              <a:rPr lang="ru-RU" sz="500" dirty="0" smtClean="0">
                <a:solidFill>
                  <a:schemeClr val="bg1"/>
                </a:solidFill>
              </a:rPr>
              <a:t>НАЦИОНАЛЬНОГО</a:t>
            </a:r>
            <a:r>
              <a:rPr lang="ru-RU" sz="500" baseline="0" dirty="0" smtClean="0">
                <a:solidFill>
                  <a:schemeClr val="bg1"/>
                </a:solidFill>
              </a:rPr>
              <a:t> ИССЛЕДОВАТЕЛЬСКОГО УНИВЕРСИТЕТА «ВЫСШАЯ ШКОЛА ЭКОНОМИКИ» 2015 г.</a:t>
            </a:r>
            <a:endParaRPr lang="ru-RU" sz="5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5102" r="-625" b="19683"/>
          <a:stretch/>
        </p:blipFill>
        <p:spPr>
          <a:xfrm>
            <a:off x="180000" y="144000"/>
            <a:ext cx="1324904" cy="86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11307"/>
            <a:ext cx="921062" cy="890863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403648" y="188640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МОСКОВСКИЙ ИНСТИТУТ ЭЛЕКТРОНИКИ</a:t>
            </a:r>
            <a:r>
              <a:rPr lang="ru-RU" sz="1600" b="1" baseline="0" dirty="0" smtClean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 И МАТЕМАТИКИ</a:t>
            </a:r>
            <a:endParaRPr lang="ru-RU" sz="1600" b="1" dirty="0" smtClean="0">
              <a:solidFill>
                <a:srgbClr val="005AAB"/>
              </a:solidFill>
              <a:latin typeface="Myriad Pro semibold"/>
              <a:ea typeface="ＭＳ Ｐゴシック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НАЦИОНАЛЬНОГО</a:t>
            </a:r>
            <a:r>
              <a:rPr lang="ru-RU" sz="1400" baseline="0" dirty="0" smtClean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 ИССЛЕДОВАТЕЛЬСКОГО УНИВЕРСИТЕТА </a:t>
            </a:r>
            <a:br>
              <a:rPr lang="ru-RU" sz="1400" baseline="0" dirty="0" smtClean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</a:br>
            <a:r>
              <a:rPr lang="ru-RU" sz="1400" baseline="0" dirty="0" smtClean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«</a:t>
            </a:r>
            <a:r>
              <a:rPr lang="ru-RU" sz="1400" dirty="0" smtClean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ВЫСШАЯ ШКОЛА ЭКОНОМИКИ»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95536" y="1556792"/>
            <a:ext cx="8424862" cy="3266373"/>
          </a:xfrm>
          <a:prstGeom prst="rect">
            <a:avLst/>
          </a:prstGeom>
        </p:spPr>
        <p:txBody>
          <a:bodyPr lIns="101919" tIns="50960" rIns="101919" bIns="50960" anchor="ctr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ru-RU" sz="3000" b="1" dirty="0" smtClean="0">
              <a:solidFill>
                <a:srgbClr val="003C73"/>
              </a:solidFill>
              <a:ea typeface="ＭＳ Ｐゴシック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500" b="1" dirty="0" smtClean="0">
              <a:solidFill>
                <a:srgbClr val="003C73"/>
              </a:solidFill>
              <a:ea typeface="ＭＳ Ｐゴシック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3C73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МИЭМ </a:t>
            </a:r>
            <a:r>
              <a:rPr lang="ru-RU" sz="3000" b="1" dirty="0">
                <a:solidFill>
                  <a:srgbClr val="003C73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НИУ </a:t>
            </a:r>
            <a:r>
              <a:rPr lang="ru-RU" sz="3000" b="1" dirty="0" smtClean="0">
                <a:solidFill>
                  <a:srgbClr val="003C73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ВШЭ</a:t>
            </a:r>
            <a:br>
              <a:rPr lang="ru-RU" sz="3000" b="1" dirty="0" smtClean="0">
                <a:solidFill>
                  <a:srgbClr val="003C73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003C73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динамика развития</a:t>
            </a:r>
            <a:endParaRPr lang="ru-RU" sz="3000" dirty="0" smtClean="0">
              <a:solidFill>
                <a:srgbClr val="003C73"/>
              </a:solidFill>
              <a:latin typeface="Myriad Pro" panose="020B0503030403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2480" y="4653136"/>
            <a:ext cx="2376264" cy="72043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Тихонов А.Н.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научный руководитель, директор</a:t>
            </a:r>
            <a:b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академик, профессор, д.т.н.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03648" y="283295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МИЭМ </a:t>
            </a:r>
            <a:r>
              <a:rPr lang="ru-RU" sz="2400" b="1" dirty="0" smtClean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НИУ ВШЭ</a:t>
            </a:r>
            <a:r>
              <a:rPr lang="ru-RU" sz="2400" b="1" dirty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Повышение качества НПР</a:t>
            </a:r>
            <a:endParaRPr lang="ru-RU" sz="2400" b="1" dirty="0">
              <a:solidFill>
                <a:srgbClr val="005AAB"/>
              </a:solidFill>
              <a:latin typeface="Myriad Pro" panose="020B0503030403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060824"/>
              </p:ext>
            </p:extLst>
          </p:nvPr>
        </p:nvGraphicFramePr>
        <p:xfrm>
          <a:off x="5004049" y="2297238"/>
          <a:ext cx="3960454" cy="3106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7011" y="1340768"/>
            <a:ext cx="4787038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7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4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9 академиков и членов корреспондентов РАН</a:t>
            </a:r>
          </a:p>
          <a:p>
            <a:pPr marL="171450" indent="-171450">
              <a:spcBef>
                <a:spcPts val="7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4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47 лауреатов Государственных премий и премий Правительства РФ</a:t>
            </a:r>
          </a:p>
          <a:p>
            <a:pPr marL="171450" indent="-171450">
              <a:spcBef>
                <a:spcPts val="7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4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67 докторов наук, профессоров</a:t>
            </a:r>
          </a:p>
          <a:p>
            <a:pPr marL="171450" indent="-171450">
              <a:spcBef>
                <a:spcPts val="7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4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79 кандидатов наук</a:t>
            </a:r>
          </a:p>
          <a:p>
            <a:pPr marL="171450" indent="-171450">
              <a:spcBef>
                <a:spcPts val="7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4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3 </a:t>
            </a:r>
            <a:r>
              <a:rPr lang="en-US" altLang="ru-RU" sz="14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PhD</a:t>
            </a:r>
            <a:endParaRPr lang="ru-RU" altLang="ru-RU" sz="1400" b="1" dirty="0" smtClean="0">
              <a:solidFill>
                <a:srgbClr val="003C73"/>
              </a:solidFill>
              <a:latin typeface="Myriad Pro semibold"/>
              <a:ea typeface="ＭＳ Ｐゴシック"/>
              <a:cs typeface="Arial" panose="020B0604020202020204" pitchFamily="34" charset="0"/>
            </a:endParaRPr>
          </a:p>
          <a:p>
            <a:pPr marL="171450" indent="-171450">
              <a:spcBef>
                <a:spcPts val="7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400" b="1" dirty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Маслов В.П., академик РАН, ординарный профессор НИУ ВШЭ – Государственная премия Российской Федерации (2013) — за выдающийся вклад в развитие математики и разработку математических основ современной </a:t>
            </a:r>
            <a:r>
              <a:rPr lang="ru-RU" altLang="ru-RU" sz="14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термодинамики</a:t>
            </a:r>
          </a:p>
          <a:p>
            <a:pPr marL="171450" indent="-171450">
              <a:spcBef>
                <a:spcPts val="7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4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Пожидаев Е.Д., </a:t>
            </a:r>
            <a:r>
              <a:rPr lang="ru-RU" altLang="ru-RU" sz="1400" b="1" dirty="0" err="1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Кечиев</a:t>
            </a:r>
            <a:r>
              <a:rPr lang="ru-RU" altLang="ru-RU" sz="14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 Л.Н.-Премия Правительства РФ в области образования (2015)</a:t>
            </a:r>
            <a:endParaRPr lang="ru-RU" altLang="ru-RU" sz="1400" b="1" dirty="0">
              <a:solidFill>
                <a:srgbClr val="003C73"/>
              </a:solidFill>
              <a:latin typeface="Myriad Pro semibold"/>
              <a:ea typeface="ＭＳ Ｐゴシック"/>
              <a:cs typeface="Arial" panose="020B0604020202020204" pitchFamily="34" charset="0"/>
            </a:endParaRPr>
          </a:p>
          <a:p>
            <a:pPr marL="171450" indent="-171450">
              <a:spcBef>
                <a:spcPts val="7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400" b="1" dirty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Холево А.С., профессор НИУ ВШЭ – Международная премия Шеннона в области квантовых вычислений (2015)</a:t>
            </a:r>
          </a:p>
          <a:p>
            <a:pPr marL="171450" indent="-171450">
              <a:spcBef>
                <a:spcPts val="7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400" b="1" dirty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Артюхова М.А., Иванов И.А., Полесский С.Н., Увайсов С.У. - Премия Правительства РФ в области науки и техники (2015</a:t>
            </a:r>
            <a:r>
              <a:rPr lang="ru-RU" altLang="ru-RU" sz="14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8472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03648" y="283295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МИЭМ </a:t>
            </a:r>
            <a:r>
              <a:rPr lang="ru-RU" sz="2400" b="1" dirty="0" smtClean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НИУ ВШЭ</a:t>
            </a:r>
            <a:r>
              <a:rPr lang="ru-RU" sz="2400" b="1" dirty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в рейтингах зарплат выпускников</a:t>
            </a:r>
            <a:endParaRPr lang="ru-RU" sz="2400" b="1" dirty="0">
              <a:solidFill>
                <a:srgbClr val="005AAB"/>
              </a:solidFill>
              <a:latin typeface="Myriad Pro" panose="020B0503030403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521315"/>
              </p:ext>
            </p:extLst>
          </p:nvPr>
        </p:nvGraphicFramePr>
        <p:xfrm>
          <a:off x="107504" y="1340769"/>
          <a:ext cx="5472608" cy="355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Image" r:id="rId4" imgW="16304760" imgH="10603080" progId="Photoshop.Image.13">
                  <p:embed/>
                </p:oleObj>
              </mc:Choice>
              <mc:Fallback>
                <p:oleObj name="Image" r:id="rId4" imgW="16304760" imgH="106030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1340769"/>
                        <a:ext cx="5472608" cy="355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704187"/>
              </p:ext>
            </p:extLst>
          </p:nvPr>
        </p:nvGraphicFramePr>
        <p:xfrm>
          <a:off x="4084258" y="2852936"/>
          <a:ext cx="4757249" cy="3343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Image" r:id="rId6" imgW="16076160" imgH="11301480" progId="Photoshop.Image.13">
                  <p:embed/>
                </p:oleObj>
              </mc:Choice>
              <mc:Fallback>
                <p:oleObj name="Image" r:id="rId6" imgW="16076160" imgH="11301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84258" y="2852936"/>
                        <a:ext cx="4757249" cy="3343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1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03648" y="283295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МИЭМ НИУ ВШЭ</a:t>
            </a:r>
            <a:br>
              <a:rPr lang="ru-RU" sz="2400" b="1" dirty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Наука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860280"/>
              </p:ext>
            </p:extLst>
          </p:nvPr>
        </p:nvGraphicFramePr>
        <p:xfrm>
          <a:off x="306092" y="1232896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667039"/>
              </p:ext>
            </p:extLst>
          </p:nvPr>
        </p:nvGraphicFramePr>
        <p:xfrm>
          <a:off x="306092" y="3778095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032940"/>
              </p:ext>
            </p:extLst>
          </p:nvPr>
        </p:nvGraphicFramePr>
        <p:xfrm>
          <a:off x="4626091" y="3983174"/>
          <a:ext cx="4320000" cy="2314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ятиугольник 1"/>
          <p:cNvSpPr/>
          <p:nvPr/>
        </p:nvSpPr>
        <p:spPr>
          <a:xfrm rot="5400000">
            <a:off x="5417939" y="548923"/>
            <a:ext cx="2736305" cy="4320000"/>
          </a:xfrm>
          <a:custGeom>
            <a:avLst/>
            <a:gdLst>
              <a:gd name="connsiteX0" fmla="*/ 0 w 3744416"/>
              <a:gd name="connsiteY0" fmla="*/ 0 h 4320000"/>
              <a:gd name="connsiteX1" fmla="*/ 1872208 w 3744416"/>
              <a:gd name="connsiteY1" fmla="*/ 0 h 4320000"/>
              <a:gd name="connsiteX2" fmla="*/ 3744416 w 3744416"/>
              <a:gd name="connsiteY2" fmla="*/ 2160000 h 4320000"/>
              <a:gd name="connsiteX3" fmla="*/ 1872208 w 3744416"/>
              <a:gd name="connsiteY3" fmla="*/ 4320000 h 4320000"/>
              <a:gd name="connsiteX4" fmla="*/ 0 w 3744416"/>
              <a:gd name="connsiteY4" fmla="*/ 4320000 h 4320000"/>
              <a:gd name="connsiteX5" fmla="*/ 0 w 3744416"/>
              <a:gd name="connsiteY5" fmla="*/ 0 h 4320000"/>
              <a:gd name="connsiteX0" fmla="*/ 0 w 2656762"/>
              <a:gd name="connsiteY0" fmla="*/ 0 h 4320000"/>
              <a:gd name="connsiteX1" fmla="*/ 1872208 w 2656762"/>
              <a:gd name="connsiteY1" fmla="*/ 0 h 4320000"/>
              <a:gd name="connsiteX2" fmla="*/ 2656762 w 2656762"/>
              <a:gd name="connsiteY2" fmla="*/ 2188876 h 4320000"/>
              <a:gd name="connsiteX3" fmla="*/ 1872208 w 2656762"/>
              <a:gd name="connsiteY3" fmla="*/ 4320000 h 4320000"/>
              <a:gd name="connsiteX4" fmla="*/ 0 w 2656762"/>
              <a:gd name="connsiteY4" fmla="*/ 4320000 h 4320000"/>
              <a:gd name="connsiteX5" fmla="*/ 0 w 2656762"/>
              <a:gd name="connsiteY5" fmla="*/ 0 h 4320000"/>
              <a:gd name="connsiteX0" fmla="*/ 0 w 2666492"/>
              <a:gd name="connsiteY0" fmla="*/ 0 h 4320000"/>
              <a:gd name="connsiteX1" fmla="*/ 1872208 w 2666492"/>
              <a:gd name="connsiteY1" fmla="*/ 0 h 4320000"/>
              <a:gd name="connsiteX2" fmla="*/ 2666492 w 2666492"/>
              <a:gd name="connsiteY2" fmla="*/ 2169626 h 4320000"/>
              <a:gd name="connsiteX3" fmla="*/ 1872208 w 2666492"/>
              <a:gd name="connsiteY3" fmla="*/ 4320000 h 4320000"/>
              <a:gd name="connsiteX4" fmla="*/ 0 w 2666492"/>
              <a:gd name="connsiteY4" fmla="*/ 4320000 h 4320000"/>
              <a:gd name="connsiteX5" fmla="*/ 0 w 2666492"/>
              <a:gd name="connsiteY5" fmla="*/ 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6492" h="4320000">
                <a:moveTo>
                  <a:pt x="0" y="0"/>
                </a:moveTo>
                <a:lnTo>
                  <a:pt x="1872208" y="0"/>
                </a:lnTo>
                <a:lnTo>
                  <a:pt x="2666492" y="2169626"/>
                </a:lnTo>
                <a:lnTo>
                  <a:pt x="1872208" y="4320000"/>
                </a:lnTo>
                <a:lnTo>
                  <a:pt x="0" y="432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00092" y="1124744"/>
            <a:ext cx="4572000" cy="23211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1050" dirty="0">
              <a:solidFill>
                <a:srgbClr val="005AAB"/>
              </a:solidFill>
              <a:latin typeface="Calibri" panose="020F0502020204030204" pitchFamily="34" charset="0"/>
            </a:endParaRPr>
          </a:p>
          <a:p>
            <a:pPr algn="ctr"/>
            <a:endParaRPr lang="ru-RU" sz="1050" dirty="0">
              <a:solidFill>
                <a:srgbClr val="005AAB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100"/>
              </a:spcAft>
            </a:pPr>
            <a:r>
              <a:rPr lang="ru-RU" sz="1050" b="1" dirty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Функциональной безопасности космических аппаратов </a:t>
            </a:r>
          </a:p>
          <a:p>
            <a:pPr algn="ctr">
              <a:spcAft>
                <a:spcPts val="100"/>
              </a:spcAft>
            </a:pPr>
            <a:r>
              <a:rPr lang="ru-RU" sz="1050" b="1" dirty="0" smtClean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Интернет </a:t>
            </a:r>
            <a:r>
              <a:rPr lang="ru-RU" sz="1050" b="1" dirty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технологий и сервисов </a:t>
            </a:r>
          </a:p>
          <a:p>
            <a:pPr algn="ctr">
              <a:spcAft>
                <a:spcPts val="100"/>
              </a:spcAft>
            </a:pPr>
            <a:r>
              <a:rPr lang="ru-RU" sz="1050" b="1" dirty="0" smtClean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Высокопроизводительных </a:t>
            </a:r>
            <a:r>
              <a:rPr lang="ru-RU" sz="1050" b="1" dirty="0" err="1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АПКиЛВС</a:t>
            </a:r>
            <a:r>
              <a:rPr lang="ru-RU" sz="1050" b="1" dirty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100"/>
              </a:spcAft>
            </a:pPr>
            <a:r>
              <a:rPr lang="ru-RU" sz="1050" b="1" dirty="0" smtClean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Математические </a:t>
            </a:r>
            <a:r>
              <a:rPr lang="ru-RU" sz="1050" b="1" dirty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методы естествознания </a:t>
            </a:r>
          </a:p>
          <a:p>
            <a:pPr algn="ctr">
              <a:spcAft>
                <a:spcPts val="100"/>
              </a:spcAft>
            </a:pPr>
            <a:r>
              <a:rPr lang="ru-RU" sz="1050" b="1" dirty="0" smtClean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Структур </a:t>
            </a:r>
            <a:r>
              <a:rPr lang="ru-RU" sz="1050" b="1" dirty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и свойств функциональных материалов </a:t>
            </a:r>
          </a:p>
          <a:p>
            <a:pPr algn="ctr">
              <a:spcAft>
                <a:spcPts val="100"/>
              </a:spcAft>
            </a:pPr>
            <a:r>
              <a:rPr lang="ru-RU" sz="1050" b="1" dirty="0" smtClean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Механики </a:t>
            </a:r>
            <a:r>
              <a:rPr lang="ru-RU" sz="1050" b="1" dirty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и математического моделирования </a:t>
            </a:r>
          </a:p>
          <a:p>
            <a:pPr algn="ctr">
              <a:spcAft>
                <a:spcPts val="100"/>
              </a:spcAft>
            </a:pPr>
            <a:r>
              <a:rPr lang="ru-RU" sz="1050" b="1" dirty="0" smtClean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Проектирование </a:t>
            </a:r>
            <a:r>
              <a:rPr lang="ru-RU" sz="1050" b="1" dirty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ЭС </a:t>
            </a:r>
            <a:r>
              <a:rPr lang="ru-RU" sz="1050" b="1" dirty="0" err="1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инфокоммуникаций</a:t>
            </a:r>
            <a:r>
              <a:rPr lang="ru-RU" sz="1050" b="1" dirty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100"/>
              </a:spcAft>
            </a:pPr>
            <a:r>
              <a:rPr lang="ru-RU" sz="1050" b="1" dirty="0" smtClean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Интеллектуальные </a:t>
            </a:r>
            <a:r>
              <a:rPr lang="ru-RU" sz="1050" b="1" dirty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технические системы </a:t>
            </a:r>
          </a:p>
          <a:p>
            <a:pPr algn="ctr">
              <a:spcAft>
                <a:spcPts val="100"/>
              </a:spcAft>
            </a:pPr>
            <a:r>
              <a:rPr lang="ru-RU" sz="1050" b="1" dirty="0" smtClean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Инжиниринг </a:t>
            </a:r>
            <a:r>
              <a:rPr lang="ru-RU" sz="1050" b="1" dirty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микро – и </a:t>
            </a:r>
            <a:r>
              <a:rPr lang="ru-RU" sz="1050" b="1" dirty="0" err="1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наноэлектроники</a:t>
            </a:r>
            <a:r>
              <a:rPr lang="ru-RU" sz="1050" b="1" dirty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100"/>
              </a:spcAft>
            </a:pPr>
            <a:r>
              <a:rPr lang="ru-RU" sz="1050" b="1" dirty="0" smtClean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Телеметрии </a:t>
            </a:r>
            <a:r>
              <a:rPr lang="ru-RU" sz="1050" b="1" dirty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и дистанционной диагностики </a:t>
            </a:r>
          </a:p>
          <a:p>
            <a:pPr algn="ctr">
              <a:spcAft>
                <a:spcPts val="100"/>
              </a:spcAft>
            </a:pPr>
            <a:r>
              <a:rPr lang="ru-RU" sz="1050" b="1" dirty="0" smtClean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СВЧ-электроники </a:t>
            </a:r>
            <a:r>
              <a:rPr lang="ru-RU" sz="1050" b="1" dirty="0">
                <a:solidFill>
                  <a:srgbClr val="005AAB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и микроволновых технологий </a:t>
            </a:r>
          </a:p>
        </p:txBody>
      </p:sp>
    </p:spTree>
    <p:extLst>
      <p:ext uri="{BB962C8B-B14F-4D97-AF65-F5344CB8AC3E}">
        <p14:creationId xmlns:p14="http://schemas.microsoft.com/office/powerpoint/2010/main" val="269335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Myriad Pro"/>
              </a:rPr>
              <a:t>МИЭМ НИУ ВШЭ</a:t>
            </a:r>
            <a:br>
              <a:rPr lang="ru-RU" sz="2400" b="1" dirty="0" smtClean="0">
                <a:latin typeface="Myriad Pro"/>
              </a:rPr>
            </a:br>
            <a:r>
              <a:rPr lang="ru-RU" sz="2400" b="1" dirty="0" smtClean="0">
                <a:latin typeface="Myriad Pro"/>
              </a:rPr>
              <a:t>Публикационная активность</a:t>
            </a:r>
            <a:endParaRPr lang="ru-RU" sz="2400" b="1" dirty="0">
              <a:latin typeface="Myriad Pro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22400" y="3068960"/>
            <a:ext cx="108876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kern="0" dirty="0">
                <a:solidFill>
                  <a:srgbClr val="F79646">
                    <a:lumMod val="75000"/>
                  </a:srgbClr>
                </a:solidFill>
              </a:rPr>
              <a:t>МИЭМ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612639"/>
              </p:ext>
            </p:extLst>
          </p:nvPr>
        </p:nvGraphicFramePr>
        <p:xfrm>
          <a:off x="3312000" y="1556792"/>
          <a:ext cx="25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534627"/>
              </p:ext>
            </p:extLst>
          </p:nvPr>
        </p:nvGraphicFramePr>
        <p:xfrm>
          <a:off x="6166800" y="1528644"/>
          <a:ext cx="25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505200"/>
              </p:ext>
            </p:extLst>
          </p:nvPr>
        </p:nvGraphicFramePr>
        <p:xfrm>
          <a:off x="457200" y="1556792"/>
          <a:ext cx="25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578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03648" y="283295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МИЭМ </a:t>
            </a:r>
            <a:r>
              <a:rPr lang="ru-RU" sz="2400" b="1" dirty="0" smtClean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НИУ ВШЭ</a:t>
            </a:r>
            <a:r>
              <a:rPr lang="ru-RU" sz="2400" b="1" dirty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Интеграция образования и науки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278" y="1340768"/>
            <a:ext cx="482076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500" b="1" dirty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Научно-исследовательские семинары с первого курса всех образовательных </a:t>
            </a:r>
            <a:r>
              <a:rPr lang="ru-RU" altLang="ru-RU" sz="15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программ</a:t>
            </a:r>
          </a:p>
          <a:p>
            <a:pPr marL="171450" indent="-17145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5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Создано Студенческое научное общество.</a:t>
            </a:r>
          </a:p>
          <a:p>
            <a:pPr marL="171450" indent="-17145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5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Студенты МИЭМ ежегодно выигрывают гранты программ УМНИК и СТАРТ</a:t>
            </a:r>
          </a:p>
          <a:p>
            <a:pPr marL="171450" indent="-17145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5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Действует система научно-учебных и проектно-учебных лабораторий и групп.</a:t>
            </a:r>
          </a:p>
          <a:p>
            <a:pPr marL="171450" indent="-17145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5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На международный форум «Открытые инновации» представлено 5 студенческих проектов</a:t>
            </a:r>
          </a:p>
          <a:p>
            <a:pPr marL="171450" indent="-17145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5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9 базовых кафедр ведущих компаний и научных центров РФ, обеспечивающих практическую ориентацию образовательного процесса</a:t>
            </a:r>
          </a:p>
          <a:p>
            <a:pPr marL="171450" indent="-17145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5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Ежегодная межвузовская научная конференция молодых ученых, аспирантов, студентов и старшеклассников имени Е.В. </a:t>
            </a:r>
            <a:r>
              <a:rPr lang="ru-RU" altLang="ru-RU" sz="1500" b="1" dirty="0" err="1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Арменского</a:t>
            </a:r>
            <a:endParaRPr lang="ru-RU" altLang="ru-RU" sz="1500" b="1" dirty="0">
              <a:solidFill>
                <a:srgbClr val="003C73"/>
              </a:solidFill>
              <a:latin typeface="Myriad Pro semibold"/>
              <a:ea typeface="ＭＳ Ｐゴシック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791911"/>
              </p:ext>
            </p:extLst>
          </p:nvPr>
        </p:nvGraphicFramePr>
        <p:xfrm>
          <a:off x="4932040" y="2060848"/>
          <a:ext cx="3995935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999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99592" y="3068960"/>
            <a:ext cx="7416824" cy="93610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ru-RU" sz="1200" b="1" dirty="0" smtClean="0">
              <a:solidFill>
                <a:srgbClr val="003C73"/>
              </a:solidFill>
              <a:latin typeface="Myriad Pro" panose="020B0503030403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3C73"/>
                </a:solidFill>
                <a:latin typeface="Myriad Pro" panose="020B0503030403020204" pitchFamily="34" charset="0"/>
              </a:rPr>
              <a:t>Спасибо за внимание!</a:t>
            </a:r>
            <a:endParaRPr lang="ru-RU" sz="3600" b="1" dirty="0">
              <a:solidFill>
                <a:srgbClr val="003C73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179512" y="5445224"/>
          <a:ext cx="6192688" cy="796902"/>
        </p:xfrm>
        <a:graphic>
          <a:graphicData uri="http://schemas.openxmlformats.org/drawingml/2006/table">
            <a:tbl>
              <a:tblPr bandRow="1">
                <a:effectLst/>
                <a:tableStyleId>{D113A9D2-9D6B-4929-AA2D-F23B5EE8CBE7}</a:tableStyleId>
              </a:tblPr>
              <a:tblGrid>
                <a:gridCol w="4974207"/>
                <a:gridCol w="1218481"/>
              </a:tblGrid>
              <a:tr h="39845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Общая площадь</a:t>
                      </a:r>
                      <a:endParaRPr lang="ru-RU" sz="1400" b="1" dirty="0"/>
                    </a:p>
                  </a:txBody>
                  <a:tcPr marL="90389" marR="90389" marT="45194" marB="4519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22000 м</a:t>
                      </a:r>
                      <a:r>
                        <a:rPr lang="ru-RU" sz="1400" b="1" baseline="30000" dirty="0" smtClean="0"/>
                        <a:t>2</a:t>
                      </a:r>
                      <a:endParaRPr lang="ru-RU" sz="1400" b="1" dirty="0"/>
                    </a:p>
                  </a:txBody>
                  <a:tcPr marL="90389" marR="90389" marT="45194" marB="45194"/>
                </a:tc>
              </a:tr>
              <a:tr h="39845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Совокупный фонд учебно-лабораторных площадей</a:t>
                      </a:r>
                      <a:endParaRPr lang="ru-RU" sz="1400" b="1" dirty="0"/>
                    </a:p>
                  </a:txBody>
                  <a:tcPr marL="90389" marR="90389" marT="45194" marB="45194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8800 м</a:t>
                      </a:r>
                      <a:r>
                        <a:rPr lang="ru-RU" sz="1400" b="1" baseline="30000" dirty="0" smtClean="0"/>
                        <a:t>2</a:t>
                      </a:r>
                      <a:endParaRPr lang="ru-RU" sz="1400" b="1" baseline="30000" dirty="0"/>
                    </a:p>
                  </a:txBody>
                  <a:tcPr marL="90389" marR="90389" marT="45194" marB="45194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6192688" cy="4101650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208" y="1271440"/>
            <a:ext cx="2520280" cy="1452232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209" y="2852936"/>
            <a:ext cx="2520280" cy="1790395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208" y="4797152"/>
            <a:ext cx="2520280" cy="1444973"/>
          </a:xfrm>
          <a:prstGeom prst="rect">
            <a:avLst/>
          </a:prstGeom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403648" y="283295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МИЭМ НИУ ВШЭ</a:t>
            </a:r>
            <a:br>
              <a:rPr lang="ru-RU" sz="2400" b="1" dirty="0" smtClean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в Строгино</a:t>
            </a:r>
            <a:endParaRPr lang="ru-RU" sz="2400" b="1" dirty="0">
              <a:solidFill>
                <a:srgbClr val="005AAB"/>
              </a:solidFill>
              <a:latin typeface="Myriad Pro" panose="020B0503030403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52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1412776"/>
            <a:ext cx="871296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30</a:t>
            </a:r>
            <a:r>
              <a:rPr lang="ru-RU" sz="22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 учебных и учебно-исследовательских лабораторий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6 потоковых аудиторий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52 аудитории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Современный центр обработки данных</a:t>
            </a:r>
            <a:br>
              <a:rPr lang="ru-RU" sz="22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</a:br>
            <a:r>
              <a:rPr lang="ru-RU" sz="15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(высокопроизводительное серверное оборудование, хранилище данных на 200 Тб)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Центр управления полетами малых космических аппаратов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Учебно-исследовательская лаборатория 3</a:t>
            </a:r>
            <a:r>
              <a:rPr lang="en-US" sz="22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D</a:t>
            </a:r>
            <a:r>
              <a:rPr lang="ru-RU" sz="22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-визуализации и компьютерной графики 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Учебно-исследовательская лаборатория лазерных технологий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100% покрытие </a:t>
            </a:r>
            <a:r>
              <a:rPr lang="en-US" sz="2200" b="1" dirty="0" err="1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WiFi</a:t>
            </a:r>
            <a:endParaRPr lang="en-US" sz="2200" b="1" dirty="0" smtClean="0">
              <a:solidFill>
                <a:srgbClr val="003C73"/>
              </a:solidFill>
              <a:latin typeface="Myriad Pro semibold"/>
              <a:ea typeface="ＭＳ Ｐゴシック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Столовая на 200 мест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450 метров до зоны отдыха «</a:t>
            </a:r>
            <a:r>
              <a:rPr lang="ru-RU" sz="2200" b="1" dirty="0" err="1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Строгинская</a:t>
            </a:r>
            <a:r>
              <a:rPr lang="ru-RU" sz="22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 пойма»</a:t>
            </a:r>
            <a:endParaRPr lang="ru-RU" sz="2200" b="1" dirty="0">
              <a:solidFill>
                <a:srgbClr val="003C73"/>
              </a:solidFill>
              <a:latin typeface="Myriad Pro semibold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83295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МИЭМ НИУ ВШЭ</a:t>
            </a:r>
            <a:br>
              <a:rPr lang="ru-RU" sz="2400" b="1" dirty="0" smtClean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в Строгино</a:t>
            </a:r>
            <a:endParaRPr lang="ru-RU" sz="2400" b="1" dirty="0">
              <a:solidFill>
                <a:srgbClr val="005AAB"/>
              </a:solidFill>
              <a:latin typeface="Myriad Pro" panose="020B0503030403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9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&amp;Scy;&amp;ocy;&amp;vcy;&amp;rcy;&amp;iecy;&amp;mcy;&amp;iecy;&amp;ncy;&amp;ncy;&amp;ocy;&amp;iecy; &amp;pcy;&amp;ocy;&amp;ncy;&amp;yacy;&amp;tcy;&amp;icy;&amp;iecy; &amp;vcy;&amp;icy;&amp;rcy;&amp;tcy;&amp;ucy;&amp;acy;&amp;lcy;&amp;softcy;&amp;ncy;&amp;ocy;&amp;jcy; &amp;rcy;&amp;iecy;&amp;acy;&amp;lcy;&amp;softcy;&amp;ncy;&amp;ocy;&amp;scy;&amp;tcy;&amp;icy; studentpor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12776"/>
            <a:ext cx="4849284" cy="321246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&amp;Lcy;&amp;acy;&amp;zcy;&amp;iecy;&amp;rcy;&amp;ncy;&amp;ocy;&amp;iecy; &amp;shcy;&amp;ocy;&amp;ucy; Latronix, &amp;fcy;&amp;ocy;&amp;tcy;&amp;ocy;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5"/>
            <a:ext cx="5010306" cy="360040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&amp;Vcy;&amp;Icy;&amp;Rcy;&amp;Tcy;&amp;Ucy;&amp;Acy;&amp;Lcy;&amp;SOFTcy;&amp;Ncy;&amp;Acy;&amp;YAcy; &amp;Acy;&amp;Rcy;&amp;KHcy;&amp;Icy;&amp;Tcy;&amp;IEcy;&amp;Kcy;&amp;Tcy;&amp;Ucy;&amp;Rcy;&amp;Acy;. &amp;Ocy;&amp;Bcy;&amp;Ocy;&amp;Lcy;&amp;Ocy;&amp;CHcy;&amp;Kcy;&amp;Acy; &amp;Bcy;&amp;Ucy;&amp;Dcy;&amp;Ucy;&amp;SHCHcy;&amp;IEcy;&amp;Gcy;&amp;Ocy; &amp;pcy;&amp;rcy;&amp;ocy;&amp;iecy;&amp;kcy;&amp;tcy;&amp;tcy;&amp;ocy;&amp;rcy;.&amp;rcy;&amp;fcy;&amp;pcy;&amp;rcy;&amp;ocy;&amp;iecy;&amp;kcy;&amp;tcy;&amp;tcy;&amp;ocy;&amp;rcy;.&amp;rcy;&amp;f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52123"/>
            <a:ext cx="3325330" cy="221518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&amp;Fcy;&amp;ocy;&amp;tcy;&amp;ocy;-, &amp;vcy;&amp;icy;&amp;dcy;&amp;iecy;&amp;ocy;&amp;scy;&amp;hardcy;&amp;iocy;&amp;mcy;&amp;kcy;&amp;acy;, &amp;tcy;&amp;acy;&amp;mcy;&amp;acy;&amp;dcy;&amp;acy; - KGS.RU - &amp;Ocy;&amp;bcy;&amp;hardcy;&amp;yacy;&amp;vcy;&amp;lcy;&amp;iecy;&amp;ncy;&amp;icy;&amp;yacy; &amp;Kcy;&amp;rcy;&amp;acy;&amp;scy;&amp;ncy;&amp;ocy;&amp;yacy;&amp;rcy;&amp;scy;&amp;k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74" y="3968766"/>
            <a:ext cx="3567018" cy="218189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405825"/>
            <a:ext cx="6552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Лаборатории МИЭМ НИУ ВШЭ</a:t>
            </a:r>
            <a:endParaRPr lang="ru-RU" sz="2400" b="1" dirty="0">
              <a:solidFill>
                <a:srgbClr val="005AAB"/>
              </a:solidFill>
              <a:latin typeface="Myriad Pro" panose="020B0503030403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AO H25 Next 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782" y="2667506"/>
            <a:ext cx="2065641" cy="206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03648" y="405825"/>
            <a:ext cx="6552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Лаборатории МИЭМ НИУ ВШЭ</a:t>
            </a:r>
          </a:p>
        </p:txBody>
      </p:sp>
      <p:pic>
        <p:nvPicPr>
          <p:cNvPr id="1028" name="Picture 4" descr="&amp;Fcy;&amp;Pcy;&amp;Tcy; 1-12 &amp;Ucy;&amp;CHcy;&amp;IEcy;&amp;Bcy;&amp;Ncy;&amp;Acy;&amp;YAcy; &amp;Tcy;&amp;IEcy;&amp;KHcy;&amp;Ncy;&amp;Icy;&amp;Kcy;&amp;A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91" y="1251218"/>
            <a:ext cx="168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amp;Tcy;&amp;iecy;&amp;khcy;.&amp;khcy;&amp;acy;&amp;rcy;&amp;acy;&amp;kcy;&amp;tcy;&amp;iecy;&amp;rcy;&amp;icy;&amp;scy;&amp;tcy;&amp;icy;&amp;kcy;&amp;icy; &amp;pcy;&amp;rcy;&amp;ocy;&amp;icy;&amp;zcy;&amp;vcy;&amp;ocy;&amp;dcy;&amp;icy;&amp;tcy;&amp;iecy;&amp;lcy;&amp;yacy; &amp;dcy;&amp;lcy;&amp;yacy; SPD-10A, Shimadzu, &amp;Pcy;&amp;ocy;&amp;dcy;&amp;scy;&amp;icy;&amp;scy;&amp;tcy;&amp;iecy;&amp;mcy;&amp;ycy;, &amp;kcy;&amp;ocy;&amp;mcy;&amp;pcy;&amp;lcy;&amp;iecy;&amp;kcy;&amp;tcy;&amp;ucy;&amp;yucy;&amp;shchcy;&amp;icy;&amp;iecy; &amp;icy; &amp;zcy;&amp;acy;&amp;pcy;&amp;chcy;&amp;acy;&amp;scy;&amp;tcy;&amp;icy; &amp;dcy;&amp;lcy;&amp;yacy; &amp;Vcy;&amp;Ecy;&amp;ZHcy;&amp;KHcy; (HPLC) - &amp;bcy;.&amp;ucy;. &amp;mcy;&amp;iecy;&amp;dcy;&amp;ocy;&amp;bcy;&amp;ocy;&amp;rcy;&amp;ucy;&amp;dcy;&amp;ocy;&amp;vcy;&amp;a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1" y="3204362"/>
            <a:ext cx="1800000" cy="99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Ecy;&amp;lcy;&amp;iecy;&amp;kcy;&amp;tcy;&amp;rcy;&amp;ocy;&amp;ncy;&amp;ncy;&amp;ycy;&amp;jcy; &amp;kcy;&amp;acy;&amp;tcy;&amp;acy;&amp;lcy;&amp;ocy;&amp;gcy; &amp;Rcy;&amp;Ncy;&amp;Pcy;&amp;Ocy; &amp;Rcy;&amp;ocy;&amp;scy;&amp;ucy;&amp;chcy;&amp;pcy;&amp;rcy;&amp;icy;&amp;bcy;&amp;ocy;&amp;r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334" y="4924704"/>
            <a:ext cx="176069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&amp;TScy;&amp;vcy;&amp;iecy;&amp;tcy;&amp;ncy;&amp;ocy;&amp;jcy; 3D &amp;pcy;&amp;rcy;&amp;icy;&amp;ncy;&amp;tcy;&amp;iecy;&amp;rcy; Zprinter 65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34" y="4924704"/>
            <a:ext cx="185785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1323576"/>
            <a:ext cx="2160000" cy="16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4" y="4440486"/>
            <a:ext cx="2160000" cy="1620000"/>
          </a:xfrm>
          <a:prstGeom prst="rect">
            <a:avLst/>
          </a:prstGeom>
        </p:spPr>
      </p:pic>
      <p:pic>
        <p:nvPicPr>
          <p:cNvPr id="1026" name="Picture 2" descr="http://jeffwongdesign.com/wp-content/uploads/2011/02/green-geeks-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89" y="2617241"/>
            <a:ext cx="3416445" cy="21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himadzu.eu/sites/default/files/sites/files/IRAffinity-1_Foto_3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t="23409" r="16965" b="8746"/>
          <a:stretch/>
        </p:blipFill>
        <p:spPr bwMode="auto">
          <a:xfrm>
            <a:off x="3695334" y="1318880"/>
            <a:ext cx="1890001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3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8"/>
          <a:stretch/>
        </p:blipFill>
        <p:spPr bwMode="auto">
          <a:xfrm>
            <a:off x="134137" y="1810784"/>
            <a:ext cx="2520000" cy="16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1403648" y="260648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Центр управления полетами</a:t>
            </a:r>
            <a:br>
              <a:rPr lang="ru-RU" sz="2400" b="1" dirty="0" smtClean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МИЭМ НИУ ВШЭ</a:t>
            </a:r>
            <a:endParaRPr lang="ru-RU" sz="2400" b="1" dirty="0">
              <a:solidFill>
                <a:srgbClr val="005AAB"/>
              </a:solidFill>
              <a:latin typeface="Myriad Pro" panose="020B0503030403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07" y="5157445"/>
            <a:ext cx="1800000" cy="12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1" y="4062229"/>
            <a:ext cx="2520000" cy="16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56287" y="1696372"/>
            <a:ext cx="2520000" cy="1882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92" y="1220888"/>
            <a:ext cx="1800000" cy="12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48" y="4062229"/>
            <a:ext cx="2520000" cy="16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"/>
          <a:stretch/>
        </p:blipFill>
        <p:spPr>
          <a:xfrm>
            <a:off x="2207507" y="2477585"/>
            <a:ext cx="4140000" cy="25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3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1340768"/>
            <a:ext cx="4254252" cy="4875584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03648" y="283295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МИЭМ </a:t>
            </a:r>
            <a:r>
              <a:rPr lang="ru-RU" sz="2400" b="1" dirty="0" smtClean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НИУ ВШЭ</a:t>
            </a:r>
            <a:r>
              <a:rPr lang="ru-RU" sz="2400" b="1" dirty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Стандарты и </a:t>
            </a:r>
            <a:r>
              <a:rPr lang="ru-RU" sz="2400" b="1" dirty="0" smtClean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образовательные программы</a:t>
            </a:r>
            <a:endParaRPr lang="ru-RU" sz="2400" b="1" dirty="0">
              <a:solidFill>
                <a:srgbClr val="005AAB"/>
              </a:solidFill>
              <a:latin typeface="Myriad Pro" panose="020B0503030403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279" y="1340768"/>
            <a:ext cx="4676746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30000"/>
              <a:defRPr/>
            </a:pPr>
            <a:r>
              <a:rPr lang="ru-RU" altLang="ru-RU" sz="1600" b="1" dirty="0" err="1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Бакалавриат</a:t>
            </a:r>
            <a:endParaRPr lang="ru-RU" altLang="ru-RU" sz="1600" b="1" dirty="0" smtClean="0">
              <a:solidFill>
                <a:srgbClr val="003C73"/>
              </a:solidFill>
              <a:latin typeface="Myriad Pro semibold"/>
              <a:ea typeface="ＭＳ Ｐゴシック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3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«Информатика </a:t>
            </a:r>
            <a:r>
              <a:rPr lang="ru-RU" altLang="ru-RU" sz="1300" b="1" dirty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и вычислительная </a:t>
            </a:r>
            <a:r>
              <a:rPr lang="ru-RU" altLang="ru-RU" sz="13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техника»</a:t>
            </a:r>
            <a:endParaRPr lang="en-US" altLang="ru-RU" sz="1300" b="1" dirty="0" smtClean="0">
              <a:solidFill>
                <a:srgbClr val="003C73"/>
              </a:solidFill>
              <a:latin typeface="Myriad Pro semibold"/>
              <a:ea typeface="ＭＳ Ｐゴシック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3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«Прикладная математика»</a:t>
            </a:r>
          </a:p>
          <a:p>
            <a:pPr marL="171450" indent="-17145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3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«Инфокоммуникационные </a:t>
            </a:r>
            <a:r>
              <a:rPr lang="ru-RU" altLang="ru-RU" sz="1300" b="1" dirty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технологии и системы </a:t>
            </a:r>
            <a:r>
              <a:rPr lang="ru-RU" altLang="ru-RU" sz="13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связи»</a:t>
            </a:r>
            <a:endParaRPr lang="ru-RU" altLang="ru-RU" sz="1300" b="1" dirty="0">
              <a:solidFill>
                <a:srgbClr val="003C73"/>
              </a:solidFill>
              <a:latin typeface="Myriad Pro semibold"/>
              <a:ea typeface="ＭＳ Ｐゴシック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SzPct val="130000"/>
              <a:defRPr/>
            </a:pPr>
            <a:endParaRPr lang="ru-RU" altLang="ru-RU" sz="1200" b="1" dirty="0" smtClean="0">
              <a:solidFill>
                <a:srgbClr val="003C73"/>
              </a:solidFill>
              <a:latin typeface="Myriad Pro semibold"/>
              <a:ea typeface="ＭＳ Ｐゴシック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SzPct val="130000"/>
              <a:defRPr/>
            </a:pPr>
            <a:r>
              <a:rPr lang="ru-RU" altLang="ru-RU" sz="1600" b="1" dirty="0" err="1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Специалитет</a:t>
            </a:r>
            <a:endParaRPr lang="ru-RU" altLang="ru-RU" sz="1600" b="1" dirty="0" smtClean="0">
              <a:solidFill>
                <a:srgbClr val="003C73"/>
              </a:solidFill>
              <a:latin typeface="Myriad Pro semibold"/>
              <a:ea typeface="ＭＳ Ｐゴシック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3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«Компьютерная безопасность»</a:t>
            </a:r>
            <a:endParaRPr lang="en-US" altLang="ru-RU" sz="1300" b="1" dirty="0">
              <a:solidFill>
                <a:srgbClr val="003C73"/>
              </a:solidFill>
              <a:latin typeface="Myriad Pro semibold"/>
              <a:ea typeface="ＭＳ Ｐゴシック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SzPct val="130000"/>
              <a:defRPr/>
            </a:pPr>
            <a:endParaRPr lang="ru-RU" altLang="ru-RU" sz="1200" b="1" dirty="0">
              <a:solidFill>
                <a:srgbClr val="003C73"/>
              </a:solidFill>
              <a:latin typeface="Myriad Pro semibold"/>
              <a:ea typeface="ＭＳ Ｐゴシック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SzPct val="130000"/>
              <a:defRPr/>
            </a:pPr>
            <a:r>
              <a:rPr lang="ru-RU" altLang="ru-RU" sz="16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Магистратура</a:t>
            </a:r>
            <a:endParaRPr lang="ru-RU" altLang="ru-RU" sz="1600" b="1" dirty="0">
              <a:solidFill>
                <a:srgbClr val="003C73"/>
              </a:solidFill>
              <a:latin typeface="Myriad Pro semibold"/>
              <a:ea typeface="ＭＳ Ｐゴシック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3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«Математические </a:t>
            </a:r>
            <a:r>
              <a:rPr lang="ru-RU" altLang="ru-RU" sz="1300" b="1" dirty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методы моделирования и компьютерные </a:t>
            </a:r>
            <a:r>
              <a:rPr lang="ru-RU" altLang="ru-RU" sz="13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технологии»</a:t>
            </a:r>
          </a:p>
          <a:p>
            <a:pPr marL="171450" indent="-17145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3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«Системы </a:t>
            </a:r>
            <a:r>
              <a:rPr lang="ru-RU" altLang="ru-RU" sz="1300" b="1" dirty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управления и обработки информации в </a:t>
            </a:r>
            <a:r>
              <a:rPr lang="ru-RU" altLang="ru-RU" sz="13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инженерии»</a:t>
            </a:r>
            <a:endParaRPr lang="ru-RU" altLang="ru-RU" sz="1300" b="1" dirty="0">
              <a:solidFill>
                <a:srgbClr val="003C73"/>
              </a:solidFill>
              <a:latin typeface="Myriad Pro semibold"/>
              <a:ea typeface="ＭＳ Ｐゴシック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3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«Компьютерные </a:t>
            </a:r>
            <a:r>
              <a:rPr lang="ru-RU" altLang="ru-RU" sz="1300" b="1" dirty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системы и </a:t>
            </a:r>
            <a:r>
              <a:rPr lang="ru-RU" altLang="ru-RU" sz="13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сети»</a:t>
            </a:r>
          </a:p>
          <a:p>
            <a:pPr marL="171450" indent="-17145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3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«Инжиниринг </a:t>
            </a:r>
            <a:r>
              <a:rPr lang="ru-RU" altLang="ru-RU" sz="1300" b="1" dirty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в </a:t>
            </a:r>
            <a:r>
              <a:rPr lang="ru-RU" altLang="ru-RU" sz="13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электронике»</a:t>
            </a:r>
          </a:p>
          <a:p>
            <a:pPr marL="171450" indent="-17145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3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«Прикладная физика»</a:t>
            </a:r>
          </a:p>
          <a:p>
            <a:pPr marL="171450" indent="-17145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altLang="ru-RU" sz="13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«Измерительные </a:t>
            </a:r>
            <a:r>
              <a:rPr lang="ru-RU" altLang="ru-RU" sz="1300" b="1" dirty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технологии в </a:t>
            </a:r>
            <a:r>
              <a:rPr lang="ru-RU" altLang="ru-RU" sz="1300" b="1" dirty="0" err="1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наноиндустрии</a:t>
            </a:r>
            <a:r>
              <a:rPr lang="ru-RU" altLang="ru-RU" sz="13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3074" name="Picture 2" descr="http://www.hse.ru/mirror/pubs/share/1507325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09" y="1699976"/>
            <a:ext cx="2688233" cy="77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96036" y="2620469"/>
            <a:ext cx="38222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  <a:defRPr/>
            </a:pPr>
            <a:endParaRPr lang="ru-RU" altLang="ru-RU" b="1" dirty="0">
              <a:solidFill>
                <a:srgbClr val="003C73"/>
              </a:solidFill>
              <a:latin typeface="Myriad Pro semibold"/>
              <a:ea typeface="ＭＳ Ｐゴシック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SzPct val="130000"/>
              <a:defRPr/>
            </a:pPr>
            <a:r>
              <a:rPr lang="ru-RU" altLang="ru-RU" b="1" dirty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2014-2015 гг. – международная аккредитация 2-х магистерских </a:t>
            </a:r>
            <a:r>
              <a:rPr lang="ru-RU" altLang="ru-RU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программ</a:t>
            </a:r>
          </a:p>
          <a:p>
            <a:pPr>
              <a:spcBef>
                <a:spcPts val="600"/>
              </a:spcBef>
              <a:buSzPct val="130000"/>
              <a:defRPr/>
            </a:pPr>
            <a:endParaRPr lang="ru-RU" altLang="ru-RU" b="1" dirty="0">
              <a:solidFill>
                <a:srgbClr val="003C73"/>
              </a:solidFill>
              <a:latin typeface="Myriad Pro semibold"/>
              <a:ea typeface="ＭＳ Ｐゴシック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SzPct val="130000"/>
              <a:defRPr/>
            </a:pPr>
            <a:r>
              <a:rPr lang="ru-RU" altLang="ru-RU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2015-2016 гг. - </a:t>
            </a:r>
            <a:r>
              <a:rPr lang="ru-RU" altLang="ru-RU" b="1" dirty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международная аккредитация </a:t>
            </a:r>
            <a:r>
              <a:rPr lang="ru-RU" altLang="ru-RU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3-х бакалаврских </a:t>
            </a:r>
            <a:r>
              <a:rPr lang="ru-RU" altLang="ru-RU" b="1" dirty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программ</a:t>
            </a:r>
          </a:p>
          <a:p>
            <a:pPr>
              <a:spcBef>
                <a:spcPts val="600"/>
              </a:spcBef>
              <a:buSzPct val="130000"/>
              <a:defRPr/>
            </a:pPr>
            <a:endParaRPr lang="ru-RU" altLang="ru-RU" b="1" dirty="0">
              <a:solidFill>
                <a:srgbClr val="003C73"/>
              </a:solidFill>
              <a:latin typeface="Myriad Pro semibold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80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03648" y="283295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МИЭМ </a:t>
            </a:r>
            <a:r>
              <a:rPr lang="ru-RU" sz="2400" b="1" dirty="0" smtClean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НИУ ВШЭ</a:t>
            </a:r>
            <a:r>
              <a:rPr lang="ru-RU" sz="2400" b="1" dirty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Образование</a:t>
            </a:r>
            <a:endParaRPr lang="ru-RU" sz="2400" b="1" dirty="0">
              <a:solidFill>
                <a:srgbClr val="005AAB"/>
              </a:solidFill>
              <a:latin typeface="Myriad Pro" panose="020B0503030403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936170"/>
              </p:ext>
            </p:extLst>
          </p:nvPr>
        </p:nvGraphicFramePr>
        <p:xfrm>
          <a:off x="354088" y="3939203"/>
          <a:ext cx="864096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253793"/>
              </p:ext>
            </p:extLst>
          </p:nvPr>
        </p:nvGraphicFramePr>
        <p:xfrm>
          <a:off x="354088" y="1398765"/>
          <a:ext cx="8640960" cy="251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83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03648" y="283295"/>
            <a:ext cx="6552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Качество бюджетного приема в государственные вузы РФ </a:t>
            </a:r>
            <a:r>
              <a:rPr lang="ru-RU" sz="2400" b="1" dirty="0" smtClean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(</a:t>
            </a:r>
            <a:r>
              <a:rPr lang="ru-RU" sz="2400" b="1" dirty="0">
                <a:solidFill>
                  <a:srgbClr val="005AAB"/>
                </a:solidFill>
                <a:latin typeface="Myriad Pro" panose="020B0503030403020204" pitchFamily="34" charset="0"/>
                <a:ea typeface="ＭＳ Ｐゴシック"/>
                <a:cs typeface="Arial" panose="020B0604020202020204" pitchFamily="34" charset="0"/>
              </a:rPr>
              <a:t>по профилю)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498875"/>
              </p:ext>
            </p:extLst>
          </p:nvPr>
        </p:nvGraphicFramePr>
        <p:xfrm>
          <a:off x="4716015" y="1988840"/>
          <a:ext cx="4032450" cy="4048378"/>
        </p:xfrm>
        <a:graphic>
          <a:graphicData uri="http://schemas.openxmlformats.org/drawingml/2006/table">
            <a:tbl>
              <a:tblPr bandRow="1">
                <a:tableStyleId>{E269D01E-BC32-4049-B463-5C60D7B0CCD2}</a:tableStyleId>
              </a:tblPr>
              <a:tblGrid>
                <a:gridCol w="821425"/>
                <a:gridCol w="2090899"/>
                <a:gridCol w="821425"/>
                <a:gridCol w="298701"/>
              </a:tblGrid>
              <a:tr h="8096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Санкт-Петербург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Санкт-Петербургский Академический университет — научно-образовательный центр </a:t>
                      </a:r>
                      <a:r>
                        <a:rPr lang="ru-RU" sz="1000" dirty="0" err="1"/>
                        <a:t>нанотехнологий</a:t>
                      </a:r>
                      <a:r>
                        <a:rPr lang="ru-RU" sz="1000" dirty="0"/>
                        <a:t> РАН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технический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95,5</a:t>
                      </a:r>
                    </a:p>
                  </a:txBody>
                  <a:tcPr marL="0" marR="0" marT="0" marB="0" anchor="ctr"/>
                </a:tc>
              </a:tr>
              <a:tr h="6072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Москва и Московская область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Московский физико-технический институт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технический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93,8</a:t>
                      </a:r>
                    </a:p>
                  </a:txBody>
                  <a:tcPr marL="0" marR="0" marT="0" marB="0" anchor="ctr"/>
                </a:tc>
              </a:tr>
              <a:tr h="6072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Москва и Московская область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Национальный исследовательский ядерный университет "МИФИ", г. Москва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технический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86,3</a:t>
                      </a:r>
                    </a:p>
                  </a:txBody>
                  <a:tcPr marL="0" marR="0" marT="0" marB="0" anchor="ctr"/>
                </a:tc>
              </a:tr>
              <a:tr h="8096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Санкт-Петербург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Санкт-Петербургский национальный исследовательский университет информационных технологий, механики и оптики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технический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82,7</a:t>
                      </a:r>
                    </a:p>
                  </a:txBody>
                  <a:tcPr marL="0" marR="0" marT="0" marB="0" anchor="ctr"/>
                </a:tc>
              </a:tr>
              <a:tr h="6072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Санкт-Петербург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Санкт-Петербургский государственный университет технологии и дизайна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технический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82,5</a:t>
                      </a:r>
                    </a:p>
                  </a:txBody>
                  <a:tcPr marL="0" marR="0" marT="0" marB="0" anchor="ctr"/>
                </a:tc>
              </a:tr>
              <a:tr h="60725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Москва и Московская область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Московский институт электроники и математики НИУ "Высшей школы экономики"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технический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79,7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575294"/>
              </p:ext>
            </p:extLst>
          </p:nvPr>
        </p:nvGraphicFramePr>
        <p:xfrm>
          <a:off x="251520" y="1988841"/>
          <a:ext cx="4248472" cy="4048378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682790"/>
                <a:gridCol w="2275967"/>
                <a:gridCol w="910387"/>
                <a:gridCol w="379328"/>
              </a:tblGrid>
              <a:tr h="6617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dirty="0"/>
                        <a:t>Москва</a:t>
                      </a:r>
                    </a:p>
                  </a:txBody>
                  <a:tcPr marL="4110" marR="4110" marT="411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/>
                        <a:t>Московский физико-технический институт (государственный университет) (МФТИ), г. Москва</a:t>
                      </a:r>
                    </a:p>
                  </a:txBody>
                  <a:tcPr marL="4110" marR="4110" marT="411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/>
                        <a:t>технический</a:t>
                      </a:r>
                    </a:p>
                  </a:txBody>
                  <a:tcPr marL="4110" marR="4110" marT="411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dirty="0"/>
                        <a:t>93,2</a:t>
                      </a:r>
                    </a:p>
                  </a:txBody>
                  <a:tcPr marL="4110" marR="4110" marT="4110" marB="0" anchor="ctr"/>
                </a:tc>
              </a:tr>
              <a:tr h="5795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/>
                        <a:t>Москва</a:t>
                      </a:r>
                    </a:p>
                  </a:txBody>
                  <a:tcPr marL="4110" marR="4110" marT="411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/>
                        <a:t>Национальный исследовательский ядерный университет "МИФИ" (НИЯУ МИФИ), г. Москва</a:t>
                      </a:r>
                    </a:p>
                  </a:txBody>
                  <a:tcPr marL="4110" marR="4110" marT="411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dirty="0"/>
                        <a:t>технический</a:t>
                      </a:r>
                    </a:p>
                  </a:txBody>
                  <a:tcPr marL="4110" marR="4110" marT="411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/>
                        <a:t>84,6</a:t>
                      </a:r>
                    </a:p>
                  </a:txBody>
                  <a:tcPr marL="4110" marR="4110" marT="4110" marB="0" anchor="ctr"/>
                </a:tc>
              </a:tr>
              <a:tr h="7439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/>
                        <a:t>Москва</a:t>
                      </a:r>
                    </a:p>
                  </a:txBody>
                  <a:tcPr marL="4110" marR="4110" marT="411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dirty="0"/>
                        <a:t>Российский государственный университет нефти и газа им. И.М. Губкина (РГУ нефти и газа им. И.М. Губкина), г. Москва</a:t>
                      </a:r>
                    </a:p>
                  </a:txBody>
                  <a:tcPr marL="4110" marR="4110" marT="411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/>
                        <a:t>технический</a:t>
                      </a:r>
                    </a:p>
                  </a:txBody>
                  <a:tcPr marL="4110" marR="4110" marT="411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/>
                        <a:t>81,6</a:t>
                      </a:r>
                    </a:p>
                  </a:txBody>
                  <a:tcPr marL="4110" marR="4110" marT="4110" marB="0" anchor="ctr"/>
                </a:tc>
              </a:tr>
              <a:tr h="10727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/>
                        <a:t>Санкт-Петербург</a:t>
                      </a:r>
                    </a:p>
                  </a:txBody>
                  <a:tcPr marL="4110" marR="4110" marT="411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dirty="0"/>
                        <a:t>Санкт-Петербургский национальный исследовательский университет информационных технологий, механики и оптики (</a:t>
                      </a:r>
                      <a:r>
                        <a:rPr lang="ru-RU" sz="1000" dirty="0" err="1"/>
                        <a:t>СПбНИУ</a:t>
                      </a:r>
                      <a:r>
                        <a:rPr lang="ru-RU" sz="1000" dirty="0"/>
                        <a:t> ИТМО), г. Санкт-Петербург</a:t>
                      </a:r>
                    </a:p>
                  </a:txBody>
                  <a:tcPr marL="4110" marR="4110" marT="411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/>
                        <a:t>технический</a:t>
                      </a:r>
                    </a:p>
                  </a:txBody>
                  <a:tcPr marL="4110" marR="4110" marT="411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dirty="0"/>
                        <a:t>80,5</a:t>
                      </a:r>
                    </a:p>
                  </a:txBody>
                  <a:tcPr marL="4110" marR="4110" marT="4110" marB="0" anchor="ctr"/>
                </a:tc>
              </a:tr>
              <a:tr h="9905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dirty="0"/>
                        <a:t>Москва</a:t>
                      </a:r>
                    </a:p>
                  </a:txBody>
                  <a:tcPr marL="4110" marR="4110" marT="411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dirty="0"/>
                        <a:t>Московский институт электроники и математики Национального </a:t>
                      </a:r>
                      <a:r>
                        <a:rPr lang="ru-RU" sz="1000" b="1" dirty="0" smtClean="0"/>
                        <a:t>исследовательского </a:t>
                      </a:r>
                      <a:r>
                        <a:rPr lang="ru-RU" sz="1000" b="1" dirty="0"/>
                        <a:t>университета Высшей школы экономики (МИЭМ НИУ ВШЭ), г. Москва</a:t>
                      </a:r>
                    </a:p>
                  </a:txBody>
                  <a:tcPr marL="4110" marR="4110" marT="411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dirty="0"/>
                        <a:t>технический</a:t>
                      </a:r>
                    </a:p>
                  </a:txBody>
                  <a:tcPr marL="4110" marR="4110" marT="411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dirty="0"/>
                        <a:t>80,4</a:t>
                      </a:r>
                    </a:p>
                  </a:txBody>
                  <a:tcPr marL="4110" marR="4110" marT="411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79712" y="1429842"/>
            <a:ext cx="1004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30000"/>
              <a:defRPr/>
            </a:pPr>
            <a:r>
              <a:rPr lang="ru-RU" altLang="ru-RU" sz="2400" b="1" dirty="0" smtClean="0">
                <a:solidFill>
                  <a:srgbClr val="003C73"/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2013</a:t>
            </a:r>
            <a:endParaRPr lang="ru-RU" altLang="ru-RU" sz="2400" b="1" dirty="0">
              <a:solidFill>
                <a:srgbClr val="003C73"/>
              </a:solidFill>
              <a:latin typeface="Myriad Pro semibold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1412776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30000"/>
              <a:defRPr/>
            </a:pPr>
            <a:r>
              <a:rPr lang="ru-RU" altLang="ru-RU" sz="2400" b="1" dirty="0" smtClean="0">
                <a:solidFill>
                  <a:schemeClr val="accent4">
                    <a:lumMod val="50000"/>
                  </a:schemeClr>
                </a:solidFill>
                <a:latin typeface="Myriad Pro semibold"/>
                <a:ea typeface="ＭＳ Ｐゴシック"/>
                <a:cs typeface="Arial" panose="020B0604020202020204" pitchFamily="34" charset="0"/>
              </a:rPr>
              <a:t>2015</a:t>
            </a:r>
            <a:endParaRPr lang="ru-RU" altLang="ru-RU" sz="2400" b="1" dirty="0">
              <a:solidFill>
                <a:schemeClr val="accent4">
                  <a:lumMod val="50000"/>
                </a:schemeClr>
              </a:solidFill>
              <a:latin typeface="Myriad Pro semibold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4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11974</TotalTime>
  <Words>4053</Words>
  <Application>Microsoft Office PowerPoint</Application>
  <PresentationFormat>Экран (4:3)</PresentationFormat>
  <Paragraphs>362</Paragraphs>
  <Slides>15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Office Theme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МИЭМ НИУ ВШЭ Публикационная активность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Пользователь Windows</cp:lastModifiedBy>
  <cp:revision>748</cp:revision>
  <cp:lastPrinted>2015-12-01T09:51:51Z</cp:lastPrinted>
  <dcterms:created xsi:type="dcterms:W3CDTF">2013-04-21T15:04:11Z</dcterms:created>
  <dcterms:modified xsi:type="dcterms:W3CDTF">2015-12-01T14:05:22Z</dcterms:modified>
</cp:coreProperties>
</file>