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447" r:id="rId4"/>
    <p:sldId id="448" r:id="rId5"/>
    <p:sldId id="449" r:id="rId6"/>
    <p:sldId id="451" r:id="rId7"/>
    <p:sldId id="452" r:id="rId8"/>
    <p:sldId id="453" r:id="rId9"/>
    <p:sldId id="454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5AAB"/>
    <a:srgbClr val="69CDE5"/>
    <a:srgbClr val="00AB00"/>
    <a:srgbClr val="AB0000"/>
    <a:srgbClr val="545454"/>
    <a:srgbClr val="FF8B8B"/>
    <a:srgbClr val="505050"/>
    <a:srgbClr val="4983C9"/>
  </p:clrMru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562" autoAdjust="0"/>
  </p:normalViewPr>
  <p:slideViewPr>
    <p:cSldViewPr>
      <p:cViewPr>
        <p:scale>
          <a:sx n="75" d="100"/>
          <a:sy n="75" d="100"/>
        </p:scale>
        <p:origin x="-181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31609C-CE79-4EF9-8B40-0A6FC9B164F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C66FDA-52BD-4881-B1F6-D429835CF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DEC5E-67AB-4F6C-8E64-20D5034E65E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7763D5-54FB-45B7-BEBE-3F2A41B51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88E43C15-42CC-4211-BBB4-ADC41DFA7D90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451CE3D-E730-41CA-B084-1A945FF52627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767475F7-EDF5-43F9-A014-A43DEA25C757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3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6119AF3-7A3E-49E9-BDE8-35DA0E3FCC11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D6A1AE16-705B-46FC-872A-06B49A4A0652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9F6045-64ED-490D-A6E2-47B445055415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6DC17330-0905-43C3-865E-F4C26E5030C0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5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764A58-C115-4398-92A3-0D061070F92B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DBD9AB93-DC57-4776-B913-07C2CB906C08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6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2179FAA-9FC1-442D-8124-C89C327AE1D3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C2186528-A117-4160-84DD-D9FDFB9380B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7</a:t>
            </a:fld>
            <a:endParaRPr lang="ru-RU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 eaLnBrk="1" hangingPunct="1"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7C63B97-1C1D-421A-A931-14E6BD9C62B2}" type="slidenum">
              <a:rPr lang="ru-RU">
                <a:solidFill>
                  <a:srgbClr val="000000"/>
                </a:solidFill>
                <a:latin typeface="+mn-lt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dirty="0">
              <a:solidFill>
                <a:srgbClr val="000000"/>
              </a:solidFill>
              <a:latin typeface="+mn-lt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21CE-7B9D-4346-A8FA-FE7BB7C587C8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E35F-CB89-4AAC-A679-722A75021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0F33-180E-4629-A4D4-BACF0F80CC02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4B32-5407-4961-9127-F5FC8C3FA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DDEA-BD45-4669-BD20-F3A307D20D5F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3D2E-AAF9-4C36-B1E5-353BC285E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9689829-B5FC-4022-AC7C-A1D43EFA0675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C3C247D-DD4E-4FC4-887E-8C5F965972A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124E54A-78E0-4BBA-A471-A7614D4D4BA6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5E2AF29-8253-402B-B8E3-2A7BA68B40B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812AD02-D377-44FA-98A9-0095500C46BB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7051915-4828-4490-9831-39818839732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8A91C2F-69CB-4249-B815-6D043DA1842D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C1E7250-1F4E-4DBF-BE42-230E324FEE5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559F473-D120-4B13-83C9-52EDC691A810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BFEF460-71D7-4F1D-A2A0-34BD691FD9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88954348-B58E-4955-BFA7-28BA4F814088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6952681-69BF-4E28-A4B4-EB08A940CF4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41E2546-8F62-4564-894E-752AF7B6EE4F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2DE7D1C-1B80-4358-8A70-D22D6D6180A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CBC841F-778F-4552-9BD1-639E6E487471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1EA1050-21C8-4FFA-9197-06C5C32A0A5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AA4F2-7581-4DFF-941D-D2CB1FE00F15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F8D4-5866-48C6-9AD7-60F19EDA0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F735692-86D0-49AA-BA73-2796BCA24AC8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6AC4D7B-2CE2-43EE-BFAC-6571E0CD2DA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6ED6898-EB88-497F-92E5-5B18E0BA491D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95692A2-AF0E-4A17-8908-CD31EAB35DF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4713E94-BB2A-47E1-8AC7-CAD0969ED09E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23498F9-4F7F-4E28-86B6-AACB5A3F945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F5A3-1C27-4B1F-B855-AC240E1FDC7C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38B31-905C-4024-915F-DA810BFBC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168C-0504-4FD6-B13D-A4251308B980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3CF4-3B7F-4175-987B-A30DB1EFD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C6C1-56BB-4AEA-AD8C-7265724813B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9C95-E1C4-4A2E-9902-3F95E68C2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248C4-1466-4B96-A84B-7F6F8BE1D65C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3CAA-D4A1-4E0A-99A2-16C8C4ED4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1FE72-47B0-4FA0-9B38-795BA4169A5B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AC4D-64EB-4342-9221-18425CA29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44BC-20AD-4969-B3BE-33EB7D308B9B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261A-DD7B-48EE-AC27-53B4DBC3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5B53-8D92-4E36-AA49-7AE26A718309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E070-2E90-4FD4-8FBE-AD048DA2F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504950" y="188913"/>
            <a:ext cx="6451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FD23-AB4D-402F-B912-5224E9AF4EC6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ACF48-12E7-48A7-9E5D-267D4417C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58888" y="1123950"/>
            <a:ext cx="77057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bg1"/>
                </a:solidFill>
              </a:rPr>
              <a:t>НАЦИОНАЛЬНЫЙ ИССЛЕДОВАТЕЛЬСКИЙ УНИВЕРСИТЕТ «ВЫСШАЯ ШКОЛА ЭКОНОМИКИ» 2014 г.</a:t>
            </a:r>
          </a:p>
        </p:txBody>
      </p:sp>
      <p:pic>
        <p:nvPicPr>
          <p:cNvPr id="1033" name="Рисунок 9"/>
          <p:cNvPicPr>
            <a:picLocks noChangeAspect="1"/>
          </p:cNvPicPr>
          <p:nvPr userDrawn="1"/>
        </p:nvPicPr>
        <p:blipFill>
          <a:blip r:embed="rId13"/>
          <a:srcRect l="626" t="15102" r="-626" b="19682"/>
          <a:stretch>
            <a:fillRect/>
          </a:stretch>
        </p:blipFill>
        <p:spPr bwMode="auto">
          <a:xfrm>
            <a:off x="179388" y="144463"/>
            <a:ext cx="1325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0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A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5AA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0505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7540FFD-5AAE-4710-B4AD-9B1F4EECC56F}" type="datetime1">
              <a:rPr lang="ru-RU" altLang="ru-RU"/>
              <a:pPr>
                <a:defRPr/>
              </a:pPr>
              <a:t>04.03.2015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B51D1C8-5D43-4F8E-8646-765F22B038E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НАЦИОНАЛЬНОГО ИССЛЕДОВАТЕЛЬСКОГО УНИВЕРСИТЕТА «ВЫСШАЯ ШКОЛА ЭКОНОМИКИ» 2014 г.</a:t>
            </a:r>
          </a:p>
        </p:txBody>
      </p:sp>
      <p:pic>
        <p:nvPicPr>
          <p:cNvPr id="13320" name="Рисунок 8"/>
          <p:cNvPicPr>
            <a:picLocks noChangeAspect="1"/>
          </p:cNvPicPr>
          <p:nvPr userDrawn="1"/>
        </p:nvPicPr>
        <p:blipFill>
          <a:blip r:embed="rId13"/>
          <a:srcRect l="626" t="15102" r="-626" b="19682"/>
          <a:stretch>
            <a:fillRect/>
          </a:stretch>
        </p:blipFill>
        <p:spPr bwMode="auto">
          <a:xfrm>
            <a:off x="179388" y="144463"/>
            <a:ext cx="1325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9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403350" y="188913"/>
            <a:ext cx="65532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МОСКОВСКИЙ ИНСТИТУТ ЭЛЕКТРОНИКИ И МАТЕМАТИКИ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НАЦИОНАЛЬНОГО ИССЛЕДОВАТЕЛЬСКОГО УНИВЕРСИТЕТА </a:t>
            </a:r>
            <a:br>
              <a:rPr lang="ru-RU" sz="1400" dirty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5AAB"/>
                </a:solidFill>
                <a:latin typeface="Myriad Pro semibold"/>
                <a:ea typeface="ＭＳ Ｐゴシック"/>
                <a:cs typeface="Arial" panose="020B0604020202020204" pitchFamily="34" charset="0"/>
              </a:rPr>
              <a:t>«ВЫСШАЯ ШКОЛА ЭКОНОМИКИ»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 txBox="1">
            <a:spLocks/>
          </p:cNvSpPr>
          <p:nvPr/>
        </p:nvSpPr>
        <p:spPr bwMode="auto">
          <a:xfrm>
            <a:off x="395288" y="1557338"/>
            <a:ext cx="8424862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919" tIns="50960" rIns="101919" bIns="50960" anchor="ctr"/>
          <a:lstStyle/>
          <a:p>
            <a:pPr algn="ctr" defTabSz="457200"/>
            <a:r>
              <a:rPr lang="ru-RU" sz="3500" b="1">
                <a:solidFill>
                  <a:srgbClr val="005AAB"/>
                </a:solidFill>
                <a:ea typeface="MS PGothic" pitchFamily="34" charset="-128"/>
              </a:rPr>
              <a:t>Показатели МИЭМ НИУ ВШЭ</a:t>
            </a:r>
            <a:endParaRPr lang="ru-RU" sz="3200">
              <a:solidFill>
                <a:srgbClr val="005AAB"/>
              </a:solidFill>
              <a:ea typeface="MS PGothic" pitchFamily="34" charset="-128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3050" y="4652963"/>
            <a:ext cx="2376488" cy="7207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Тихонов А.Н.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Научный руководитель, директор</a:t>
            </a:r>
            <a:b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академик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РАО, Профессор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latin typeface="Calibri" pitchFamily="34" charset="0"/>
                <a:cs typeface="Arial" charset="0"/>
              </a:rPr>
              <a:t>ВЫСШАЯ ШКОЛА ЭКОНОМИКИ</a:t>
            </a:r>
            <a:br>
              <a:rPr lang="ru-RU" sz="2500" b="1" smtClean="0">
                <a:latin typeface="Calibri" pitchFamily="34" charset="0"/>
                <a:cs typeface="Arial" charset="0"/>
              </a:rPr>
            </a:br>
            <a:r>
              <a:rPr lang="ru-RU" sz="2500" b="1" smtClean="0">
                <a:latin typeface="Calibri" pitchFamily="34" charset="0"/>
                <a:cs typeface="Arial" charset="0"/>
              </a:rPr>
              <a:t>ЭТАПЫ РАЗВИТИЯ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900DA-CDF1-4CEC-83E8-22623E91F7A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1908175" y="3124200"/>
            <a:ext cx="32305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ru-RU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750" y="1268413"/>
          <a:ext cx="8604250" cy="4965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9295"/>
                <a:gridCol w="3754761"/>
                <a:gridCol w="222089"/>
                <a:gridCol w="3028303"/>
              </a:tblGrid>
              <a:tr h="716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1992 – 1999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Инновационный обучающий университет</a:t>
                      </a:r>
                      <a:endParaRPr lang="ru-RU" sz="1600" b="1" kern="1200" dirty="0">
                        <a:solidFill>
                          <a:srgbClr val="0070C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Создание и становление университета в сфере социально-экономических наук</a:t>
                      </a:r>
                      <a:br>
                        <a:rPr lang="ru-RU" alt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</a:br>
                      <a:endParaRPr lang="ru-RU" altLang="ru-RU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Рост и усложнение структуры,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расширение областей</a:t>
                      </a:r>
                      <a:endParaRPr lang="ru-RU" alt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</a:tr>
              <a:tr h="716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2000 – 2008</a:t>
                      </a:r>
                      <a:endParaRPr lang="ru-RU" altLang="ru-RU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Ведущий обучающий университет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 экспертный центр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422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2009 – 2013</a:t>
                      </a:r>
                      <a:endParaRPr lang="ru-RU" altLang="ru-RU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Национальный исследовательский университет, экспертный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центр Президента и Правительства РФ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Расширение, за счет присоединения МИЭМ</a:t>
                      </a:r>
                      <a:r>
                        <a:rPr lang="ru-RU" altLang="ru-RU" sz="16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 и роста магистратуры</a:t>
                      </a:r>
                      <a:br>
                        <a:rPr lang="ru-RU" altLang="ru-RU" sz="16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</a:br>
                      <a:endParaRPr lang="ru-RU" altLang="ru-RU" sz="1600" b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С 2015 г . стабилизация структуры и численности студенческого контингента</a:t>
                      </a:r>
                      <a:endParaRPr lang="ru-RU" alt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</a:tr>
              <a:tr h="7807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2014 – 2020</a:t>
                      </a:r>
                      <a:endParaRPr lang="ru-RU" altLang="ru-RU" sz="18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Исследовательский университет, включенный в мировую научную повестку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65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2021 – 2030</a:t>
                      </a:r>
                      <a:endParaRPr lang="ru-RU" altLang="ru-RU" sz="1800" b="1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Глобальный исследовательский университет, участвующий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формировании мировой повестки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Включение в</a:t>
                      </a:r>
                      <a:r>
                        <a:rPr lang="ru-RU" altLang="ru-RU" sz="16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  <a:ea typeface="ＭＳ Ｐゴシック" pitchFamily="34" charset="-128"/>
                          <a:cs typeface="+mn-cs"/>
                        </a:rPr>
                        <a:t> глобальную научно-образовательную кооперацию, как равноправного партнера</a:t>
                      </a:r>
                      <a:endParaRPr lang="ru-RU" altLang="ru-RU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Правая круглая скобка 46"/>
          <p:cNvSpPr/>
          <p:nvPr/>
        </p:nvSpPr>
        <p:spPr>
          <a:xfrm>
            <a:off x="5805488" y="1292225"/>
            <a:ext cx="222250" cy="1536700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10" name="Правая круглая скобка 47"/>
          <p:cNvSpPr/>
          <p:nvPr/>
        </p:nvSpPr>
        <p:spPr>
          <a:xfrm>
            <a:off x="5805488" y="2828925"/>
            <a:ext cx="222250" cy="2420938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11" name="Правая круглая скобка 48"/>
          <p:cNvSpPr/>
          <p:nvPr/>
        </p:nvSpPr>
        <p:spPr>
          <a:xfrm>
            <a:off x="5805488" y="5249863"/>
            <a:ext cx="222250" cy="1035050"/>
          </a:xfrm>
          <a:prstGeom prst="rightBracke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РАНЖИРОВАНИЕ ВУЗОВ ПО ВЫПОЛНЕНИЮ ПОКАЗАТЕЛЕЙ РЕЗУЛЬТАТИВНОСТИ 5-100</a:t>
            </a:r>
            <a:br>
              <a:rPr lang="ru-RU" sz="1800" smtClean="0">
                <a:latin typeface="Arial" charset="0"/>
                <a:cs typeface="Arial" charset="0"/>
              </a:rPr>
            </a:br>
            <a:r>
              <a:rPr lang="ru-RU" sz="1200" smtClean="0">
                <a:latin typeface="Arial" charset="0"/>
                <a:cs typeface="Arial" charset="0"/>
              </a:rPr>
              <a:t>(14- МАКСИМАЛЬНОЕ ЗНАЧЕНИЕ ПОКАЗАТЕЛЯ СРЕДИ ВУЗОВ-УЧАСТНИКОВ , 1 -МИНИМАЛЬНОЕ )</a:t>
            </a:r>
            <a:endParaRPr lang="ru-RU" sz="1200" b="1" smtClean="0">
              <a:latin typeface="Calibri" pitchFamily="34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B167F-6AF9-456B-AA5F-4B574E641FA6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290638"/>
          <a:ext cx="8785225" cy="539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37229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</a:tblGrid>
              <a:tr h="1302251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№</a:t>
                      </a:r>
                      <a:endParaRPr lang="ru-RU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Вуз</a:t>
                      </a:r>
                      <a:endParaRPr lang="ru-RU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Количество публикаций в базе данных </a:t>
                      </a:r>
                      <a:r>
                        <a:rPr lang="en-US" sz="600" baseline="0" dirty="0" smtClean="0"/>
                        <a:t>Web of Science </a:t>
                      </a:r>
                      <a:r>
                        <a:rPr lang="ru-RU" sz="600" baseline="0" dirty="0" smtClean="0"/>
                        <a:t>на одного научно-педагогического работника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aseline="0" dirty="0" smtClean="0"/>
                        <a:t>Количество публикаций в базе данных </a:t>
                      </a:r>
                      <a:r>
                        <a:rPr lang="en-US" sz="600" baseline="0" dirty="0" smtClean="0"/>
                        <a:t>Scopus </a:t>
                      </a:r>
                      <a:r>
                        <a:rPr lang="ru-RU" sz="600" baseline="0" dirty="0" smtClean="0"/>
                        <a:t>на одного научно-педагогического работника</a:t>
                      </a:r>
                    </a:p>
                    <a:p>
                      <a:pPr algn="ctr"/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Средний показатель цитируемости на одного научно-педагогического работника, рассчитываемый по совокупности публикаций учтенных в базе данных </a:t>
                      </a:r>
                      <a:r>
                        <a:rPr lang="en-US" sz="600" baseline="0" dirty="0" smtClean="0"/>
                        <a:t>Web of Science 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aseline="0" dirty="0" smtClean="0"/>
                        <a:t>Средний показатель цитируемости на одного научно-педагогического работника, рассчитываемый по совокупности публикаций учтенных в базе данных </a:t>
                      </a:r>
                      <a:r>
                        <a:rPr lang="en-US" sz="600" baseline="0" dirty="0" smtClean="0"/>
                        <a:t>Scopus 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Доля зарубежных профессоров, преподавателей и исследователей в численности научно-педагогических работников, включая российских граждан – обладателей степени </a:t>
                      </a:r>
                      <a:r>
                        <a:rPr lang="en-US" sz="600" baseline="0" dirty="0" smtClean="0"/>
                        <a:t>PhD </a:t>
                      </a:r>
                      <a:r>
                        <a:rPr lang="ru-RU" sz="600" baseline="0" dirty="0" smtClean="0"/>
                        <a:t>зарубежных университетов 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Доля иностранных студентов, обучающихся на основных образовательных программах вуза (считается с учетом студентов из стран СНГ)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Средний балл единого государственного экзамена студентов вуза, принятых для обучения за счет средств федерального бюджета по программам </a:t>
                      </a:r>
                      <a:r>
                        <a:rPr lang="ru-RU" sz="600" baseline="0" dirty="0" err="1" smtClean="0"/>
                        <a:t>бакалавриата</a:t>
                      </a:r>
                      <a:r>
                        <a:rPr lang="ru-RU" sz="600" baseline="0" dirty="0" smtClean="0"/>
                        <a:t> и </a:t>
                      </a:r>
                      <a:r>
                        <a:rPr lang="ru-RU" sz="600" baseline="0" dirty="0" err="1" smtClean="0"/>
                        <a:t>специалитета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baseline="0" dirty="0" smtClean="0"/>
                        <a:t>Доля доходов из внебюджетных источников в структуре доходов вуза</a:t>
                      </a:r>
                      <a:endParaRPr lang="ru-RU" sz="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Сумма баллов</a:t>
                      </a:r>
                      <a:endParaRPr lang="ru-RU" sz="1400" baseline="0" dirty="0"/>
                    </a:p>
                  </a:txBody>
                  <a:tcPr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НИЯУ МИФИ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92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2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НГУ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91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3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МФТИ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84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4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НИУ ИТМО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 smtClean="0"/>
                        <a:t>11</a:t>
                      </a:r>
                      <a:endParaRPr lang="ru-RU" sz="1200" kern="0" baseline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78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5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ТГУ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76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6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КФУ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70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7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НИТУ «МИСиС»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59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8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СПбПУ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56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9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УрФУ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51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10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НИУ ВШЭ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49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11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ТПУ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41</a:t>
                      </a:r>
                    </a:p>
                  </a:txBody>
                  <a:tcPr marL="68580" marR="68580" marT="0" marB="0" anchor="ctr"/>
                </a:tc>
              </a:tr>
              <a:tr h="325563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12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ННГУ им. Н.И. Лобачевского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39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13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СГАУ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23</a:t>
                      </a:r>
                    </a:p>
                  </a:txBody>
                  <a:tcPr marL="68580" marR="68580" marT="0" marB="0" anchor="ctr"/>
                </a:tc>
              </a:tr>
              <a:tr h="244172">
                <a:tc>
                  <a:txBody>
                    <a:bodyPr/>
                    <a:lstStyle/>
                    <a:p>
                      <a:r>
                        <a:rPr lang="ru-RU" sz="1200" kern="0" baseline="0" dirty="0" smtClean="0"/>
                        <a:t>14</a:t>
                      </a:r>
                      <a:endParaRPr lang="ru-RU" sz="1200" kern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ДВФУ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baseline="0" dirty="0"/>
                        <a:t>22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РАНЖИРОВАНИЕ ВУЗОВ ПО ВЫПОЛНЕНИЮ ПОКАЗАТЕЛЕЙ РЕЗУЛЬТАТИВНОСТИ 5-100</a:t>
            </a:r>
            <a:br>
              <a:rPr lang="ru-RU" sz="1800" smtClean="0">
                <a:latin typeface="Arial" charset="0"/>
                <a:cs typeface="Arial" charset="0"/>
              </a:rPr>
            </a:br>
            <a:r>
              <a:rPr lang="ru-RU" sz="1200" smtClean="0">
                <a:latin typeface="Arial" charset="0"/>
                <a:cs typeface="Arial" charset="0"/>
              </a:rPr>
              <a:t>(БАЛЛЫ ВЫСТАВЛЕНЫ ПО МЕТОДУ ПРИВЕДЕННОМУ В ПОСТАНОВЛЕНИИ ПРАВИТЕЛЬСТВА ОТ 16.03.2013 Г. N 211)</a:t>
            </a:r>
            <a:endParaRPr lang="ru-RU" sz="1200" b="1" smtClean="0">
              <a:latin typeface="Calibri" pitchFamily="34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A9A64-2660-4172-A15D-421F66D5DBCC}" type="slidenum">
              <a:rPr lang="ru-RU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268413"/>
          <a:ext cx="8785225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21"/>
                <a:gridCol w="1379461"/>
                <a:gridCol w="774433"/>
                <a:gridCol w="774433"/>
                <a:gridCol w="774433"/>
                <a:gridCol w="774433"/>
                <a:gridCol w="774433"/>
                <a:gridCol w="774433"/>
                <a:gridCol w="774433"/>
                <a:gridCol w="774433"/>
                <a:gridCol w="774433"/>
              </a:tblGrid>
              <a:tr h="417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N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Вуз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2.1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2.2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3.1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3.2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4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5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6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Показатель 7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0" baseline="0" dirty="0">
                          <a:effectLst/>
                        </a:rPr>
                        <a:t>Сумма баллов</a:t>
                      </a:r>
                      <a:endParaRPr lang="ru-RU" sz="1400" b="1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НИЯУ МИФИ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36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МФТИ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34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НГУ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5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4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ТГУ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26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НИУ ИТМО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24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6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КФУ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22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7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НИТУ «МИСиС»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20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8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НИУ ВШЭ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5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18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9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УрФУ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3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18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10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СПбПУ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16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4284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ННГУ им. Н.И. Лобачевского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ТПУ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5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12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ДВФУ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3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10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  <a:tr h="31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14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СГАУ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>
                          <a:effectLst/>
                        </a:rPr>
                        <a:t>1</a:t>
                      </a:r>
                      <a:endParaRPr lang="ru-RU" sz="1400" b="0" i="0" kern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1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0" baseline="0" dirty="0">
                          <a:effectLst/>
                        </a:rPr>
                        <a:t>8</a:t>
                      </a:r>
                      <a:endParaRPr lang="ru-RU" sz="1400" b="0" i="0" kern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4" marR="64084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СТРУКТУРА ДОРОЖНОЙ КАРТЫ</a:t>
            </a:r>
            <a:br>
              <a:rPr lang="ru-RU" sz="1800" smtClean="0">
                <a:latin typeface="Arial" charset="0"/>
                <a:cs typeface="Arial" charset="0"/>
              </a:rPr>
            </a:br>
            <a:r>
              <a:rPr lang="ru-RU" sz="1800" smtClean="0">
                <a:latin typeface="Arial" charset="0"/>
                <a:cs typeface="Arial" charset="0"/>
              </a:rPr>
              <a:t>ПРОГРАММЫ ПОВЫШЕНИЯ КОНКУРЕНТОСПОСОБНОСТИ ВШЭ</a:t>
            </a:r>
            <a:endParaRPr lang="ru-RU" sz="1200" b="1" smtClean="0">
              <a:latin typeface="Calibri" pitchFamily="34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9E8F6-6778-43D5-B0FD-D0EB0952A545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397000"/>
          <a:ext cx="8785225" cy="469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4931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Первый этап (2013-14 </a:t>
                      </a:r>
                      <a:r>
                        <a:rPr lang="ru-RU" sz="1600" dirty="0" err="1" smtClean="0"/>
                        <a:t>гг</a:t>
                      </a:r>
                      <a:r>
                        <a:rPr lang="en-US" sz="1600" dirty="0" smtClean="0"/>
                        <a:t>.)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Второй этап (2015-16 гг.)</a:t>
                      </a:r>
                      <a:endParaRPr lang="ru-RU" sz="1600" dirty="0"/>
                    </a:p>
                  </a:txBody>
                  <a:tcPr anchor="ctr"/>
                </a:tc>
              </a:tr>
              <a:tr h="42469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Стратегические инициативы :</a:t>
                      </a:r>
                    </a:p>
                    <a:p>
                      <a:endParaRPr lang="ru-RU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Достижение международной конкурентоспособности исследований, разработок и экспертно-аналитической деятельности по ряду направлений социально-экономических, гуманитарных, компьютерных наук и математики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Создание и продвижение глобально ориентированных образовательных продуктов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Выход на новые географические рынки на всех уровнях обучения и повышение конкурса в магистратуру и аспирантуру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Кадры исследовательского университета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Модернизация системы управления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Социальная миссия университета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Стратегические инициативы:</a:t>
                      </a:r>
                    </a:p>
                    <a:p>
                      <a:endParaRPr lang="ru-RU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Достижение международной конкурентоспособности исследований, разработок и экспертно-аналитической деятельности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Создание и продвижение глобально ориентированных образовательных продуктов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Привлечение талантов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Повышение качества и обновление кадров </a:t>
                      </a:r>
                      <a:r>
                        <a:rPr lang="ru-RU" sz="1400" dirty="0" smtClean="0"/>
                        <a:t>исследовательского университета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Формирование рыночно ориентированной системы управления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Социальная миссия университета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Международное позиционирование университета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ОСНОВНЫЕ РАЗРЫВЫ. БЫСТРЫЙ СТАРТ ДОРОЖНОЙ КАРТЫ</a:t>
            </a:r>
            <a:endParaRPr lang="ru-RU" sz="1200" b="1" smtClean="0">
              <a:latin typeface="Calibri" pitchFamily="34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F3C60-E730-4AA8-9C03-3D68C55B5AB3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388" y="1268413"/>
            <a:ext cx="87852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Большинство показателей 2014 г. перевыполнены!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Плановые показатели на 2015-2020 годы увеличены по сравнению с предыдущей версией Дорожной карты!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2192338"/>
          <a:ext cx="8785225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5710"/>
                <a:gridCol w="1369816"/>
                <a:gridCol w="1369816"/>
                <a:gridCol w="1369816"/>
                <a:gridCol w="13698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Преподаватели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международного рынка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труда,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5,1</a:t>
                      </a:r>
                      <a:r>
                        <a:rPr lang="ru-RU" sz="1800" dirty="0" smtClean="0"/>
                        <a:t>/5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6,7</a:t>
                      </a:r>
                      <a:r>
                        <a:rPr lang="ru-RU" sz="1800" dirty="0" smtClean="0"/>
                        <a:t>/5,5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публикаций</a:t>
                      </a: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НПР (Scopus and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0,35/0,35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0,64</a:t>
                      </a:r>
                      <a:r>
                        <a:rPr lang="ru-RU" sz="1800" dirty="0" smtClean="0"/>
                        <a:t>/0,45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цитирований</a:t>
                      </a: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НПР (Scopus and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0,56</a:t>
                      </a:r>
                      <a:r>
                        <a:rPr lang="ru-RU" sz="1800" dirty="0" smtClean="0"/>
                        <a:t>/0,45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0,96</a:t>
                      </a:r>
                      <a:r>
                        <a:rPr lang="ru-RU" sz="1800" dirty="0" smtClean="0"/>
                        <a:t>/0,6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студенты.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3,6</a:t>
                      </a:r>
                      <a:r>
                        <a:rPr lang="ru-RU" sz="1800" dirty="0" smtClean="0"/>
                        <a:t>/3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5,3</a:t>
                      </a:r>
                      <a:r>
                        <a:rPr lang="ru-RU" sz="1800" dirty="0" smtClean="0"/>
                        <a:t>/4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Англоязычные курсы,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9,7</a:t>
                      </a:r>
                      <a:r>
                        <a:rPr lang="ru-RU" sz="1800" dirty="0" smtClean="0"/>
                        <a:t>/5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ru-RU" sz="1800" dirty="0" smtClean="0"/>
                        <a:t>/8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Кредиты за научную и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исследовательскую работу.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ru-RU" sz="1800" dirty="0" smtClean="0"/>
                        <a:t>/8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</a:t>
                      </a:r>
                      <a:r>
                        <a:rPr lang="ru-RU" sz="1800" dirty="0" smtClean="0"/>
                        <a:t>/9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Массовые открытые онлайн-</a:t>
                      </a:r>
                    </a:p>
                    <a:p>
                      <a:r>
                        <a:rPr lang="ru-RU" sz="1600" dirty="0" smtClean="0"/>
                        <a:t>курсы на международных платформах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0/3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</a:t>
                      </a:r>
                      <a:r>
                        <a:rPr lang="ru-RU" sz="1800" dirty="0" smtClean="0"/>
                        <a:t>/10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250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Arial" charset="0"/>
                <a:cs typeface="Arial" charset="0"/>
              </a:rPr>
              <a:t>ОСНОВНЫЕ ПОКАЗАТЕЛИ МИЭМ НИУ ВШЭ</a:t>
            </a:r>
            <a:endParaRPr lang="ru-RU" sz="1200" b="1" smtClean="0">
              <a:latin typeface="Calibri" pitchFamily="34" charset="0"/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2B922-91E3-4529-AF2B-E12D2EF57421}" type="datetime1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3B448-9FF3-4CA8-84CE-5A8B31558470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1268413"/>
          <a:ext cx="877411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3960293"/>
                <a:gridCol w="459853"/>
                <a:gridCol w="459853"/>
                <a:gridCol w="459853"/>
                <a:gridCol w="459853"/>
                <a:gridCol w="459853"/>
                <a:gridCol w="459853"/>
                <a:gridCol w="459853"/>
                <a:gridCol w="459853"/>
                <a:gridCol w="459853"/>
                <a:gridCol w="459853"/>
              </a:tblGrid>
              <a:tr h="129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Наименование показателя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МИЭМ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ФКН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ФЭН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err="1"/>
                        <a:t>КоМеДи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ФМЭП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ФГН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ФСН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Матем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Права</a:t>
                      </a:r>
                    </a:p>
                  </a:txBody>
                  <a:tcPr marL="0" marR="0" marT="0" marB="0" anchor="ctr"/>
                </a:tc>
              </a:tr>
              <a:tr h="2586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Соотношение студент (приведенный контингент) /преподаватель                                                                       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9,6</a:t>
                      </a:r>
                    </a:p>
                  </a:txBody>
                  <a:tcPr marL="0" marR="0" marT="0" marB="0" anchor="ctr"/>
                </a:tc>
              </a:tr>
              <a:tr h="6465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Объем средств, привлеченных факультетом из внешних источников на 1 НПР (в том числе платные образовательные услуги по основным и дополнительным образовательным программам, выполнение НИОКР, экспертные работы и </a:t>
                      </a:r>
                      <a:r>
                        <a:rPr lang="ru-RU" sz="1000" dirty="0" err="1"/>
                        <a:t>др</a:t>
                      </a:r>
                      <a:r>
                        <a:rPr lang="ru-RU" sz="1000" dirty="0"/>
                        <a:t>), </a:t>
                      </a:r>
                      <a:r>
                        <a:rPr lang="ru-RU" sz="1000" dirty="0" err="1"/>
                        <a:t>тыс.руб</a:t>
                      </a:r>
                      <a:r>
                        <a:rPr lang="ru-RU" sz="1000" dirty="0"/>
                        <a:t>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813,44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1092,81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712,35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2032,78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2215,71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2658,98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390,65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644,92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87,06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761,32</a:t>
                      </a:r>
                    </a:p>
                  </a:txBody>
                  <a:tcPr marL="0" marR="0" marT="0" marB="0" anchor="ctr"/>
                </a:tc>
              </a:tr>
              <a:tr h="2586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Количество статей в </a:t>
                      </a:r>
                      <a:r>
                        <a:rPr lang="ru-RU" sz="1000" dirty="0" err="1"/>
                        <a:t>Web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Science</a:t>
                      </a:r>
                      <a:r>
                        <a:rPr lang="ru-RU" sz="1000" dirty="0"/>
                        <a:t> и </a:t>
                      </a:r>
                      <a:r>
                        <a:rPr lang="ru-RU" sz="1000" dirty="0" err="1"/>
                        <a:t>Scopus</a:t>
                      </a:r>
                      <a:r>
                        <a:rPr lang="ru-RU" sz="1000" dirty="0"/>
                        <a:t> без учета дублирований в расчете на 1 НПР, ед.                                                                    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3,43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0,12</a:t>
                      </a:r>
                    </a:p>
                  </a:txBody>
                  <a:tcPr marL="0" marR="0" marT="0" marB="0" anchor="ctr"/>
                </a:tc>
              </a:tr>
              <a:tr h="3879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Удельный вес иностранных студентов, обучающихся по образовательным программам высшего образования, в приведенном контингенте студентов, %      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2,20%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7,80%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4,50%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8,10%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9,00%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3,50%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5,70%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7,70%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4,35%</a:t>
                      </a:r>
                    </a:p>
                  </a:txBody>
                  <a:tcPr marL="0" marR="0" marT="0" marB="0" anchor="ctr"/>
                </a:tc>
              </a:tr>
              <a:tr h="517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Эффективность работы аспирантуры (доля аспирантов, защитивших кандидатские диссертации до окончания аспирантуры или в течение первого года после окончания аспирантуры)                             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18,9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75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28,2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20,5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28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54,5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28,6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50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 smtClean="0"/>
                        <a:t>26,7</a:t>
                      </a:r>
                      <a:r>
                        <a:rPr lang="en-US" sz="1000" dirty="0" smtClean="0"/>
                        <a:t>%</a:t>
                      </a:r>
                      <a:endParaRPr lang="ru-RU" sz="1000" dirty="0"/>
                    </a:p>
                  </a:txBody>
                  <a:tcPr marL="0" marR="0" marT="0" marB="0" anchor="ctr"/>
                </a:tc>
              </a:tr>
              <a:tr h="9051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Средний балл единого государственного экзамена (далее ЕГЭ) студентов, принятых по результатам ЕГЭ на обучение по очной форме по программам </a:t>
                      </a:r>
                      <a:r>
                        <a:rPr lang="ru-RU" sz="1000" dirty="0" err="1"/>
                        <a:t>бакалавриата</a:t>
                      </a:r>
                      <a:r>
                        <a:rPr lang="ru-RU" sz="1000" dirty="0"/>
                        <a:t> и </a:t>
                      </a:r>
                      <a:r>
                        <a:rPr lang="ru-RU" sz="1000" dirty="0" err="1"/>
                        <a:t>специалитета</a:t>
                      </a:r>
                      <a:r>
                        <a:rPr lang="ru-RU" sz="1000" dirty="0"/>
                        <a:t> за счет средств соответствующих бюджетов бюджетной системы Российской Федерации и с оплатой стоимости затрат на обучение физическими и юридическими лицами, ед.                             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не ниже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не ниже 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не ниже </a:t>
                      </a:r>
                      <a:br>
                        <a:rPr lang="ru-RU" sz="1000" dirty="0"/>
                      </a:br>
                      <a:r>
                        <a:rPr lang="ru-RU" sz="1000" dirty="0"/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не ниже </a:t>
                      </a:r>
                      <a:br>
                        <a:rPr lang="ru-RU" sz="1000"/>
                      </a:br>
                      <a:r>
                        <a:rPr lang="ru-RU" sz="1000"/>
                        <a:t>84</a:t>
                      </a:r>
                    </a:p>
                  </a:txBody>
                  <a:tcPr marL="0" marR="0" marT="0" marB="0" anchor="ctr"/>
                </a:tc>
              </a:tr>
              <a:tr h="3879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Доля учебных дисциплин объемом более двух кредитов, преподаваемых на английском языке, в общем числе учебных дисциплин объемом более двух кредитов,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15,00%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15,00%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8,00%</a:t>
                      </a:r>
                    </a:p>
                  </a:txBody>
                  <a:tcPr marL="0" marR="0" marT="0" marB="0" anchor="ctr"/>
                </a:tc>
              </a:tr>
              <a:tr h="517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Доля кредитов, полученных студентами по результатам участия в научно-исследовательской, проектной и инновационной деятельности, в общем числе кредитов в основных образовательных программах,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17,00%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17,00%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</a:tr>
              <a:tr h="517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000" dirty="0"/>
                        <a:t>Доля зарубежных профессоров, преподавателей и исследователей в численности НПР, включая российских граждан – обладателей степени </a:t>
                      </a:r>
                      <a:r>
                        <a:rPr lang="ru-RU" sz="1000" dirty="0" err="1"/>
                        <a:t>PhD</a:t>
                      </a:r>
                      <a:r>
                        <a:rPr lang="ru-RU" sz="1000" dirty="0"/>
                        <a:t> зарубежных университетов,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/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dirty="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73050" y="4652963"/>
            <a:ext cx="2376488" cy="7207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Тихонов А.Н.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Научный руководитель, директор</a:t>
            </a:r>
            <a:b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академик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РАО, Профессор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00113" y="2852738"/>
            <a:ext cx="7416800" cy="9366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5AAB"/>
                </a:solidFill>
                <a:latin typeface="Myriad Pro" panose="020B0503030403020204" pitchFamily="34" charset="0"/>
              </a:rPr>
              <a:t>Спасибо за внимание!</a:t>
            </a:r>
            <a:endParaRPr lang="ru-RU" sz="3600" b="1" dirty="0">
              <a:solidFill>
                <a:srgbClr val="005AAB"/>
              </a:solidFill>
              <a:latin typeface="Myriad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11467</TotalTime>
  <Words>2424</Words>
  <Application>Microsoft Office PowerPoint</Application>
  <PresentationFormat>Экран (4:3)</PresentationFormat>
  <Paragraphs>643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8</vt:i4>
      </vt:variant>
    </vt:vector>
  </HeadingPairs>
  <TitlesOfParts>
    <vt:vector size="28" baseType="lpstr">
      <vt:lpstr>Arial</vt:lpstr>
      <vt:lpstr>Calibri</vt:lpstr>
      <vt:lpstr>MS PGothic</vt:lpstr>
      <vt:lpstr>Myriad Pro semibold</vt:lpstr>
      <vt:lpstr>Myriad Pro</vt:lpstr>
      <vt:lpstr>Arial Narrow</vt:lpstr>
      <vt:lpstr>Times New Roman</vt:lpstr>
      <vt:lpstr>Тема Office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Слайд 1</vt:lpstr>
      <vt:lpstr>ВЫСШАЯ ШКОЛА ЭКОНОМИКИ ЭТАПЫ РАЗВИТИЯ</vt:lpstr>
      <vt:lpstr>РАНЖИРОВАНИЕ ВУЗОВ ПО ВЫПОЛНЕНИЮ ПОКАЗАТЕЛЕЙ РЕЗУЛЬТАТИВНОСТИ 5-100 (14- МАКСИМАЛЬНОЕ ЗНАЧЕНИЕ ПОКАЗАТЕЛЯ СРЕДИ ВУЗОВ-УЧАСТНИКОВ , 1 -МИНИМАЛЬНОЕ )</vt:lpstr>
      <vt:lpstr>РАНЖИРОВАНИЕ ВУЗОВ ПО ВЫПОЛНЕНИЮ ПОКАЗАТЕЛЕЙ РЕЗУЛЬТАТИВНОСТИ 5-100 (БАЛЛЫ ВЫСТАВЛЕНЫ ПО МЕТОДУ ПРИВЕДЕННОМУ В ПОСТАНОВЛЕНИИ ПРАВИТЕЛЬСТВА ОТ 16.03.2013 Г. N 211)</vt:lpstr>
      <vt:lpstr>СТРУКТУРА ДОРОЖНОЙ КАРТЫ ПРОГРАММЫ ПОВЫШЕНИЯ КОНКУРЕНТОСПОСОБНОСТИ ВШЭ</vt:lpstr>
      <vt:lpstr>ОСНОВНЫЕ РАЗРЫВЫ. БЫСТРЫЙ СТАРТ ДОРОЖНОЙ КАРТЫ</vt:lpstr>
      <vt:lpstr>ОСНОВНЫЕ ПОКАЗАТЕЛИ МИЭМ НИУ ВШЭ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admin</cp:lastModifiedBy>
  <cp:revision>703</cp:revision>
  <cp:lastPrinted>2014-02-21T14:44:13Z</cp:lastPrinted>
  <dcterms:created xsi:type="dcterms:W3CDTF">2013-04-21T15:04:11Z</dcterms:created>
  <dcterms:modified xsi:type="dcterms:W3CDTF">2015-03-04T09:25:39Z</dcterms:modified>
</cp:coreProperties>
</file>