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259" r:id="rId33"/>
    <p:sldId id="260" r:id="rId34"/>
    <p:sldId id="261" r:id="rId35"/>
    <p:sldId id="329" r:id="rId36"/>
    <p:sldId id="362" r:id="rId37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619"/>
    <a:srgbClr val="003A06"/>
    <a:srgbClr val="001402"/>
    <a:srgbClr val="FF6A05"/>
    <a:srgbClr val="FF7415"/>
    <a:srgbClr val="FF6D09"/>
    <a:srgbClr val="FF6600"/>
    <a:srgbClr val="6699FF"/>
    <a:srgbClr val="FFFF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2" autoAdjust="0"/>
    <p:restoredTop sz="94660"/>
  </p:normalViewPr>
  <p:slideViewPr>
    <p:cSldViewPr>
      <p:cViewPr varScale="1">
        <p:scale>
          <a:sx n="116" d="100"/>
          <a:sy n="116" d="100"/>
        </p:scale>
        <p:origin x="-1170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E6D2-A974-4A39-B5C2-5425F5792E44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39A0-F55E-4385-838A-C56FD148E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599E5-6E6F-4951-AB82-4C392A54030E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7B62-655E-471F-B452-52D99B5EC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24A45-97B3-4034-903C-1A1FBD78A072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ABDA-8CD3-4D96-9C24-E75A40834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hse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33" y="6237288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hse_miem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3289" y="6281738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B5372-4298-4805-AC4C-0482FF88836E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F9EC8-3549-44DE-AA2D-84BEEE6E7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7B14-7982-4C56-850D-7D74F6740BC1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12BF-E4A4-411A-B75E-A15D29BF6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066A-ADE2-49F3-8514-2E87EA36E42D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B923-A051-4E35-B7FA-3F69607E2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CA0A-7AF9-4277-B07B-217FDA89018D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51C8-930A-4A04-83E0-1A89E9EBC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3C9A-7BC6-4C32-8362-1429CB363577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E53F-AEA9-4659-8CB5-C16FA0A20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96E-D643-4074-AC84-372D9CCC1AC8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7FB0-66B0-4D4C-A04C-6B3356AD0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16A05-9871-4022-8816-8EC45486E7EA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EC632-190C-40BB-BAC2-9D525D17B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08AC7-4C31-4FD0-9800-200179E89419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874B7-AF38-479A-8F20-EB7AAA54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79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64FBC4-2151-4DAC-B9DD-728A3A9AF875}" type="datetimeFigureOut">
              <a:rPr lang="ru-RU"/>
              <a:pPr>
                <a:defRPr/>
              </a:pPr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4421E4-3B34-4EEE-A66A-957AFE78E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463801"/>
            <a:ext cx="9906000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Об итогах </a:t>
            </a: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работы МИЭМ НИУ ВШЭ </a:t>
            </a: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2013/2014 </a:t>
            </a: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учебном </a:t>
            </a:r>
            <a:r>
              <a:rPr lang="ru-R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году и задачах</a:t>
            </a:r>
            <a:endParaRPr lang="ru-RU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314" name="Рисунок 8" descr="hse_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33" y="215900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9" descr="hse_miem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6788" y="260350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337" y="4292601"/>
            <a:ext cx="4915165" cy="1368425"/>
          </a:xfrm>
        </p:spPr>
        <p:txBody>
          <a:bodyPr/>
          <a:lstStyle/>
          <a:p>
            <a:pPr algn="l" eaLnBrk="1" hangingPunct="1"/>
            <a:r>
              <a:rPr lang="ru-RU" sz="1800" dirty="0" smtClean="0">
                <a:solidFill>
                  <a:schemeClr val="bg1"/>
                </a:solidFill>
              </a:rPr>
              <a:t>Научный руководитель</a:t>
            </a:r>
            <a:r>
              <a:rPr lang="ru-RU" sz="18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ru-RU" sz="1800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Arial" charset="0"/>
              </a:rPr>
            </a:br>
            <a:r>
              <a:rPr lang="ru-RU" sz="1800" dirty="0" smtClean="0">
                <a:solidFill>
                  <a:schemeClr val="bg1"/>
                </a:solidFill>
              </a:rPr>
              <a:t>директор МИЭМ НИУ ВШЭ —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доктор технических наук, 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профессор, академик РАО </a:t>
            </a:r>
          </a:p>
          <a:p>
            <a:pPr algn="l" eaLnBrk="1" hangingPunct="1"/>
            <a:r>
              <a:rPr lang="ru-RU" sz="1800" dirty="0" smtClean="0">
                <a:solidFill>
                  <a:schemeClr val="bg1"/>
                </a:solidFill>
              </a:rPr>
              <a:t>Тихонов А.Н.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Итоги конкурса «Лучший преподаватель»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472" y="1268760"/>
            <a:ext cx="9505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МИЭМ НИУ ВШЭ лучшими преподавателями по факультетам выбраны:</a:t>
            </a: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ФПМиК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Белов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Александр 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Владимирович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доцент кафедры кибернетики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Истратов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Анатолий Юрьевич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 профессор кафедры кибернетики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Кочетков 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Юрий Юрьевич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профессор кафедры высшей математики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Лебедев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Владимир Владимирович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доцент кафедры высшей математики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Степаненкова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Лариса Павловна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доцент кафедры механики и математического моделирования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Гришунина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Юлия  Борисовна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старший преподаватель кафедры высшей математики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Зонтов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Юрий Владимирович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ассистент кафедры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кибернетики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Кондрашова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Елизавета Владимировна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ассистент кафедры высшей математики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Лавренов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Сергей Михайлович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Профессор кафедры кибернетики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Манита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Лариса Анатольевна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доцент кафедры кибернетики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Парусникова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Анастасия Владимировна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ассистент кафедры высшей математики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1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Итоги конкурса «Лучший преподаватель»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472" y="1268760"/>
            <a:ext cx="95050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МИЭМ НИУ ВШЭ лучшими преподавателями по факультетам выбраны:</a:t>
            </a: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ФЭТ: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Богачев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Константин Александрович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старший преподаватель кафедры радиоэлектроники и телекоммуникаций 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Лапшинов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Борис Алексеевич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доцент кафедры электроники и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наноэлектроники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Плотников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Юрий Дмитриевич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профессор кафедры электроники и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наноэлектроники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Пузиков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Анатолий Александрович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профессор кафедры электроники и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наноэлектроники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Сезонов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Юрий Иванович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профессор кафедры физики 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Туманов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Михаил Петрович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доцент кафедры микросистемной техники, материаловедения и технологии </a:t>
            </a:r>
          </a:p>
          <a:p>
            <a:pPr marL="93663" indent="-7938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Осипов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Евгений Георгиевич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профессор кафедры электроники и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наноэлектроники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063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Результаты конкурсов ППС в марте и июне 2013 г.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0347738"/>
              </p:ext>
            </p:extLst>
          </p:nvPr>
        </p:nvGraphicFramePr>
        <p:xfrm>
          <a:off x="200472" y="1404403"/>
          <a:ext cx="9505056" cy="447287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892453"/>
                <a:gridCol w="2400418"/>
                <a:gridCol w="2496036"/>
                <a:gridCol w="1716149"/>
              </a:tblGrid>
              <a:tr h="2041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Конкурс </a:t>
                      </a:r>
                      <a:r>
                        <a:rPr lang="ru-RU" sz="2000" dirty="0" smtClean="0"/>
                        <a:t>01.03.2013 </a:t>
                      </a:r>
                      <a:r>
                        <a:rPr lang="ru-RU" sz="2000" dirty="0"/>
                        <a:t>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(для ППС со сроком окончания ТД 31.12.12г.)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Конкурс 28.06.2013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(для ППС со сроком окончания ТД 31.08.13г.)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Всего по конкурсам в 2013 году</a:t>
                      </a:r>
                    </a:p>
                  </a:txBody>
                  <a:tcPr marL="0" marR="0" marT="0" marB="0" anchor="ctr"/>
                </a:tc>
              </a:tr>
              <a:tr h="9494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Должны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переизбираться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149</a:t>
                      </a:r>
                    </a:p>
                  </a:txBody>
                  <a:tcPr marL="0" marR="0" marT="0" marB="0" anchor="ctr"/>
                </a:tc>
              </a:tr>
              <a:tr h="9394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Не рекомендованы 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smtClean="0"/>
                        <a:t>к </a:t>
                      </a:r>
                      <a:r>
                        <a:rPr lang="ru-RU" sz="2000" dirty="0"/>
                        <a:t>участию в конкурсе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62</a:t>
                      </a:r>
                    </a:p>
                  </a:txBody>
                  <a:tcPr marL="0" marR="0" marT="0" marB="0" anchor="ctr"/>
                </a:tc>
              </a:tr>
              <a:tr h="5425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Избраны по конкурсу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87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93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План приема в аспирантуру 2013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029168"/>
              </p:ext>
            </p:extLst>
          </p:nvPr>
        </p:nvGraphicFramePr>
        <p:xfrm>
          <a:off x="344487" y="1556792"/>
          <a:ext cx="9289033" cy="3738224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783447"/>
                <a:gridCol w="1750135"/>
                <a:gridCol w="704298"/>
                <a:gridCol w="1013999"/>
                <a:gridCol w="1037154"/>
              </a:tblGrid>
              <a:tr h="8179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Название отрасли науки и специальности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Шифр специальности</a:t>
                      </a:r>
                      <a:endParaRPr lang="ru-RU" dirty="0"/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Всего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Очная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Заочная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810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Физико-математические науки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8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Математическая физика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01.01.03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8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Геометрия и топология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01.01.04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76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Теория вероятностей и математическая статистика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01.01.05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8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Математическая логика, алгебра и теория чисел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01.01.06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4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8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Механика деформируемого твердого тела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01.02.04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8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Физика конденсированного состояния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01.04.07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994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План приема в аспирантуру 2013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3003333"/>
              </p:ext>
            </p:extLst>
          </p:nvPr>
        </p:nvGraphicFramePr>
        <p:xfrm>
          <a:off x="236478" y="1532736"/>
          <a:ext cx="9433046" cy="3840480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857608"/>
                <a:gridCol w="1777268"/>
                <a:gridCol w="715218"/>
                <a:gridCol w="1029719"/>
                <a:gridCol w="1053233"/>
              </a:tblGrid>
              <a:tr h="2952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Название отрасли науки и специальности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Шифр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специальности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Всего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Очная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Заочная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2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Технические науки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 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Математическое моделирование, численные методы и комплексы программ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05.13.18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7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Метрология и метрологическое обеспечение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05.11.15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Радиотехника, в т.ч. Системы и устройства телевидения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05.12.04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Антенны, СВЧ устройства и их технологии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05.12.07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Системы, сети и устройства телекоммуникаций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05.12.13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Системный анализ, управление и обработка информации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05.13.01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Элементы и устройства вычислительной техники и систем управления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05.13.05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5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904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План приема в аспирантуру 2013 г.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8330225"/>
              </p:ext>
            </p:extLst>
          </p:nvPr>
        </p:nvGraphicFramePr>
        <p:xfrm>
          <a:off x="236478" y="1556792"/>
          <a:ext cx="9433046" cy="4114800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857608"/>
                <a:gridCol w="1777268"/>
                <a:gridCol w="715218"/>
                <a:gridCol w="1029719"/>
                <a:gridCol w="1053233"/>
              </a:tblGrid>
              <a:tr h="2952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Название отрасли науки и специальности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Шифр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специальности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Всего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Очная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Заочная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2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Технические науки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 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0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Математическое и программное обеспечение вычислительных машин, комплексов и компьютерных сетей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05.13.11</a:t>
                      </a:r>
                      <a:endParaRPr lang="ru-RU" dirty="0"/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Системы автоматизации проектирования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05.13.12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4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Методы и системы защиты информации, информационная безопасность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05.13.19</a:t>
                      </a:r>
                      <a:endParaRPr lang="ru-RU" dirty="0"/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Твердотельная электроника, радиоэлектронные компоненты, микро- и </a:t>
                      </a:r>
                      <a:r>
                        <a:rPr lang="ru-RU" dirty="0" err="1"/>
                        <a:t>наноэлектроника</a:t>
                      </a:r>
                      <a:r>
                        <a:rPr lang="ru-RU" dirty="0"/>
                        <a:t>, приборы на квантовых эффектах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05.27.01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Технология и оборудование для производства полупроводников, материалов и приборов электронной техники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05.27.06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</a:t>
                      </a:r>
                    </a:p>
                  </a:txBody>
                  <a:tcPr marL="5005" marR="50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609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Тематический план </a:t>
            </a:r>
            <a:r>
              <a:rPr lang="ru-RU" sz="3000" b="1" dirty="0">
                <a:solidFill>
                  <a:schemeClr val="bg1"/>
                </a:solidFill>
              </a:rPr>
              <a:t>2013 г.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4488046"/>
              </p:ext>
            </p:extLst>
          </p:nvPr>
        </p:nvGraphicFramePr>
        <p:xfrm>
          <a:off x="100659" y="1268760"/>
          <a:ext cx="9676877" cy="4962127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02556"/>
                <a:gridCol w="1153627"/>
                <a:gridCol w="6192688"/>
                <a:gridCol w="1828006"/>
              </a:tblGrid>
              <a:tr h="43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№ </a:t>
                      </a:r>
                      <a:r>
                        <a:rPr lang="ru-RU" sz="1300" dirty="0" smtClean="0"/>
                        <a:t>п/п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Руководитель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Название темы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Объем </a:t>
                      </a:r>
                      <a:r>
                        <a:rPr lang="ru-RU" sz="1300" dirty="0" smtClean="0"/>
                        <a:t>финансирования</a:t>
                      </a:r>
                      <a:br>
                        <a:rPr lang="ru-RU" sz="1300" dirty="0" smtClean="0"/>
                      </a:br>
                      <a:r>
                        <a:rPr lang="ru-RU" sz="1300" dirty="0" smtClean="0"/>
                        <a:t>в </a:t>
                      </a:r>
                      <a:r>
                        <a:rPr lang="ru-RU" sz="1300" dirty="0"/>
                        <a:t>2013 г.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1.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Пожидаев Е.Д.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Разработка теоретических основ функциональной </a:t>
                      </a:r>
                      <a:r>
                        <a:rPr lang="ru-RU" sz="1300" dirty="0" smtClean="0"/>
                        <a:t>безопасности</a:t>
                      </a:r>
                      <a:r>
                        <a:rPr lang="ru-RU" sz="1300" dirty="0"/>
                        <a:t>, </a:t>
                      </a:r>
                      <a:r>
                        <a:rPr lang="ru-RU" sz="1300" dirty="0" smtClean="0"/>
                        <a:t>электромагнитной совместимости </a:t>
                      </a:r>
                      <a:r>
                        <a:rPr lang="ru-RU" sz="1300" dirty="0"/>
                        <a:t>и </a:t>
                      </a:r>
                      <a:r>
                        <a:rPr lang="ru-RU" sz="1300" dirty="0" smtClean="0"/>
                        <a:t>надежности электронных </a:t>
                      </a:r>
                      <a:r>
                        <a:rPr lang="ru-RU" sz="1300" dirty="0"/>
                        <a:t>средств космических аппаратов и систем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4 000 000,00   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2.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/>
                        <a:t>Петросянц</a:t>
                      </a:r>
                      <a:r>
                        <a:rPr lang="ru-RU" sz="1300" dirty="0"/>
                        <a:t> К.О.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Разработка </a:t>
                      </a:r>
                      <a:r>
                        <a:rPr lang="ru-RU" sz="1300" dirty="0" smtClean="0"/>
                        <a:t>методов </a:t>
                      </a:r>
                      <a:r>
                        <a:rPr lang="ru-RU" sz="1300" dirty="0"/>
                        <a:t>многоуровневого исследования и </a:t>
                      </a:r>
                      <a:r>
                        <a:rPr lang="ru-RU" sz="1300" dirty="0" smtClean="0"/>
                        <a:t>моделирование </a:t>
                      </a:r>
                      <a:r>
                        <a:rPr lang="ru-RU" sz="1300" dirty="0"/>
                        <a:t>элементов перспективных изделий микроэлектроники  </a:t>
                      </a:r>
                      <a:r>
                        <a:rPr lang="ru-RU" sz="1300" dirty="0" smtClean="0"/>
                        <a:t>от уровня </a:t>
                      </a:r>
                      <a:r>
                        <a:rPr lang="ru-RU" sz="1300" dirty="0"/>
                        <a:t>материала до уровня схем с повышенной стойкостью </a:t>
                      </a:r>
                      <a:r>
                        <a:rPr lang="ru-RU" sz="1300" dirty="0" smtClean="0"/>
                        <a:t>к уровня </a:t>
                      </a:r>
                      <a:r>
                        <a:rPr lang="ru-RU" sz="1300" dirty="0"/>
                        <a:t>материалов до уровня схем с повышенной стойкостью </a:t>
                      </a:r>
                      <a:r>
                        <a:rPr lang="ru-RU" sz="1300" dirty="0" smtClean="0"/>
                        <a:t>к температурным </a:t>
                      </a:r>
                      <a:r>
                        <a:rPr lang="ru-RU" sz="1300" dirty="0"/>
                        <a:t>и радиационным воздействиям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3 000 000,00   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3.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/>
                        <a:t>Леохин</a:t>
                      </a:r>
                      <a:r>
                        <a:rPr lang="ru-RU" sz="1300" dirty="0"/>
                        <a:t> Ю.Л.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Разработка и исследование новых методов создания </a:t>
                      </a:r>
                      <a:r>
                        <a:rPr lang="ru-RU" sz="1300" dirty="0" smtClean="0"/>
                        <a:t>распределенных энергосберегающих </a:t>
                      </a:r>
                      <a:r>
                        <a:rPr lang="ru-RU" sz="1300" dirty="0"/>
                        <a:t>вычислительных систем для </a:t>
                      </a:r>
                      <a:r>
                        <a:rPr lang="ru-RU" sz="1300" dirty="0" smtClean="0"/>
                        <a:t>семантического </a:t>
                      </a:r>
                      <a:r>
                        <a:rPr lang="ru-RU" sz="1300" dirty="0"/>
                        <a:t>поиска тестовой  информации на основе модели </a:t>
                      </a:r>
                      <a:r>
                        <a:rPr lang="ru-RU" sz="1300" dirty="0" smtClean="0"/>
                        <a:t>вычислений с </a:t>
                      </a:r>
                      <a:r>
                        <a:rPr lang="ru-RU" sz="1300" dirty="0"/>
                        <a:t>управлением потоком данных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1 000 000,00   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4.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/>
                        <a:t>Увайсов</a:t>
                      </a:r>
                      <a:r>
                        <a:rPr lang="ru-RU" sz="1300" dirty="0"/>
                        <a:t> С.У.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Разработка методологии автоматизированного </a:t>
                      </a:r>
                      <a:r>
                        <a:rPr lang="ru-RU" sz="1300" dirty="0" err="1"/>
                        <a:t>надежностного</a:t>
                      </a:r>
                      <a:r>
                        <a:rPr lang="ru-RU" sz="1300" dirty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проектирования электронных </a:t>
                      </a:r>
                      <a:r>
                        <a:rPr lang="ru-RU" sz="1300" dirty="0" smtClean="0"/>
                        <a:t>средств станционного </a:t>
                      </a:r>
                      <a:r>
                        <a:rPr lang="ru-RU" sz="1300" dirty="0"/>
                        <a:t>мониторинга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распределенных </a:t>
                      </a:r>
                      <a:r>
                        <a:rPr lang="ru-RU" sz="1300" dirty="0"/>
                        <a:t>систем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4 000 000,00   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5.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Карасев М.В.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Математическое </a:t>
                      </a:r>
                      <a:r>
                        <a:rPr lang="ru-RU" sz="1300" dirty="0"/>
                        <a:t>и компьютерное моделирование квантовых,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волновых и </a:t>
                      </a:r>
                      <a:r>
                        <a:rPr lang="ru-RU" sz="1300" dirty="0" err="1"/>
                        <a:t>термофазовых</a:t>
                      </a:r>
                      <a:r>
                        <a:rPr lang="ru-RU" sz="1300" dirty="0"/>
                        <a:t> эффектов в </a:t>
                      </a:r>
                      <a:r>
                        <a:rPr lang="ru-RU" sz="1300" dirty="0" err="1"/>
                        <a:t>наносистемах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7 000 000,00   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6.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Сезонов Ю.И.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Исследование электродинамических и термодинамических свойств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низкоразмерных систем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1 000 000,00   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7.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Тихонов А.Н.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систем информационной поддержки кадрового обеспечения высоких технологий на основе современных информационно-коммуникационных технологий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2 000 000,00</a:t>
                      </a: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 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/>
                        <a:t>Итого по </a:t>
                      </a:r>
                      <a:r>
                        <a:rPr lang="ru-RU" sz="1300" b="1" dirty="0" err="1"/>
                        <a:t>темплану</a:t>
                      </a:r>
                      <a:endParaRPr lang="ru-RU" sz="1300" b="1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/>
                        <a:t>22 </a:t>
                      </a:r>
                      <a:r>
                        <a:rPr lang="ru-RU" sz="1300" b="1" dirty="0"/>
                        <a:t>000 000,00   </a:t>
                      </a:r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224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Гранты РФФИ 2013 </a:t>
            </a:r>
            <a:r>
              <a:rPr lang="ru-RU" sz="3000" b="1" dirty="0">
                <a:solidFill>
                  <a:schemeClr val="bg1"/>
                </a:solidFill>
              </a:rPr>
              <a:t>г.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5603667"/>
              </p:ext>
            </p:extLst>
          </p:nvPr>
        </p:nvGraphicFramePr>
        <p:xfrm>
          <a:off x="128464" y="1318139"/>
          <a:ext cx="9649071" cy="4296385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02556"/>
                <a:gridCol w="1945716"/>
                <a:gridCol w="5387064"/>
                <a:gridCol w="1813735"/>
              </a:tblGrid>
              <a:tr h="156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№ п/п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/>
                        <a:t>Руководитель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/>
                        <a:t>Название темы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/>
                        <a:t>Объем финансирования</a:t>
                      </a:r>
                      <a:br>
                        <a:rPr lang="ru-RU" sz="1800" smtClean="0"/>
                      </a:br>
                      <a:r>
                        <a:rPr lang="ru-RU" sz="1800" smtClean="0"/>
                        <a:t>в 2013 г.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Агранович</a:t>
                      </a:r>
                      <a:r>
                        <a:rPr lang="ru-RU" sz="1800" dirty="0" smtClean="0"/>
                        <a:t> М.</a:t>
                      </a:r>
                      <a:r>
                        <a:rPr lang="en-US" sz="1800" dirty="0" smtClean="0"/>
                        <a:t>C.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Вариационные решения сильно эллиптических систем в областях с границей малой гладкости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93 000,00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/>
                        <a:t>2.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Пожидаев Е.Д.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Влияние полярности среды на электронный транспорт в полимерах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539 800,00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/>
                        <a:t>3.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/>
                        <a:t>Карасев М.В.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Квантовые состояния и спектр </a:t>
                      </a:r>
                      <a:r>
                        <a:rPr lang="ru-RU" sz="1800" dirty="0" err="1" smtClean="0"/>
                        <a:t>наносистем</a:t>
                      </a:r>
                      <a:r>
                        <a:rPr lang="ru-RU" sz="1800" dirty="0" smtClean="0"/>
                        <a:t> ловушечного типа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438 000,00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/>
                        <a:t>4.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/>
                        <a:t>Афанасьев В.Н.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Субоптимальное</a:t>
                      </a:r>
                      <a:r>
                        <a:rPr lang="ru-RU" sz="1800" dirty="0" smtClean="0"/>
                        <a:t> и гарантирующее управление нелинейными динамическими</a:t>
                      </a:r>
                      <a:r>
                        <a:rPr lang="ru-RU" sz="1800" baseline="0" dirty="0" smtClean="0"/>
                        <a:t> объектами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400 000,00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 </a:t>
                      </a: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Итого:</a:t>
                      </a:r>
                      <a:endParaRPr lang="ru-RU" sz="1800" b="1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 1 470 800,00 </a:t>
                      </a:r>
                      <a:endParaRPr lang="ru-RU" sz="1800" b="1" dirty="0"/>
                    </a:p>
                  </a:txBody>
                  <a:tcPr marL="22055" marR="220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229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Индивидуальные исследовательские проекты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6661592"/>
              </p:ext>
            </p:extLst>
          </p:nvPr>
        </p:nvGraphicFramePr>
        <p:xfrm>
          <a:off x="83128" y="1291327"/>
          <a:ext cx="9739746" cy="4744186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43414"/>
                <a:gridCol w="1067673"/>
                <a:gridCol w="4320638"/>
                <a:gridCol w="1666925"/>
                <a:gridCol w="2141096"/>
              </a:tblGrid>
              <a:tr h="211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Номер гранта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проекта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Руководитель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Место работы, должность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9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12-01-0056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Cкрытые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марковские</a:t>
                      </a:r>
                      <a:r>
                        <a:rPr lang="ru-RU" sz="1200" dirty="0">
                          <a:effectLst/>
                        </a:rPr>
                        <a:t> процессы и задача </a:t>
                      </a:r>
                      <a:r>
                        <a:rPr lang="ru-RU" sz="1200" dirty="0" err="1">
                          <a:effectLst/>
                        </a:rPr>
                        <a:t>Эрдеша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Бежаева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З.И.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Кафедра высшей </a:t>
                      </a:r>
                      <a:r>
                        <a:rPr lang="ru-RU" sz="1200" dirty="0" smtClean="0">
                          <a:effectLst/>
                        </a:rPr>
                        <a:t>математики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12-01-0140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Квантовая геометрия и гамильтоновы асимптотические алгоритмы в моделях </a:t>
                      </a:r>
                      <a:r>
                        <a:rPr lang="ru-RU" sz="1200" dirty="0" err="1">
                          <a:effectLst/>
                        </a:rPr>
                        <a:t>наносистем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Карасев </a:t>
                      </a:r>
                      <a:r>
                        <a:rPr lang="ru-RU" sz="1200" dirty="0" smtClean="0">
                          <a:effectLst/>
                        </a:rPr>
                        <a:t>М.В.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Кафедра прикладной </a:t>
                      </a:r>
                      <a:r>
                        <a:rPr lang="ru-RU" sz="1200" dirty="0" smtClean="0">
                          <a:effectLst/>
                        </a:rPr>
                        <a:t>математики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12-01-0079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Получение оценок метрической массивности множеств </a:t>
                      </a:r>
                      <a:r>
                        <a:rPr lang="ru-RU" sz="1200" dirty="0" err="1">
                          <a:effectLst/>
                        </a:rPr>
                        <a:t>Литтлвуда</a:t>
                      </a:r>
                      <a:r>
                        <a:rPr lang="ru-RU" sz="1200" dirty="0">
                          <a:effectLst/>
                        </a:rPr>
                        <a:t>--</a:t>
                      </a:r>
                      <a:r>
                        <a:rPr lang="ru-RU" sz="1200" dirty="0" err="1">
                          <a:effectLst/>
                        </a:rPr>
                        <a:t>Пэли</a:t>
                      </a:r>
                      <a:r>
                        <a:rPr lang="ru-RU" sz="1200" dirty="0">
                          <a:effectLst/>
                        </a:rPr>
                        <a:t>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Лебедев </a:t>
                      </a:r>
                      <a:r>
                        <a:rPr lang="ru-RU" sz="1200" dirty="0" smtClean="0">
                          <a:effectLst/>
                        </a:rPr>
                        <a:t>В.В.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Кафедра высшей </a:t>
                      </a:r>
                      <a:r>
                        <a:rPr lang="ru-RU" sz="1200" dirty="0" smtClean="0">
                          <a:effectLst/>
                        </a:rPr>
                        <a:t>математики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12-01-0030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Получение асимптотических разложений решений пятого уравнения Пенлеве в окрестности нуля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Парусникова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А.В.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Кафедра высшей </a:t>
                      </a:r>
                      <a:r>
                        <a:rPr lang="ru-RU" sz="1200" dirty="0" smtClean="0">
                          <a:effectLst/>
                        </a:rPr>
                        <a:t>математики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9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Прикладная математика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12-01-0090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Построение оптимальных дележей риска в схеме индивидуального страхования и перестрахования суммарного риска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Голубин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А.Ю.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Кафедра высшей </a:t>
                      </a:r>
                      <a:r>
                        <a:rPr lang="ru-RU" sz="1200" dirty="0" smtClean="0">
                          <a:effectLst/>
                        </a:rPr>
                        <a:t>математики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12-01-0082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Решение задачи Коши в прямом и обратном времени для уравнений параболического типа с малым параметром с помощью бихарактеристик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Данилов </a:t>
                      </a:r>
                      <a:r>
                        <a:rPr lang="ru-RU" sz="1200" dirty="0" smtClean="0">
                          <a:effectLst/>
                        </a:rPr>
                        <a:t>В.Г.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Кафедра прикладной </a:t>
                      </a:r>
                      <a:r>
                        <a:rPr lang="ru-RU" sz="1200" dirty="0" smtClean="0">
                          <a:effectLst/>
                        </a:rPr>
                        <a:t>математики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9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Физика, новые материалы и электроника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12-01-0136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Исследование </a:t>
                      </a:r>
                      <a:r>
                        <a:rPr lang="ru-RU" sz="1200" dirty="0">
                          <a:effectLst/>
                        </a:rPr>
                        <a:t>и разработка высокоэффективных и экологически чистых микроволновых технологических процессов термообработки материалов для </a:t>
                      </a:r>
                      <a:r>
                        <a:rPr lang="ru-RU" sz="1200" dirty="0" smtClean="0">
                          <a:effectLst/>
                        </a:rPr>
                        <a:t>строительства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Нефедов </a:t>
                      </a:r>
                      <a:r>
                        <a:rPr lang="ru-RU" sz="1200" dirty="0" smtClean="0">
                          <a:effectLst/>
                        </a:rPr>
                        <a:t>В.Н.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Кафедра радиоэлектроники и </a:t>
                      </a:r>
                      <a:r>
                        <a:rPr lang="ru-RU" sz="1200" dirty="0" smtClean="0">
                          <a:effectLst/>
                        </a:rPr>
                        <a:t>телекоммуникаций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12-01-0066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Теория электронных волн в периодических замедляющих системах.приборов СВЧ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Солнцев </a:t>
                      </a:r>
                      <a:r>
                        <a:rPr lang="ru-RU" sz="1200" dirty="0" smtClean="0">
                          <a:effectLst/>
                        </a:rPr>
                        <a:t>В.А.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Кафедра радиоэлектроники и </a:t>
                      </a:r>
                      <a:r>
                        <a:rPr lang="ru-RU" sz="1200" dirty="0" smtClean="0">
                          <a:effectLst/>
                        </a:rPr>
                        <a:t>телекоммуникаций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84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err="1" smtClean="0">
                <a:solidFill>
                  <a:schemeClr val="bg1"/>
                </a:solidFill>
              </a:rPr>
              <a:t>Госконтракты</a:t>
            </a:r>
            <a:r>
              <a:rPr lang="ru-RU" sz="3000" b="1" dirty="0" smtClean="0">
                <a:solidFill>
                  <a:schemeClr val="bg1"/>
                </a:solidFill>
              </a:rPr>
              <a:t>, НИОКР, ОКР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275687"/>
              </p:ext>
            </p:extLst>
          </p:nvPr>
        </p:nvGraphicFramePr>
        <p:xfrm>
          <a:off x="128465" y="1268760"/>
          <a:ext cx="9649070" cy="4798351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04055"/>
                <a:gridCol w="1152128"/>
                <a:gridCol w="4176464"/>
                <a:gridCol w="1152467"/>
                <a:gridCol w="1367813"/>
                <a:gridCol w="1296143"/>
              </a:tblGrid>
              <a:tr h="475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Руководитель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Название темы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 исследований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Объем финансирования на 2013 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Источник финансирования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Львов Б.Г.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одного виртуального устройства, имитирующего работу реального измерительного оборудования </a:t>
                      </a:r>
                      <a:r>
                        <a:rPr lang="ru-RU" sz="1000" dirty="0" err="1" smtClean="0">
                          <a:effectLst/>
                        </a:rPr>
                        <a:t>нанотехнологий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Прикладное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567 000,00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ООО "МЦ РОСНАНО"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Пожидаев Е.Д.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Испытания образцов кабелей БКС для определения и уменьшения наводок от электростатических разрядов, возможных на этапах подключения БКС К БА, испытаний БА и полета РБ. Разработка мероприятий по повышению стойкости БА к наводкам в </a:t>
                      </a:r>
                      <a:r>
                        <a:rPr lang="ru-RU" sz="1000" dirty="0" smtClean="0">
                          <a:effectLst/>
                        </a:rPr>
                        <a:t>БКС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2 500 000,00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ГКНПЦ им. М.В. Хруничева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effectLst/>
                          <a:latin typeface="Calibri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Петросянц К.О.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исследований по созданию SPICE моделей электронных компонентов с учетом температурного воздействия (пока договор не подписан заказчиком)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1 500 000,00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НИИ им. Духова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effectLst/>
                          <a:latin typeface="Calibri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Леохин Ю.Л.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и организация высокотехнологичного производства </a:t>
                      </a:r>
                      <a:r>
                        <a:rPr lang="ru-RU" sz="1000" dirty="0" err="1">
                          <a:effectLst/>
                        </a:rPr>
                        <a:t>энергоэффективных</a:t>
                      </a:r>
                      <a:r>
                        <a:rPr lang="ru-RU" sz="1000" dirty="0">
                          <a:effectLst/>
                        </a:rPr>
                        <a:t> и корпоративных информационных систем и центров обработки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НИОКР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30 000 000,00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ООО "Консультационная фирма "М-РЦБ"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effectLst/>
                          <a:latin typeface="Calibri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Пожидаев Е.Д.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методики измерения и модели проводимости с </a:t>
                      </a:r>
                      <a:r>
                        <a:rPr lang="ru-RU" sz="1000" dirty="0" err="1">
                          <a:effectLst/>
                        </a:rPr>
                        <a:t>наноэфектами</a:t>
                      </a:r>
                      <a:r>
                        <a:rPr lang="ru-RU" sz="1000" dirty="0">
                          <a:effectLst/>
                        </a:rPr>
                        <a:t> в локальных областях диэлектрического материала для обоснования требований к новым композиционным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Прикладное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2 500 000,00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ЦНИИМАШ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75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r>
                        <a:rPr lang="ru-RU" sz="1200" dirty="0" smtClean="0">
                          <a:effectLst/>
                        </a:rPr>
                        <a:t>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37 067 000,00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46484" marR="464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effectLst/>
                          <a:latin typeface="Calibri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Дэвид </a:t>
                      </a:r>
                      <a:r>
                        <a:rPr lang="ru-RU" sz="1200" dirty="0" err="1">
                          <a:effectLst/>
                        </a:rPr>
                        <a:t>Данхэм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Космические исследования и технологии, астрономия, математическое моделирование динамики космического </a:t>
                      </a:r>
                      <a:r>
                        <a:rPr lang="ru-RU" sz="1000" dirty="0" smtClean="0">
                          <a:effectLst/>
                        </a:rPr>
                        <a:t>полета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Прикладное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55 000 000,00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Минобрнауки</a:t>
                      </a:r>
                      <a:r>
                        <a:rPr lang="ru-RU" sz="1200" dirty="0">
                          <a:effectLst/>
                        </a:rPr>
                        <a:t> РФ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96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Информация о приемной кампании 2013 года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456" y="1403484"/>
            <a:ext cx="9793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План приема в МИЭМ НИУ ВШЭ был установлен: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бакалавриат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- 300 чел. и магистратура - 125 чел. По факультетам план приема приведен в таблице: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0017942"/>
              </p:ext>
            </p:extLst>
          </p:nvPr>
        </p:nvGraphicFramePr>
        <p:xfrm>
          <a:off x="416496" y="2708920"/>
          <a:ext cx="9145016" cy="2448270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248472"/>
                <a:gridCol w="2448272"/>
                <a:gridCol w="2448272"/>
              </a:tblGrid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Факультет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 приема в </a:t>
                      </a:r>
                      <a:r>
                        <a:rPr lang="ru-RU" sz="1600" dirty="0" err="1">
                          <a:effectLst/>
                        </a:rPr>
                        <a:t>бакалавриат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 приема в магистратуру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Электроники и телекоммуникаций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Прикладной математики и кибернетики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Информационных технологий и выч. техники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Отделение Дизайн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678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Академические надбавки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56" y="1404065"/>
            <a:ext cx="9793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2013 г. академические надбавки установлены 35 сотрудникам МИЭМ НИУ ВШЭ (+ 4 наших сотрудника получили персональные надбавки ректора) по следующим направлениям: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8121689"/>
              </p:ext>
            </p:extLst>
          </p:nvPr>
        </p:nvGraphicFramePr>
        <p:xfrm>
          <a:off x="50799" y="2060848"/>
          <a:ext cx="9798742" cy="3170083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896464"/>
                <a:gridCol w="1660117"/>
                <a:gridCol w="3048498"/>
                <a:gridCol w="1959749"/>
                <a:gridCol w="1233914"/>
              </a:tblGrid>
              <a:tr h="7711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Направление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1-й </a:t>
                      </a:r>
                      <a:r>
                        <a:rPr lang="ru-RU" sz="1600" dirty="0" smtClean="0"/>
                        <a:t>уровень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2-й </a:t>
                      </a:r>
                      <a:r>
                        <a:rPr lang="ru-RU" sz="1600" dirty="0" smtClean="0"/>
                        <a:t>уровень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3-й </a:t>
                      </a:r>
                      <a:r>
                        <a:rPr lang="ru-RU" sz="1600" dirty="0" smtClean="0"/>
                        <a:t>уровень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Всего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</a:tr>
              <a:tr h="266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Информатика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8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</a:tr>
              <a:tr h="266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Математика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</a:tr>
              <a:tr h="5330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Прикладная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математика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</a:tr>
              <a:tr h="799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Физика, новые материалы и электроника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10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15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</a:tr>
              <a:tr h="266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Итого 2013 г.: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25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35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</a:tr>
              <a:tr h="266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Итого 2012 г.: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14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</a:t>
                      </a:r>
                      <a:endParaRPr lang="ru-RU" sz="1600" b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25</a:t>
                      </a:r>
                      <a:endParaRPr lang="ru-RU" sz="1600" b="0" dirty="0"/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456" y="5283205"/>
            <a:ext cx="97930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Надбавка за академическую работу (1-й уровень) устанавливается на 1 год: размер -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35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000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рублей в месяц.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Надбавка за академические успехи и вклад в репутацию НИУ ВШЭ (2-й уровень) устанавливается на 2 года, размер -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60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000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рублей в месяц.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Надбавка за статью в зарубежном журнале (3-й уровень) устанавливается на 2 года, размер -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90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000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рублей в месяц.</a:t>
            </a:r>
          </a:p>
        </p:txBody>
      </p:sp>
    </p:spTree>
    <p:extLst>
      <p:ext uri="{BB962C8B-B14F-4D97-AF65-F5344CB8AC3E}">
        <p14:creationId xmlns="" xmlns:p14="http://schemas.microsoft.com/office/powerpoint/2010/main" val="26086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Список работников, которым установлена надбавка за академическую работу в 2013-2014 гг.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0080" y="1484783"/>
            <a:ext cx="4368119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Информатика</a:t>
            </a:r>
          </a:p>
          <a:p>
            <a:pPr marL="342900" indent="-247650">
              <a:buFont typeface="+mj-lt"/>
              <a:buAutoNum type="arabicPeriod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Клышинский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Эдуард Станиславович</a:t>
            </a:r>
          </a:p>
          <a:p>
            <a:pPr marL="342900" indent="-24765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Королев Денис Александрович</a:t>
            </a:r>
          </a:p>
          <a:p>
            <a:pPr marL="342900" indent="-247650">
              <a:buFont typeface="+mj-lt"/>
              <a:buAutoNum type="arabicPeriod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Кофанов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Юрий Николаевич</a:t>
            </a:r>
          </a:p>
          <a:p>
            <a:pPr marL="342900" indent="-247650">
              <a:buFont typeface="+mj-lt"/>
              <a:buAutoNum type="arabicPeriod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Паволоцкий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Александр Владимирович</a:t>
            </a:r>
          </a:p>
          <a:p>
            <a:pPr marL="342900" indent="-247650">
              <a:buFont typeface="+mj-lt"/>
              <a:buAutoNum type="arabicPeriod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Салибекян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Сергей Михайлович</a:t>
            </a:r>
          </a:p>
          <a:p>
            <a:pPr marL="342900" indent="-247650">
              <a:buFont typeface="+mj-lt"/>
              <a:buAutoNum type="arabicPeriod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Трубочкина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Надежда Константиновна</a:t>
            </a:r>
          </a:p>
          <a:p>
            <a:pPr marL="342900" indent="-24765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Фомин Сергей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Сергеевич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Математика</a:t>
            </a:r>
          </a:p>
          <a:p>
            <a:pPr marL="342900" indent="-247650">
              <a:buFont typeface="+mj-lt"/>
              <a:buAutoNum type="arabicPeriod" startAt="8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Ивченко Григорий Иванович</a:t>
            </a:r>
          </a:p>
          <a:p>
            <a:pPr marL="342900" indent="-247650">
              <a:buFont typeface="+mj-lt"/>
              <a:buAutoNum type="arabicPeriod" startAt="8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Кондрашова Елизавета Владимировна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Лебедев Владимир Владимирович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Маслов Виктор Павлович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Парусникова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Анастасия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Владимировна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4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Список работников, которым установлена надбавка за академическую работу в 2013-2014 гг.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0080" y="1484783"/>
            <a:ext cx="437241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Прикладная математика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Афанасьев Валерий Николаевич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Грушин Виктор Васильевич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Новикова Елена Михайловна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Физика, новые материалы и электроника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Грачев Николай Николаевич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Елизаров Андрей Альбертович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Жаднов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Валерий Владимирович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Ивашов Евгений Николаевич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Леохин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Юрий Львович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Никеров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Виктор Алексеевич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Петросянц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Константин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Орестович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Полесский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Сергей Николаевич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Степанчиков Сергей Валентинович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Увайсов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Сайгид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Увайсович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94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Список работников НИУ ВШЭ, которым установлена надбавка за академические успехи и вклад в репутацию НИУ ВШЭ в 2013-2015 гг.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4528" y="1300117"/>
            <a:ext cx="8729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НИУ ВШЭ Москва - всего 37 чел., в том числе преподаватели МИЭМ НИУ ВШЭ - 3 чел.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714206"/>
              </p:ext>
            </p:extLst>
          </p:nvPr>
        </p:nvGraphicFramePr>
        <p:xfrm>
          <a:off x="56456" y="1844825"/>
          <a:ext cx="9793088" cy="1512166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51355"/>
                <a:gridCol w="9241733"/>
              </a:tblGrid>
              <a:tr h="2550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Информатика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0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Комаров </a:t>
                      </a:r>
                      <a:r>
                        <a:rPr lang="ru-RU" sz="1400" dirty="0"/>
                        <a:t>Михаил Михайлович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 marL="6350" marR="6350" marT="0" marB="0"/>
                </a:tc>
              </a:tr>
              <a:tr h="6012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Восков </a:t>
                      </a:r>
                      <a:r>
                        <a:rPr lang="ru-RU" sz="1100" dirty="0" smtClean="0"/>
                        <a:t>Л.</a:t>
                      </a:r>
                      <a:r>
                        <a:rPr lang="en-US" sz="1100" dirty="0"/>
                        <a:t>C</a:t>
                      </a:r>
                      <a:r>
                        <a:rPr lang="ru-RU" sz="1100" dirty="0"/>
                        <a:t>., Комаров М.М. Метод энергетической балансировки беспроводной стационарной сенсорной сети с автономными источниками питания// Бизнес-</a:t>
                      </a: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информатика. - 2012. № 1. С.70-75.</a:t>
                      </a:r>
                    </a:p>
                  </a:txBody>
                  <a:tcPr marL="6350" marR="6350" marT="0" marB="0" anchor="ctr"/>
                </a:tc>
              </a:tr>
              <a:tr h="400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Восков </a:t>
                      </a:r>
                      <a:r>
                        <a:rPr lang="ru-RU" sz="1100" dirty="0" smtClean="0"/>
                        <a:t>Л.</a:t>
                      </a:r>
                      <a:r>
                        <a:rPr lang="en-US" sz="1100" dirty="0"/>
                        <a:t>C</a:t>
                      </a:r>
                      <a:r>
                        <a:rPr lang="ru-RU" sz="1100" dirty="0"/>
                        <a:t>., Комаров М.М. Позиционирования датчиков беспроводной сенсорной сети как способ энергосбережения//Датчики и системы. - 2012. № 1.</a:t>
                      </a: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С.34-38.</a:t>
                      </a: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9411885"/>
              </p:ext>
            </p:extLst>
          </p:nvPr>
        </p:nvGraphicFramePr>
        <p:xfrm>
          <a:off x="56456" y="3573016"/>
          <a:ext cx="9793088" cy="2361994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89173"/>
                <a:gridCol w="9203915"/>
              </a:tblGrid>
              <a:tr h="23632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Физика, новые материалы и электроника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32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Нефедов </a:t>
                      </a:r>
                      <a:r>
                        <a:rPr lang="ru-RU" sz="1400" dirty="0"/>
                        <a:t>Владимир Николаевич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 marL="6350" marR="6350" marT="0" marB="0"/>
                </a:tc>
              </a:tr>
              <a:tr h="3713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Мамонтов А.В., Назаров И.В., Нефедов В.Н., Потапова Т.А. Воздействие микроволнового излучения на многослойные биологические ткани// Медицинская физика. - 2012. № 4. С.87-93.</a:t>
                      </a:r>
                    </a:p>
                  </a:txBody>
                  <a:tcPr marL="6350" marR="6350" marT="0" marB="0" anchor="ctr"/>
                </a:tc>
              </a:tr>
              <a:tr h="3791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Мамонтов А.В., Назаров И.В., Нефедов В.Н., Потапова Т.А. Методы снижения уровня побочных излучений от СВЧ установок термообработки материалов с малыми диэлектрическими потерями// Технологии электромагнитной совместимости. - 2012. № 3. С.66-68.</a:t>
                      </a:r>
                    </a:p>
                  </a:txBody>
                  <a:tcPr marL="6350" marR="6350" marT="0" marB="0" anchor="ctr"/>
                </a:tc>
              </a:tr>
              <a:tr h="23632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Солнцев </a:t>
                      </a:r>
                      <a:r>
                        <a:rPr lang="ru-RU" sz="1400" dirty="0"/>
                        <a:t>Виктор Анатольевич</a:t>
                      </a:r>
                      <a:endParaRPr lang="ru-RU" sz="1400" b="0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/>
                    </a:p>
                  </a:txBody>
                  <a:tcPr marL="6350" marR="6350" marT="0" marB="0"/>
                </a:tc>
              </a:tr>
              <a:tr h="3713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Солнцев В.А. Характеристическое уравнение и свойства электронных волн в периодических структурах// Радиотехника и электроника. - 2012. Т.57. № 12.</a:t>
                      </a: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С.1312-1322.</a:t>
                      </a:r>
                    </a:p>
                  </a:txBody>
                  <a:tcPr marL="6350" marR="6350" marT="0" marB="0" anchor="ctr"/>
                </a:tc>
              </a:tr>
              <a:tr h="3920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Колтунов Р.П., Назарова М.В., Солнцев В.А., Шабанов Д.С. Исследование дискретного электронно-волнового взаимодействия в полосах пропускания и запирания замедляющих систем// Известия высших учебных заведений. Прикладная нелинейная динамика. - 2012. </a:t>
                      </a:r>
                      <a:r>
                        <a:rPr lang="en-US" sz="1100" dirty="0"/>
                        <a:t>T.20. </a:t>
                      </a:r>
                      <a:r>
                        <a:rPr lang="ru-RU" sz="1100" dirty="0"/>
                        <a:t>№ 3. С.118-131.</a:t>
                      </a: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713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Список работников НИУ ВШЭ, которым установлена надбавка за статью в зарубежном рецензируемом журнале в 2013-2015 гг.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456" y="1187460"/>
            <a:ext cx="9793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НИУ ВШЭ Москва - всего 84 чел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., 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том числе преподаватели МИЭМ НИУ ВШЭ - 7 чел.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6732102"/>
              </p:ext>
            </p:extLst>
          </p:nvPr>
        </p:nvGraphicFramePr>
        <p:xfrm>
          <a:off x="29592" y="1556792"/>
          <a:ext cx="9819952" cy="1728192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90789"/>
                <a:gridCol w="9229163"/>
              </a:tblGrid>
              <a:tr h="2795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Математика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5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Попов Владимир Леонидович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 marL="6350" marR="6350" marT="0" marB="0"/>
                </a:tc>
              </a:tr>
              <a:tr h="3843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Colliot-Thelene</a:t>
                      </a:r>
                      <a:r>
                        <a:rPr lang="en-US" sz="1100" dirty="0" smtClean="0"/>
                        <a:t> J., </a:t>
                      </a:r>
                      <a:r>
                        <a:rPr lang="en-US" sz="1100" dirty="0" err="1" smtClean="0"/>
                        <a:t>Kunyavskii</a:t>
                      </a:r>
                      <a:r>
                        <a:rPr lang="en-US" sz="1100" dirty="0" smtClean="0"/>
                        <a:t> </a:t>
                      </a:r>
                      <a:r>
                        <a:rPr lang="ru-RU" sz="1100" dirty="0" smtClean="0"/>
                        <a:t>В., </a:t>
                      </a:r>
                      <a:r>
                        <a:rPr lang="en-US" sz="1100" dirty="0" smtClean="0"/>
                        <a:t>Popov V.L., Reichstein Z. Is the function field of a reductive Lie algebra purely transcendental over the field of invariants for the </a:t>
                      </a:r>
                      <a:r>
                        <a:rPr lang="en-US" sz="1100" dirty="0" err="1" smtClean="0"/>
                        <a:t>adjoint</a:t>
                      </a:r>
                      <a:r>
                        <a:rPr lang="en-US" sz="1100" dirty="0" smtClean="0"/>
                        <a:t> action? // </a:t>
                      </a:r>
                      <a:r>
                        <a:rPr lang="en-US" sz="1100" dirty="0" err="1" smtClean="0"/>
                        <a:t>Compositio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Mathematica</a:t>
                      </a:r>
                      <a:r>
                        <a:rPr lang="en-US" sz="1100" dirty="0" smtClean="0"/>
                        <a:t>. 2011.</a:t>
                      </a:r>
                      <a:r>
                        <a:rPr lang="ru-RU" sz="1100" dirty="0" smtClean="0"/>
                        <a:t> </a:t>
                      </a:r>
                      <a:r>
                        <a:rPr lang="en-US" sz="1100" dirty="0" smtClean="0"/>
                        <a:t>Vol. 147. No. 2. P. 428-466</a:t>
                      </a:r>
                      <a:endParaRPr lang="en-US" sz="1100" dirty="0"/>
                    </a:p>
                  </a:txBody>
                  <a:tcPr marL="6350" marR="6350" marT="0" marB="0" anchor="ctr"/>
                </a:tc>
              </a:tr>
              <a:tr h="290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Popov, Vladimir L. Cross-sections, quotients, and representation rings of </a:t>
                      </a:r>
                      <a:r>
                        <a:rPr lang="en-US" sz="1100" dirty="0" err="1" smtClean="0"/>
                        <a:t>semisimple</a:t>
                      </a:r>
                      <a:r>
                        <a:rPr lang="en-US" sz="1100" dirty="0" smtClean="0"/>
                        <a:t> algebraic groups (</a:t>
                      </a:r>
                      <a:r>
                        <a:rPr lang="ru-RU" sz="1100" dirty="0" smtClean="0"/>
                        <a:t>английский). // </a:t>
                      </a:r>
                      <a:r>
                        <a:rPr lang="en-US" sz="1100" dirty="0" smtClean="0"/>
                        <a:t>Transformation Groups, 2011. T. 16. № 3.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  <a:tr h="2445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Славнов</a:t>
                      </a:r>
                      <a:r>
                        <a:rPr lang="ru-RU" sz="1400" dirty="0" smtClean="0"/>
                        <a:t> Сергей Андреевич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/>
                    </a:p>
                  </a:txBody>
                  <a:tcPr marL="6350" marR="6350" marT="0" marB="0"/>
                </a:tc>
              </a:tr>
              <a:tr h="284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Blute</a:t>
                      </a:r>
                      <a:r>
                        <a:rPr lang="en-US" sz="1100" dirty="0" smtClean="0"/>
                        <a:t> R., </a:t>
                      </a:r>
                      <a:r>
                        <a:rPr lang="en-US" sz="1100" dirty="0" err="1" smtClean="0"/>
                        <a:t>Panangaden</a:t>
                      </a:r>
                      <a:r>
                        <a:rPr lang="en-US" sz="1100" dirty="0" smtClean="0"/>
                        <a:t> P., </a:t>
                      </a:r>
                      <a:r>
                        <a:rPr lang="en-US" sz="1100" dirty="0" err="1" smtClean="0"/>
                        <a:t>Slavnov</a:t>
                      </a:r>
                      <a:r>
                        <a:rPr lang="en-US" sz="1100" dirty="0" smtClean="0"/>
                        <a:t> S.A. Deep inference and probabilistic coherence spaces // Applied Categorical Structures. 2012. Vol. 20. No. 3. P. 209-228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3281965"/>
              </p:ext>
            </p:extLst>
          </p:nvPr>
        </p:nvGraphicFramePr>
        <p:xfrm>
          <a:off x="43024" y="3429000"/>
          <a:ext cx="9819952" cy="2682240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90789"/>
                <a:gridCol w="9229163"/>
              </a:tblGrid>
              <a:tr h="3352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Физика, новые материалы и электроника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Бондаренко Г </a:t>
                      </a:r>
                      <a:r>
                        <a:rPr lang="ru-RU" sz="1400" dirty="0" err="1" smtClean="0"/>
                        <a:t>еннадий</a:t>
                      </a:r>
                      <a:r>
                        <a:rPr lang="ru-RU" sz="1400" dirty="0" smtClean="0"/>
                        <a:t> Германович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 marL="6350" marR="6350" marT="0" marB="0"/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Bondarenko</a:t>
                      </a:r>
                      <a:r>
                        <a:rPr lang="en-US" sz="1100" dirty="0" smtClean="0"/>
                        <a:t>, Gennady G., </a:t>
                      </a:r>
                      <a:r>
                        <a:rPr lang="en-US" sz="1100" dirty="0" err="1" smtClean="0"/>
                        <a:t>Kristya</a:t>
                      </a:r>
                      <a:r>
                        <a:rPr lang="en-US" sz="1100" dirty="0" smtClean="0"/>
                        <a:t>, Vladimir I., </a:t>
                      </a:r>
                      <a:r>
                        <a:rPr lang="en-US" sz="1100" dirty="0" err="1" smtClean="0"/>
                        <a:t>Supelnyak</a:t>
                      </a:r>
                      <a:r>
                        <a:rPr lang="en-US" sz="1100" dirty="0" smtClean="0"/>
                        <a:t>, Maxim I. Calculation of the electrode surface temperature in the normal glow discharge (</a:t>
                      </a:r>
                      <a:r>
                        <a:rPr lang="ru-RU" sz="1100" dirty="0" smtClean="0"/>
                        <a:t>английский). // </a:t>
                      </a:r>
                      <a:r>
                        <a:rPr lang="en-US" sz="1100" dirty="0" smtClean="0"/>
                        <a:t>Vacuum, 2012. T. 86. № 7. C. 854—856</a:t>
                      </a:r>
                    </a:p>
                  </a:txBody>
                  <a:tcPr marL="6350" marR="6350" marT="0" marB="0" anchor="ctr"/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Bondarenko</a:t>
                      </a:r>
                      <a:r>
                        <a:rPr lang="en-US" sz="1100" dirty="0" smtClean="0"/>
                        <a:t>, Gennady G., Fisher, Maxim R., </a:t>
                      </a:r>
                      <a:r>
                        <a:rPr lang="en-US" sz="1100" dirty="0" err="1" smtClean="0"/>
                        <a:t>Kristya</a:t>
                      </a:r>
                      <a:r>
                        <a:rPr lang="en-US" sz="1100" dirty="0" smtClean="0"/>
                        <a:t>, Vladimir I. Simulation of charged and excited particle transport in the low-current discharge in argon-mercury mixture (</a:t>
                      </a:r>
                      <a:r>
                        <a:rPr lang="ru-RU" sz="1100" dirty="0" smtClean="0"/>
                        <a:t>английский). // </a:t>
                      </a:r>
                      <a:r>
                        <a:rPr lang="en-US" sz="1100" dirty="0" smtClean="0"/>
                        <a:t>Journal of Physics: Conference Series, 2012. T. 406. № 012031. C. 1—6</a:t>
                      </a:r>
                    </a:p>
                  </a:txBody>
                  <a:tcPr marL="6350" marR="6350" marT="0" marB="0" anchor="ctr"/>
                </a:tc>
              </a:tr>
              <a:tr h="3352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Тимофеев Алексей Владимирович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/>
                    </a:p>
                  </a:txBody>
                  <a:tcPr marL="6350" marR="6350" marT="0" marB="0"/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Timofeev</a:t>
                      </a:r>
                      <a:r>
                        <a:rPr lang="en-US" sz="1100" dirty="0" smtClean="0"/>
                        <a:t> A.V., Norman G.E. Kinetic temperature of dust particle motion in gas- discharge plasma // Physical Review E - Statistical, Nonlinear, and Soft Matter Physics. 2011. Vol. 84. No. 056401. P. 1-13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  <a:tr h="3352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Эминов</a:t>
                      </a:r>
                      <a:r>
                        <a:rPr lang="ru-RU" sz="1400" dirty="0" smtClean="0"/>
                        <a:t> Павел Алексеевич</a:t>
                      </a:r>
                      <a:endParaRPr lang="ru-RU" sz="1400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</a:txBody>
                  <a:tcPr marL="6350" marR="6350" marT="0" marB="0" anchor="ctr"/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Felderhof</a:t>
                      </a:r>
                      <a:r>
                        <a:rPr lang="en-US" sz="1100" dirty="0" smtClean="0"/>
                        <a:t>, B.U., </a:t>
                      </a:r>
                      <a:r>
                        <a:rPr lang="en-US" sz="1100" dirty="0" err="1" smtClean="0"/>
                        <a:t>Sokolov</a:t>
                      </a:r>
                      <a:r>
                        <a:rPr lang="en-US" sz="1100" dirty="0" smtClean="0"/>
                        <a:t>, Viktor V., </a:t>
                      </a:r>
                      <a:r>
                        <a:rPr lang="en-US" sz="1100" dirty="0" err="1" smtClean="0"/>
                        <a:t>Eminov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Pavel</a:t>
                      </a:r>
                      <a:r>
                        <a:rPr lang="en-US" sz="1100" dirty="0" smtClean="0"/>
                        <a:t> A. Hamiltonian field theory of </a:t>
                      </a:r>
                      <a:r>
                        <a:rPr lang="en-US" sz="1100" dirty="0" err="1" smtClean="0"/>
                        <a:t>ferrohydrodynamics</a:t>
                      </a:r>
                      <a:r>
                        <a:rPr lang="en-US" sz="1100" dirty="0" smtClean="0"/>
                        <a:t> (</a:t>
                      </a:r>
                      <a:r>
                        <a:rPr lang="ru-RU" sz="1100" dirty="0" smtClean="0"/>
                        <a:t>английский). // </a:t>
                      </a:r>
                      <a:r>
                        <a:rPr lang="en-US" sz="1100" dirty="0" smtClean="0"/>
                        <a:t>Journal of Chemical Physics, 2011. T. 135. № 14. C. 144901—1—144901—5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71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Список работников НИУ ВШЭ, которым установлена надбавка за статью в зарубежном рецензируемом журнале в 2013-2015 гг.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456" y="1259468"/>
            <a:ext cx="9793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НИУ ВШЭ Москва - всего 84 чел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., 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том числе преподаватели МИЭМ НИУ ВШЭ - 7 чел.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2088047"/>
              </p:ext>
            </p:extLst>
          </p:nvPr>
        </p:nvGraphicFramePr>
        <p:xfrm>
          <a:off x="43024" y="1844821"/>
          <a:ext cx="9819952" cy="3960444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90789"/>
                <a:gridCol w="9229163"/>
              </a:tblGrid>
              <a:tr h="3194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Прикладная математика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51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Лозовик</a:t>
                      </a:r>
                      <a:r>
                        <a:rPr lang="ru-RU" sz="1400" dirty="0" smtClean="0"/>
                        <a:t> Юрий Ефремович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 marL="6350" marR="6350" marT="0" marB="0"/>
                </a:tc>
              </a:tr>
              <a:tr h="439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Lozovik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Yu.E</a:t>
                      </a:r>
                      <a:r>
                        <a:rPr lang="en-US" sz="1100" dirty="0" smtClean="0"/>
                        <a:t>., </a:t>
                      </a:r>
                      <a:r>
                        <a:rPr lang="en-US" sz="1100" dirty="0" err="1" smtClean="0"/>
                        <a:t>Ogarkov</a:t>
                      </a:r>
                      <a:r>
                        <a:rPr lang="en-US" sz="1100" dirty="0" smtClean="0"/>
                        <a:t>, S.L., </a:t>
                      </a:r>
                      <a:r>
                        <a:rPr lang="en-US" sz="1100" dirty="0" err="1" smtClean="0"/>
                        <a:t>Sokolik</a:t>
                      </a:r>
                      <a:r>
                        <a:rPr lang="en-US" sz="1100" dirty="0" smtClean="0"/>
                        <a:t>, A.A. Condensation of electron-hole pairs in</a:t>
                      </a:r>
                      <a:r>
                        <a:rPr lang="ru-RU" sz="1100" dirty="0" smtClean="0"/>
                        <a:t> </a:t>
                      </a:r>
                      <a:r>
                        <a:rPr lang="en-US" sz="1100" dirty="0" smtClean="0"/>
                        <a:t>a two-layer </a:t>
                      </a:r>
                      <a:r>
                        <a:rPr lang="en-US" sz="1100" dirty="0" err="1" smtClean="0"/>
                        <a:t>graphene</a:t>
                      </a:r>
                      <a:r>
                        <a:rPr lang="en-US" sz="1100" dirty="0" smtClean="0"/>
                        <a:t> system: Correlation effects // Physical Review B: Condensed Matter and Materials Physics. 2012. Vol. 86. No. 4. P. 045429-1-045429-6</a:t>
                      </a:r>
                    </a:p>
                  </a:txBody>
                  <a:tcPr marL="6350" marR="6350" marT="0" marB="0" anchor="ctr"/>
                </a:tc>
              </a:tr>
              <a:tr h="442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Efimkin</a:t>
                      </a:r>
                      <a:r>
                        <a:rPr lang="en-US" sz="1100" dirty="0" smtClean="0"/>
                        <a:t>, D.K., </a:t>
                      </a:r>
                      <a:r>
                        <a:rPr lang="en-US" sz="1100" dirty="0" err="1" smtClean="0"/>
                        <a:t>Lozovik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Yu.E</a:t>
                      </a:r>
                      <a:r>
                        <a:rPr lang="en-US" sz="1100" dirty="0" smtClean="0"/>
                        <a:t>., </a:t>
                      </a:r>
                      <a:r>
                        <a:rPr lang="en-US" sz="1100" dirty="0" err="1" smtClean="0"/>
                        <a:t>Sokolik</a:t>
                      </a:r>
                      <a:r>
                        <a:rPr lang="en-US" sz="1100" dirty="0" smtClean="0"/>
                        <a:t>, A.A. Electron-hole pairing in a topological</a:t>
                      </a:r>
                      <a:r>
                        <a:rPr lang="ru-RU" sz="1100" dirty="0" smtClean="0"/>
                        <a:t> </a:t>
                      </a:r>
                      <a:r>
                        <a:rPr lang="en-US" sz="1100" dirty="0" smtClean="0"/>
                        <a:t>insulator thin film // Physical Review B: Condensed Matter and Materials Physics. 2012. Vol. 86. No. 11. P. 115436-1-115436-9</a:t>
                      </a:r>
                    </a:p>
                  </a:txBody>
                  <a:tcPr marL="6350" marR="6350" marT="0" marB="0" anchor="ctr"/>
                </a:tc>
              </a:tr>
              <a:tr h="442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Efimkin</a:t>
                      </a:r>
                      <a:r>
                        <a:rPr lang="en-US" sz="1100" dirty="0" smtClean="0"/>
                        <a:t>, D.K., </a:t>
                      </a:r>
                      <a:r>
                        <a:rPr lang="en-US" sz="1100" dirty="0" err="1" smtClean="0"/>
                        <a:t>Lozovik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Yu.E</a:t>
                      </a:r>
                      <a:r>
                        <a:rPr lang="en-US" sz="1100" dirty="0" smtClean="0"/>
                        <a:t>., </a:t>
                      </a:r>
                      <a:r>
                        <a:rPr lang="en-US" sz="1100" dirty="0" err="1" smtClean="0"/>
                        <a:t>Sokolik</a:t>
                      </a:r>
                      <a:r>
                        <a:rPr lang="en-US" sz="1100" dirty="0" smtClean="0"/>
                        <a:t>,</a:t>
                      </a:r>
                      <a:r>
                        <a:rPr lang="ru-RU" sz="1100" dirty="0" smtClean="0"/>
                        <a:t> </a:t>
                      </a:r>
                      <a:r>
                        <a:rPr lang="en-US" sz="1100" dirty="0" smtClean="0"/>
                        <a:t>A.A. Spin-</a:t>
                      </a:r>
                      <a:r>
                        <a:rPr lang="en-US" sz="1100" dirty="0" err="1" smtClean="0"/>
                        <a:t>plasmons</a:t>
                      </a:r>
                      <a:r>
                        <a:rPr lang="en-US" sz="1100" dirty="0" smtClean="0"/>
                        <a:t> in topological insulator // Journal of Magnetism and Magnetic Materials. 2012. Vol. 324. No. 21. P. 3610-3612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  <a:tr h="27951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Соколик Алексей Алексеевич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/>
                    </a:p>
                  </a:txBody>
                  <a:tcPr marL="6350" marR="6350" marT="0" marB="0"/>
                </a:tc>
              </a:tr>
              <a:tr h="439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Lozovik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Yu.E</a:t>
                      </a:r>
                      <a:r>
                        <a:rPr lang="en-US" sz="1100" dirty="0" smtClean="0"/>
                        <a:t>., </a:t>
                      </a:r>
                      <a:r>
                        <a:rPr lang="en-US" sz="1100" dirty="0" err="1" smtClean="0"/>
                        <a:t>Ogarkov</a:t>
                      </a:r>
                      <a:r>
                        <a:rPr lang="en-US" sz="1100" dirty="0" smtClean="0"/>
                        <a:t>, S.L., </a:t>
                      </a:r>
                      <a:r>
                        <a:rPr lang="en-US" sz="1100" dirty="0" err="1" smtClean="0"/>
                        <a:t>Sokolik</a:t>
                      </a:r>
                      <a:r>
                        <a:rPr lang="en-US" sz="1100" dirty="0" smtClean="0"/>
                        <a:t>, A.A. Condensation of electron-hole pairs in a two-layer </a:t>
                      </a:r>
                      <a:r>
                        <a:rPr lang="en-US" sz="1100" dirty="0" err="1" smtClean="0"/>
                        <a:t>graphene</a:t>
                      </a:r>
                      <a:r>
                        <a:rPr lang="en-US" sz="1100" dirty="0" smtClean="0"/>
                        <a:t> system: Correlation effects // Physical Review B: Condensed Matter and Materials Physics. 2012. Vol. 86. No. 4. P. 045429-1-045429-6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  <a:tr h="439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Sokolik</a:t>
                      </a:r>
                      <a:r>
                        <a:rPr lang="en-US" sz="1100" dirty="0" smtClean="0"/>
                        <a:t>, Alexey A. Resonant coherent excitation of ions in planar channel of crystal with inclined beam incidence (</a:t>
                      </a:r>
                      <a:r>
                        <a:rPr lang="en-US" sz="1100" dirty="0" err="1" smtClean="0"/>
                        <a:t>английский</a:t>
                      </a:r>
                      <a:r>
                        <a:rPr lang="en-US" sz="1100" dirty="0" smtClean="0"/>
                        <a:t>). // Nuclear Instruments and Methods in Physics Research Section B: Beam Interactions with Materials and Atoms, 2012. T. 280. C. 79—83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  <a:tr h="439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Efimkin</a:t>
                      </a:r>
                      <a:r>
                        <a:rPr lang="en-US" sz="1100" dirty="0" smtClean="0"/>
                        <a:t>, D.K., </a:t>
                      </a:r>
                      <a:r>
                        <a:rPr lang="en-US" sz="1100" dirty="0" err="1" smtClean="0"/>
                        <a:t>Lozovik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Yu.E</a:t>
                      </a:r>
                      <a:r>
                        <a:rPr lang="en-US" sz="1100" dirty="0" smtClean="0"/>
                        <a:t>., </a:t>
                      </a:r>
                      <a:r>
                        <a:rPr lang="en-US" sz="1100" dirty="0" err="1" smtClean="0"/>
                        <a:t>Sokolik</a:t>
                      </a:r>
                      <a:r>
                        <a:rPr lang="en-US" sz="1100" dirty="0" smtClean="0"/>
                        <a:t>, A.A. Electron-hole pairing in a topological insulator thin film // Physical Review B: Condensed Matter and Materials Physics. 2012. Vol. 86. No. 11. P. 115436-1-115436-9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  <a:tr h="439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Efimkin</a:t>
                      </a:r>
                      <a:r>
                        <a:rPr lang="en-US" sz="1100" dirty="0" smtClean="0"/>
                        <a:t>, D.K., </a:t>
                      </a:r>
                      <a:r>
                        <a:rPr lang="en-US" sz="1100" dirty="0" err="1" smtClean="0"/>
                        <a:t>Lozovik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Yu.E</a:t>
                      </a:r>
                      <a:r>
                        <a:rPr lang="en-US" sz="1100" dirty="0" smtClean="0"/>
                        <a:t>., </a:t>
                      </a:r>
                      <a:r>
                        <a:rPr lang="en-US" sz="1100" dirty="0" err="1" smtClean="0"/>
                        <a:t>Sokolik</a:t>
                      </a:r>
                      <a:r>
                        <a:rPr lang="en-US" sz="1100" dirty="0" smtClean="0"/>
                        <a:t>, A.A. Spin-</a:t>
                      </a:r>
                      <a:r>
                        <a:rPr lang="en-US" sz="1100" dirty="0" err="1" smtClean="0"/>
                        <a:t>plasmons</a:t>
                      </a:r>
                      <a:r>
                        <a:rPr lang="en-US" sz="1100" dirty="0" smtClean="0"/>
                        <a:t> in topological insulator // Journal of Magnetism and Magnetic Materials. 2012. Vol. 324. No. 21. P. 3610-3612</a:t>
                      </a:r>
                      <a:endParaRPr lang="ru-RU" sz="1100" dirty="0"/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78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Список преподавателей, которым установлена персональная надбавка ректора в 2013-2014 гг.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456" y="1403484"/>
            <a:ext cx="9793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НИУ ВШЭ Москва - всего 17 чел.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, 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том числе преподаватели МИЭМ НИУ ВШЭ - 4 чел. 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4632613"/>
              </p:ext>
            </p:extLst>
          </p:nvPr>
        </p:nvGraphicFramePr>
        <p:xfrm>
          <a:off x="56456" y="2204864"/>
          <a:ext cx="9793087" cy="3600400"/>
        </p:xfrm>
        <a:graphic>
          <a:graphicData uri="http://schemas.openxmlformats.org/drawingml/2006/table">
            <a:tbl>
              <a:tblPr bandRow="1">
                <a:tableStyleId>{D113A9D2-9D6B-4929-AA2D-F23B5EE8CBE7}</a:tableStyleId>
              </a:tblPr>
              <a:tblGrid>
                <a:gridCol w="860390"/>
                <a:gridCol w="3460090"/>
                <a:gridCol w="5472607"/>
              </a:tblGrid>
              <a:tr h="11545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Борисов Николай Иванович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Факультет </a:t>
                      </a:r>
                      <a:r>
                        <a:rPr lang="ru-RU" sz="1600" dirty="0"/>
                        <a:t>информационных технологий и вычислительной техники, Кафедра информационных технологий и автоматизированных систем, Профессор</a:t>
                      </a:r>
                    </a:p>
                  </a:txBody>
                  <a:tcPr marL="6350" marR="6350" marT="0" marB="0" anchor="ctr"/>
                </a:tc>
              </a:tr>
              <a:tr h="9666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Востриков Александр Владимирович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Учебно-исследовательская </a:t>
                      </a:r>
                      <a:r>
                        <a:rPr lang="ru-RU" sz="1600" dirty="0"/>
                        <a:t>лаборатория функциональной безопасности космических аппаратов и систем, Старший преподаватель</a:t>
                      </a:r>
                    </a:p>
                  </a:txBody>
                  <a:tcPr marL="6350" marR="6350" marT="0" marB="0" anchor="ctr"/>
                </a:tc>
              </a:tr>
              <a:tr h="865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Самбурский Лев Михайлович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Факультет </a:t>
                      </a:r>
                      <a:r>
                        <a:rPr lang="ru-RU" sz="1600" dirty="0"/>
                        <a:t>электроники и телекоммуникаций, Кафедра электроники и </a:t>
                      </a:r>
                      <a:r>
                        <a:rPr lang="ru-RU" sz="1600" dirty="0" err="1"/>
                        <a:t>наноэлектроники</a:t>
                      </a:r>
                      <a:r>
                        <a:rPr lang="ru-RU" sz="1600" dirty="0"/>
                        <a:t>, Старший преподаватель</a:t>
                      </a:r>
                    </a:p>
                  </a:txBody>
                  <a:tcPr marL="6350" marR="6350" marT="0" marB="0" anchor="ctr"/>
                </a:tc>
              </a:tr>
              <a:tr h="6133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4.</a:t>
                      </a:r>
                      <a:endParaRPr lang="ru-RU" sz="16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Соловьева Татьяна Ивановна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Факультет </a:t>
                      </a:r>
                      <a:r>
                        <a:rPr lang="ru-RU" sz="1600" dirty="0"/>
                        <a:t>прикладной математики и кибернетики, Кафедра кибернетики, Доцент</a:t>
                      </a: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375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463801"/>
            <a:ext cx="9906000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задачи </a:t>
            </a: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МИЭМ НИУ ВШЭ </a:t>
            </a: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2013/2014 учебный год</a:t>
            </a:r>
            <a:endParaRPr lang="ru-RU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314" name="Рисунок 8" descr="hse_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33" y="215900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9" descr="hse_miem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6788" y="260350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337" y="4292601"/>
            <a:ext cx="4915165" cy="1368425"/>
          </a:xfrm>
        </p:spPr>
        <p:txBody>
          <a:bodyPr/>
          <a:lstStyle/>
          <a:p>
            <a:pPr algn="l" eaLnBrk="1" hangingPunct="1"/>
            <a:endParaRPr lang="ru-RU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Реализация приоритетов образовательной деятельности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Поэтапный переход на новую модель </a:t>
            </a:r>
            <a:r>
              <a:rPr lang="ru-RU" sz="1800" dirty="0" err="1" smtClean="0"/>
              <a:t>бакалавриата</a:t>
            </a:r>
            <a:r>
              <a:rPr lang="ru-RU" sz="1800" dirty="0" smtClean="0"/>
              <a:t> (в течении 2013/14 </a:t>
            </a:r>
            <a:r>
              <a:rPr lang="ru-RU" sz="1800" dirty="0" err="1" smtClean="0"/>
              <a:t>уч</a:t>
            </a:r>
            <a:r>
              <a:rPr lang="ru-RU" sz="1800" dirty="0" smtClean="0"/>
              <a:t>. года);</a:t>
            </a:r>
          </a:p>
          <a:p>
            <a:r>
              <a:rPr lang="ru-RU" sz="1800" dirty="0" smtClean="0"/>
              <a:t>Учебно-методическое и организационное обеспечение подготовки по магистерским программам, совместно с базовыми кафедрами;</a:t>
            </a:r>
          </a:p>
          <a:p>
            <a:r>
              <a:rPr lang="ru-RU" sz="1800" dirty="0" smtClean="0"/>
              <a:t>Дальнейшая диверсификация программ подготовки магистров, разработка 2-3 новых магистерских программ;</a:t>
            </a:r>
          </a:p>
          <a:p>
            <a:r>
              <a:rPr lang="ru-RU" sz="1800" dirty="0" smtClean="0"/>
              <a:t>Переход на новую структуру и содержание обучения в аспирантуре (в соответствии с новым законом об образовании);</a:t>
            </a:r>
          </a:p>
          <a:p>
            <a:r>
              <a:rPr lang="ru-RU" sz="1800" dirty="0" smtClean="0"/>
              <a:t>Подготовка к организации академической аспирантуры;</a:t>
            </a:r>
          </a:p>
          <a:p>
            <a:r>
              <a:rPr lang="ru-RU" sz="1800" dirty="0" smtClean="0"/>
              <a:t>Проведение подготовительного этапа к аккредитации 2014 года по всем направлениям обучения, включая </a:t>
            </a:r>
            <a:r>
              <a:rPr lang="ru-RU" sz="1800" dirty="0" err="1" smtClean="0"/>
              <a:t>бакалавриат</a:t>
            </a:r>
            <a:r>
              <a:rPr lang="ru-RU" sz="1800" dirty="0" smtClean="0"/>
              <a:t>, </a:t>
            </a:r>
            <a:r>
              <a:rPr lang="ru-RU" sz="1800" dirty="0" err="1" smtClean="0"/>
              <a:t>специалитет</a:t>
            </a:r>
            <a:r>
              <a:rPr lang="ru-RU" sz="1800" dirty="0" smtClean="0"/>
              <a:t>, магистратуру и аспирантуру;</a:t>
            </a:r>
          </a:p>
          <a:p>
            <a:r>
              <a:rPr lang="ru-RU" sz="1800" dirty="0" smtClean="0"/>
              <a:t>Отработка взаимодействия деканатов и кафедр с Учебным офисом МИЭМ;</a:t>
            </a:r>
          </a:p>
          <a:p>
            <a:r>
              <a:rPr lang="ru-RU" sz="1800" dirty="0" smtClean="0"/>
              <a:t>Повышение эффективности работы по новому набору.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43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Реализация приоритетов в научной деятельности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Расширение исследований по фундаментальным направлениям науки;</a:t>
            </a:r>
          </a:p>
          <a:p>
            <a:r>
              <a:rPr lang="ru-RU" sz="1800" dirty="0" smtClean="0"/>
              <a:t>Увеличение объемов прикладных научно-исследовательских и опытно-конструкторских работ за счет участия в конкурсах по федеральным научным программам, программам и проектом НИУ ВШЭ, тематикам предприятий;</a:t>
            </a:r>
          </a:p>
          <a:p>
            <a:r>
              <a:rPr lang="ru-RU" sz="1800" dirty="0" smtClean="0"/>
              <a:t>Организация совместных международных лабораторий, а также совместных лабораторий с институтами  РАН;</a:t>
            </a:r>
          </a:p>
          <a:p>
            <a:r>
              <a:rPr lang="ru-RU" sz="1800" dirty="0" smtClean="0"/>
              <a:t>Организация научного журнала «Информатика и электроника»;</a:t>
            </a:r>
          </a:p>
          <a:p>
            <a:r>
              <a:rPr lang="ru-RU" sz="1800" dirty="0" smtClean="0"/>
              <a:t>Организация и проведение научной конференции «Дни науки МИЭМ НИУ ВШЭ».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4643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Информация о приемной кампании 2013 года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37319031"/>
              </p:ext>
            </p:extLst>
          </p:nvPr>
        </p:nvGraphicFramePr>
        <p:xfrm>
          <a:off x="128464" y="1268760"/>
          <a:ext cx="9649072" cy="2848356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800200"/>
                <a:gridCol w="4284253"/>
                <a:gridCol w="356461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Минимальный балл по 100-балльной шкале, подтверждающий успешное прохождение вступительных испытаний в МИЭМ НИУ ВШЭ в 2012 г.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Минимальный балл по 100-балльной шкале, подтверждающий успешное прохождение вступительных испытаний Рособрнадзора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Математика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Информатика и ИКТ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Литература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8464" y="4149080"/>
            <a:ext cx="9649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результате на конкурсный отбор в МИЭМ НИУ ВШЭ было подано 4676 заявления, а средний конкурс в МИЭМ НИУ ВШЭ оказался 15,6 чел. (13.5 – 2012г.) на место.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0403204"/>
              </p:ext>
            </p:extLst>
          </p:nvPr>
        </p:nvGraphicFramePr>
        <p:xfrm>
          <a:off x="128464" y="4869160"/>
          <a:ext cx="9649072" cy="1296144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641366"/>
                <a:gridCol w="4007706"/>
              </a:tblGrid>
              <a:tr h="26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Факультет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Проходной </a:t>
                      </a:r>
                      <a:r>
                        <a:rPr lang="ru-RU" sz="1400" kern="1200" dirty="0" smtClean="0">
                          <a:effectLst/>
                        </a:rPr>
                        <a:t>балл ЕГЭ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3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Электроники и телекоммуникаций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210</a:t>
                      </a:r>
                      <a:endParaRPr lang="ru-RU" sz="14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3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Прикладной математики и кибернетики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224 – 260</a:t>
                      </a:r>
                      <a:endParaRPr lang="ru-RU" sz="14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3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Информационных технологий и </a:t>
                      </a:r>
                      <a:r>
                        <a:rPr lang="ru-RU" sz="1400" kern="1200" dirty="0" err="1">
                          <a:effectLst/>
                        </a:rPr>
                        <a:t>выч</a:t>
                      </a:r>
                      <a:r>
                        <a:rPr lang="ru-RU" sz="1400" kern="1200" dirty="0">
                          <a:effectLst/>
                        </a:rPr>
                        <a:t>. Техники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210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40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Отделение Дизайн</a:t>
                      </a:r>
                      <a:endParaRPr lang="ru-RU" sz="12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225</a:t>
                      </a:r>
                      <a:endParaRPr lang="ru-RU" sz="12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85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Разработка кадровой политики, реализация программы кадрового обеспечения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Разработать Программу кадрового обеспечения МИЭМ;</a:t>
            </a:r>
          </a:p>
          <a:p>
            <a:r>
              <a:rPr lang="ru-RU" sz="1800" dirty="0" smtClean="0"/>
              <a:t>Обеспечить приведение штатного состава кафедр в соответствие с реальной учебной нагрузкой в 2013/14 </a:t>
            </a:r>
            <a:r>
              <a:rPr lang="ru-RU" sz="1800" dirty="0" err="1" smtClean="0"/>
              <a:t>уч</a:t>
            </a:r>
            <a:r>
              <a:rPr lang="ru-RU" sz="1800" dirty="0" smtClean="0"/>
              <a:t>. году;</a:t>
            </a:r>
          </a:p>
          <a:p>
            <a:r>
              <a:rPr lang="ru-RU" sz="1800" dirty="0" smtClean="0"/>
              <a:t>Разработать и реализовать план повышения квалификации преподавателей на 2013/14 </a:t>
            </a:r>
            <a:r>
              <a:rPr lang="ru-RU" sz="1800" dirty="0" err="1" smtClean="0"/>
              <a:t>уч</a:t>
            </a:r>
            <a:r>
              <a:rPr lang="ru-RU" sz="1800" dirty="0" smtClean="0"/>
              <a:t>. год и последующие годы;</a:t>
            </a:r>
          </a:p>
          <a:p>
            <a:r>
              <a:rPr lang="ru-RU" sz="1800" dirty="0" smtClean="0"/>
              <a:t>Обеспечить привлечение в штатный состав ППС не менее  15-20 преподавателей за счет приглашения высококвалифицированных специалистов из институтов РАН, вузов, предприятий и иностранных специалистов, а также выпускников аспирантуры;</a:t>
            </a:r>
          </a:p>
          <a:p>
            <a:r>
              <a:rPr lang="ru-RU" sz="1800" dirty="0" smtClean="0"/>
              <a:t>Обеспечить чтение не менее 3-5 учебных курсов на иностранных языках;</a:t>
            </a:r>
          </a:p>
          <a:p>
            <a:r>
              <a:rPr lang="ru-RU" sz="1800" dirty="0" smtClean="0"/>
              <a:t>Обеспечить 100 %-</a:t>
            </a:r>
            <a:r>
              <a:rPr lang="ru-RU" sz="1800" dirty="0" err="1" smtClean="0"/>
              <a:t>ое</a:t>
            </a:r>
            <a:r>
              <a:rPr lang="ru-RU" sz="1800" dirty="0" smtClean="0"/>
              <a:t> освоение и использование ППС системой </a:t>
            </a:r>
            <a:r>
              <a:rPr lang="en-US" sz="1800" dirty="0" smtClean="0"/>
              <a:t>LMS</a:t>
            </a:r>
            <a:r>
              <a:rPr lang="ru-RU" sz="1800" dirty="0" smtClean="0"/>
              <a:t> до конца 2013 года.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4643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Совершенствование учебно-научной структуры МИЭМ.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Ресурсное обеспечение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Осуществить формирование нового приоритетного направления «Прикладная физика»;</a:t>
            </a:r>
          </a:p>
          <a:p>
            <a:r>
              <a:rPr lang="ru-RU" sz="1800" dirty="0" smtClean="0"/>
              <a:t>Осуществить укрепление факультетов, путем перевода кафедр Высшая математика, Физическая химия и экология и Иностранных языков в составы факультетов;</a:t>
            </a:r>
          </a:p>
          <a:p>
            <a:r>
              <a:rPr lang="ru-RU" sz="1800" dirty="0" smtClean="0"/>
              <a:t>Образовать кафедры «Физики и химии материалов»,  «Полу- и сверх- проводников», «Вычислительной физики»;</a:t>
            </a:r>
          </a:p>
          <a:p>
            <a:r>
              <a:rPr lang="ru-RU" sz="1800" dirty="0" smtClean="0"/>
              <a:t>Разработать предложения по составу учебно-научного и лабораторного оборудования для оснащения МИЭМ;</a:t>
            </a:r>
          </a:p>
          <a:p>
            <a:r>
              <a:rPr lang="ru-RU" sz="1800" dirty="0" smtClean="0"/>
              <a:t>Разработать предложения по обеспечению МИЭМ вычислительной техникой и лицензионным программным обеспечением;</a:t>
            </a:r>
          </a:p>
          <a:p>
            <a:r>
              <a:rPr lang="ru-RU" sz="1800" dirty="0" smtClean="0"/>
              <a:t>Разработать план мероприятий по осуществлению переезда МИЭМ в учебно-лабораторный комплекс  в </a:t>
            </a:r>
            <a:r>
              <a:rPr lang="ru-RU" sz="1800" dirty="0" err="1" smtClean="0"/>
              <a:t>Строгино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4643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Факультет информационных технологий </a:t>
            </a:r>
            <a:r>
              <a:rPr lang="en-US" sz="3000" b="1" dirty="0" smtClean="0">
                <a:solidFill>
                  <a:schemeClr val="bg1"/>
                </a:solidFill>
              </a:rPr>
              <a:t/>
            </a:r>
            <a:br>
              <a:rPr lang="en-US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и вычислительной техники</a:t>
            </a:r>
            <a:endParaRPr lang="ru-RU" sz="3000" b="1" dirty="0">
              <a:solidFill>
                <a:schemeClr val="bg1"/>
              </a:solidFill>
            </a:endParaRPr>
          </a:p>
        </p:txBody>
      </p:sp>
      <p:pic>
        <p:nvPicPr>
          <p:cNvPr id="17443" name="Picture 35" descr="C:\Users\User\Desktop\Безымянный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412776"/>
            <a:ext cx="8496944" cy="52388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44488" y="1268760"/>
            <a:ext cx="504056" cy="936104"/>
          </a:xfrm>
          <a:prstGeom prst="rect">
            <a:avLst/>
          </a:prstGeom>
          <a:solidFill>
            <a:srgbClr val="FF7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Факультет прикладной математики и кибернетики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95915999"/>
              </p:ext>
            </p:extLst>
          </p:nvPr>
        </p:nvGraphicFramePr>
        <p:xfrm>
          <a:off x="317287" y="1340768"/>
          <a:ext cx="9276434" cy="4464496"/>
        </p:xfrm>
        <a:graphic>
          <a:graphicData uri="http://schemas.openxmlformats.org/presentationml/2006/ole">
            <p:oleObj spid="_x0000_s18463" name="Visio" r:id="rId3" imgW="4789831" imgH="230496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Факультет электроники и телекоммуникаций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07599039"/>
              </p:ext>
            </p:extLst>
          </p:nvPr>
        </p:nvGraphicFramePr>
        <p:xfrm>
          <a:off x="153266" y="1484784"/>
          <a:ext cx="9606298" cy="4464496"/>
        </p:xfrm>
        <a:graphic>
          <a:graphicData uri="http://schemas.openxmlformats.org/presentationml/2006/ole">
            <p:oleObj spid="_x0000_s19485" name="Visio" r:id="rId3" imgW="6394359" imgH="297169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Базовые кафедры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464" y="1196752"/>
            <a:ext cx="96490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Базовая кафедра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квантовой оптики и телекоммуникаций ЗАО «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Сконтел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» в структуре факультета электроники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телекоммуникаций;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Базовая кафедра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ОАО «РКК «Энергия» в структуре факультета электроники и телекоммуникаций;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Базовая кафедра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«Прикладные информационно-коммуникационные средства и системы» 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ПИКСиС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) федерального государственного бюджетного учреждения науки Вычислительный Центр им.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А.А.Дородницына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РАН (ВЦ РАН) в структуре факультета прикладной математики и кибернетики;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Базовая кафедра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информационно-аналитических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систем ЗАО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«ЕС-лизинг» в структуре факультета информационных технологий и вычислительной техники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Базовая кафедра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ВНИИОФИ на факультете электроники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телекоммуникаций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Базовая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кафедра компании «ОАО «ИМЦ Концерна «Вега»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6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463801"/>
            <a:ext cx="9906000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Спасибо за внимание!!!</a:t>
            </a:r>
          </a:p>
        </p:txBody>
      </p:sp>
      <p:pic>
        <p:nvPicPr>
          <p:cNvPr id="35842" name="Рисунок 8" descr="hse_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33" y="215900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Рисунок 9" descr="hse_miem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6788" y="260350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Результаты зачисления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9263530"/>
              </p:ext>
            </p:extLst>
          </p:nvPr>
        </p:nvGraphicFramePr>
        <p:xfrm>
          <a:off x="128464" y="1340768"/>
          <a:ext cx="9649071" cy="4796495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742478"/>
                <a:gridCol w="6234091"/>
                <a:gridCol w="1633660"/>
                <a:gridCol w="1038842"/>
              </a:tblGrid>
              <a:tr h="782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Факультет/отделение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бюджетных мест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оригиналов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Направление подготовки «Инфокоммуникационные технологии и системы связи» факультета электроники и телекоммуникаций МИЭМ НИУ ВШЭ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Специальность «Компьютерная безопасность» факультета прикладной математики и кибернетики МИЭМ НИУ ВШЭ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подготовки «Прикладная информатика» факультета прикладной математики и кибернетики МИЭМ НИУ ВШЭ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Направление подготовки «Фундаментальная информатика и информационные технологии» факультета прикладной математики и кибернетики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Направление подготовки «Информатика и вычислительная техника» факультета информационных технологий и вычислительной техники 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209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Направление подготовки «Прикладная математика» факультета прикладной математики и кибернетики МИЭМ НИУ ВШЭ 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238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Отделение дизайна МИЭМ НИУ ВШЭ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239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Calibri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ИТОГО: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300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515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17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Результаты зачисления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3975632"/>
              </p:ext>
            </p:extLst>
          </p:nvPr>
        </p:nvGraphicFramePr>
        <p:xfrm>
          <a:off x="128464" y="1268759"/>
          <a:ext cx="9649072" cy="2376265"/>
        </p:xfrm>
        <a:graphic>
          <a:graphicData uri="http://schemas.openxmlformats.org/drawingml/2006/table">
            <a:tbl>
              <a:tblPr firstCol="1" bandRow="1">
                <a:tableStyleId>{D113A9D2-9D6B-4929-AA2D-F23B5EE8CBE7}</a:tableStyleId>
              </a:tblPr>
              <a:tblGrid>
                <a:gridCol w="3888432"/>
                <a:gridCol w="2880320"/>
                <a:gridCol w="2880320"/>
              </a:tblGrid>
              <a:tr h="47525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Средние баллы по ЕГЭ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Факультет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 на предмет </a:t>
                      </a:r>
                      <a:r>
                        <a:rPr lang="ru-RU" sz="1400" dirty="0" smtClean="0">
                          <a:effectLst/>
                        </a:rPr>
                        <a:t>2012 г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 на предмет </a:t>
                      </a:r>
                      <a:r>
                        <a:rPr lang="ru-RU" sz="1400" dirty="0" smtClean="0">
                          <a:effectLst/>
                        </a:rPr>
                        <a:t>2013 г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Электроники и телекоммуникаций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67.4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Прикладной математики и кибернетики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77.25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87.6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Информационных технологий и </a:t>
                      </a:r>
                      <a:r>
                        <a:rPr lang="ru-RU" sz="1400" dirty="0" err="1">
                          <a:effectLst/>
                        </a:rPr>
                        <a:t>выч</a:t>
                      </a:r>
                      <a:r>
                        <a:rPr lang="ru-RU" sz="1400" dirty="0">
                          <a:effectLst/>
                        </a:rPr>
                        <a:t>. техники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7125174"/>
              </p:ext>
            </p:extLst>
          </p:nvPr>
        </p:nvGraphicFramePr>
        <p:xfrm>
          <a:off x="128464" y="3789039"/>
          <a:ext cx="9649072" cy="2376265"/>
        </p:xfrm>
        <a:graphic>
          <a:graphicData uri="http://schemas.openxmlformats.org/drawingml/2006/table">
            <a:tbl>
              <a:tblPr firstCol="1" bandRow="1">
                <a:tableStyleId>{D113A9D2-9D6B-4929-AA2D-F23B5EE8CBE7}</a:tableStyleId>
              </a:tblPr>
              <a:tblGrid>
                <a:gridCol w="3888432"/>
                <a:gridCol w="2880320"/>
                <a:gridCol w="2880320"/>
              </a:tblGrid>
              <a:tr h="47525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Процент иногородних студентов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Факультет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2012г.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2013г.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Электроники и телекоммуникаций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24%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53%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Прикладной математики и кибернетики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31%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51%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Информационных технологий и </a:t>
                      </a:r>
                      <a:r>
                        <a:rPr lang="ru-RU" sz="1400" dirty="0" err="1">
                          <a:effectLst/>
                        </a:rPr>
                        <a:t>выч</a:t>
                      </a:r>
                      <a:r>
                        <a:rPr lang="ru-RU" sz="1400" dirty="0">
                          <a:effectLst/>
                        </a:rPr>
                        <a:t>. техники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35%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47%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34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Магистратура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464" y="1196752"/>
            <a:ext cx="9649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Для обеспечения набора в магистратуру МИЭМ НИУ ВШЭ были разработаны 6 магистерских программ по пяти направлениям обучения: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106491"/>
              </p:ext>
            </p:extLst>
          </p:nvPr>
        </p:nvGraphicFramePr>
        <p:xfrm>
          <a:off x="128463" y="1916832"/>
          <a:ext cx="9649074" cy="4221736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3521404"/>
                <a:gridCol w="4327469"/>
                <a:gridCol w="1800201"/>
              </a:tblGrid>
              <a:tr h="3225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Программа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 приема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05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230100.68 - </a:t>
                      </a:r>
                      <a:r>
                        <a:rPr lang="ru-RU" sz="1400" u="none" strike="noStrike" dirty="0">
                          <a:effectLst/>
                        </a:rPr>
                        <a:t>Информатика и вычислительная техника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Компьютерное моделирование в космической технике и технологиях, рук. зав. каф. Пожидаев Е.Д.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Информационные системы и компьютерные сети</a:t>
                      </a:r>
                      <a:r>
                        <a:rPr lang="ru-RU" sz="1400" dirty="0">
                          <a:effectLst/>
                        </a:rPr>
                        <a:t>, рук. зав. каф. Азаров В.Н., </a:t>
                      </a:r>
                      <a:r>
                        <a:rPr lang="ru-RU" sz="1400" dirty="0" err="1">
                          <a:effectLst/>
                        </a:rPr>
                        <a:t>Вишнеков</a:t>
                      </a:r>
                      <a:r>
                        <a:rPr lang="ru-RU" sz="1400" dirty="0">
                          <a:effectLst/>
                        </a:rPr>
                        <a:t> А.В.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0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231300.68 - Прикладная математика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Системы управления и обработки информации в инженерии</a:t>
                      </a:r>
                      <a:r>
                        <a:rPr lang="ru-RU" sz="1400" dirty="0">
                          <a:effectLst/>
                        </a:rPr>
                        <a:t>, рук. зав. каф. Афанасьев В.Н.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0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010400.68 - Прикладная математика и информатика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Математические методы естествознания и компьютерные технологии</a:t>
                      </a:r>
                      <a:r>
                        <a:rPr lang="ru-RU" sz="1400" dirty="0">
                          <a:effectLst/>
                        </a:rPr>
                        <a:t>, рук. проф. Карасев М.В.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210100.68 - </a:t>
                      </a:r>
                      <a:r>
                        <a:rPr lang="ru-RU" sz="1400" u="none" strike="noStrike" dirty="0">
                          <a:effectLst/>
                        </a:rPr>
                        <a:t>Электроника и </a:t>
                      </a:r>
                      <a:r>
                        <a:rPr lang="ru-RU" sz="1400" u="none" strike="noStrike" dirty="0" err="1">
                          <a:effectLst/>
                        </a:rPr>
                        <a:t>наноэлектроника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Инжиниринг в электронике, руководитель проф. Львов Б.Г.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221700.68 - Стандартизация и метрология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Измерительные технологии </a:t>
                      </a:r>
                      <a:r>
                        <a:rPr lang="ru-RU" sz="1400" u="none" strike="noStrike" dirty="0" err="1">
                          <a:effectLst/>
                        </a:rPr>
                        <a:t>наноиндустрии</a:t>
                      </a:r>
                      <a:r>
                        <a:rPr lang="ru-RU" sz="1400" dirty="0">
                          <a:effectLst/>
                        </a:rPr>
                        <a:t>, рук. проф. Крутиков В.Н.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22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Магистратура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464" y="1196752"/>
            <a:ext cx="9649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Приемная кампания по набору в магистратуру включала в себя следующие мероприятия:</a:t>
            </a:r>
          </a:p>
          <a:p>
            <a:pPr marL="71120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Создание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сайтов по каждой магистерской программе.</a:t>
            </a:r>
          </a:p>
          <a:p>
            <a:pPr marL="71120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Регистрация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поступающих на сайтах магистерских программ.</a:t>
            </a:r>
          </a:p>
          <a:p>
            <a:pPr marL="71120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Участие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выездной зимней школе.</a:t>
            </a:r>
          </a:p>
          <a:p>
            <a:pPr marL="71120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Проведение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весенней школы в СОЛ МИЭМ</a:t>
            </a:r>
          </a:p>
          <a:p>
            <a:pPr marL="71120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Публикация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интервью с руководителями магистерских программ на портале НИУ ВШЭ.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Результаты приема в магистратуру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9466772"/>
              </p:ext>
            </p:extLst>
          </p:nvPr>
        </p:nvGraphicFramePr>
        <p:xfrm>
          <a:off x="128464" y="3501008"/>
          <a:ext cx="9649072" cy="2592288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422362"/>
                <a:gridCol w="2958593"/>
                <a:gridCol w="226811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Рекомендовано к зачислению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Зачислено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230100.68 - </a:t>
                      </a:r>
                      <a:r>
                        <a:rPr lang="ru-RU" sz="1400" u="none" strike="noStrike" dirty="0">
                          <a:effectLst/>
                        </a:rPr>
                        <a:t>Информатика и вычислительная техника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231300.68 - Прикладная математика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010400.68 - Прикладная математика и информатика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210100.68 - </a:t>
                      </a:r>
                      <a:r>
                        <a:rPr lang="ru-RU" sz="1400" u="none" strike="noStrike" dirty="0">
                          <a:effectLst/>
                        </a:rPr>
                        <a:t>Электроника и </a:t>
                      </a:r>
                      <a:r>
                        <a:rPr lang="ru-RU" sz="1400" u="none" strike="noStrike" dirty="0" err="1">
                          <a:effectLst/>
                        </a:rPr>
                        <a:t>наноэлектроника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221700.68 - Стандартизация и метрология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49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Итоги выпуска 2013 года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472" y="1340768"/>
            <a:ext cx="95050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Выпуск бакалавров, специалистов и магистров в 2013 году составил 392 чел. в том числе по факультетам:</a:t>
            </a:r>
          </a:p>
          <a:p>
            <a:pPr marL="711200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ФИТиВТ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198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чел.</a:t>
            </a:r>
          </a:p>
          <a:p>
            <a:pPr marL="711200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ФПМиК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59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чел.</a:t>
            </a:r>
          </a:p>
          <a:p>
            <a:pPr marL="71120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ФЭТ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135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чел.</a:t>
            </a:r>
          </a:p>
          <a:p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Существенной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особенностью подготовки и защиты выпускных квалификационных работ было требование обязательной проверки тексов работ в системе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Антиплагиат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Работа считалась прошедшей проверку, если процент оригинального текста составлял 80 и более процентов.</a:t>
            </a:r>
          </a:p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Количество работ, пороговый уровень, которых менее 80% оригинальности по факультетам составил:</a:t>
            </a:r>
          </a:p>
          <a:p>
            <a:pPr marL="711200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ФИТиВТ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17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чел.</a:t>
            </a:r>
          </a:p>
          <a:p>
            <a:pPr marL="711200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ФПМиК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3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чел.</a:t>
            </a:r>
          </a:p>
          <a:p>
            <a:pPr marL="71120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ФЭТ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26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чел.</a:t>
            </a:r>
          </a:p>
        </p:txBody>
      </p:sp>
    </p:spTree>
    <p:extLst>
      <p:ext uri="{BB962C8B-B14F-4D97-AF65-F5344CB8AC3E}">
        <p14:creationId xmlns="" xmlns:p14="http://schemas.microsoft.com/office/powerpoint/2010/main" val="42065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Итоги конкурса «Лучший преподаватель»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472" y="1332051"/>
            <a:ext cx="95050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МИЭМ НИУ ВШЭ лучшими преподавателями по факультетам выбраны:</a:t>
            </a: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ФИТиВТ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87313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Вишнеков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Андрей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Владленович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профессор кафедры вычислительных систем и сетей</a:t>
            </a:r>
          </a:p>
          <a:p>
            <a:pPr marL="87313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Ерохина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Елена Альфредовна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старший преподаватель кафедры информационных технологий и автоматизированных систем </a:t>
            </a:r>
          </a:p>
          <a:p>
            <a:pPr marL="87313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Ливанов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Кант Константинович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профессор кафедры высшей математики</a:t>
            </a:r>
          </a:p>
          <a:p>
            <a:pPr marL="87313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Карпов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Валерий Эдуардович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доцент кафедра вычислительных систем и сетей</a:t>
            </a:r>
          </a:p>
          <a:p>
            <a:pPr marL="87313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Колмаков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Юрий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Александрович,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профессор кафедры высшей математики МИЭМ</a:t>
            </a:r>
          </a:p>
          <a:p>
            <a:pPr marL="87313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Топоркова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Анна Станиславовна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доцент кафедры информационных технологий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автоматизированных систем</a:t>
            </a:r>
          </a:p>
          <a:p>
            <a:pPr marL="87313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Полесский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Сергей Николаевич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доцент кафедры информационных технологий и автоматизированных систем</a:t>
            </a:r>
          </a:p>
        </p:txBody>
      </p:sp>
    </p:spTree>
    <p:extLst>
      <p:ext uri="{BB962C8B-B14F-4D97-AF65-F5344CB8AC3E}">
        <p14:creationId xmlns="" xmlns:p14="http://schemas.microsoft.com/office/powerpoint/2010/main" val="34643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12035</TotalTime>
  <Words>3823</Words>
  <Application>Microsoft Office PowerPoint</Application>
  <PresentationFormat>Лист A4 (210x297 мм)</PresentationFormat>
  <Paragraphs>709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Тема Office</vt:lpstr>
      <vt:lpstr>Visio</vt:lpstr>
      <vt:lpstr>Слайд 1</vt:lpstr>
      <vt:lpstr>Информация о приемной кампании 2013 года</vt:lpstr>
      <vt:lpstr>Информация о приемной кампании 2013 года</vt:lpstr>
      <vt:lpstr>Результаты зачисления</vt:lpstr>
      <vt:lpstr>Результаты зачисления</vt:lpstr>
      <vt:lpstr>Магистратура</vt:lpstr>
      <vt:lpstr>Магистратура</vt:lpstr>
      <vt:lpstr>Итоги выпуска 2013 года</vt:lpstr>
      <vt:lpstr>Итоги конкурса «Лучший преподаватель»</vt:lpstr>
      <vt:lpstr>Итоги конкурса «Лучший преподаватель»</vt:lpstr>
      <vt:lpstr>Итоги конкурса «Лучший преподаватель»</vt:lpstr>
      <vt:lpstr>Результаты конкурсов ППС в марте и июне 2013 г.</vt:lpstr>
      <vt:lpstr>План приема в аспирантуру 2013 г.</vt:lpstr>
      <vt:lpstr>План приема в аспирантуру 2013 г.</vt:lpstr>
      <vt:lpstr>План приема в аспирантуру 2013 г.</vt:lpstr>
      <vt:lpstr>Тематический план 2013 г.</vt:lpstr>
      <vt:lpstr>Гранты РФФИ 2013 г.</vt:lpstr>
      <vt:lpstr>Индивидуальные исследовательские проекты</vt:lpstr>
      <vt:lpstr>Госконтракты, НИОКР, ОКР</vt:lpstr>
      <vt:lpstr>Академические надбавки</vt:lpstr>
      <vt:lpstr>Список работников, которым установлена надбавка за академическую работу в 2013-2014 гг.</vt:lpstr>
      <vt:lpstr>Список работников, которым установлена надбавка за академическую работу в 2013-2014 гг.</vt:lpstr>
      <vt:lpstr>Список работников НИУ ВШЭ, которым установлена надбавка за академические успехи и вклад в репутацию НИУ ВШЭ в 2013-2015 гг.</vt:lpstr>
      <vt:lpstr>Список работников НИУ ВШЭ, которым установлена надбавка за статью в зарубежном рецензируемом журнале в 2013-2015 гг.</vt:lpstr>
      <vt:lpstr>Список работников НИУ ВШЭ, которым установлена надбавка за статью в зарубежном рецензируемом журнале в 2013-2015 гг.</vt:lpstr>
      <vt:lpstr>Список преподавателей, которым установлена персональная надбавка ректора в 2013-2014 гг.</vt:lpstr>
      <vt:lpstr>Слайд 27</vt:lpstr>
      <vt:lpstr>Реализация приоритетов образовательной деятельности</vt:lpstr>
      <vt:lpstr>Реализация приоритетов в научной деятельности</vt:lpstr>
      <vt:lpstr>Разработка кадровой политики, реализация программы кадрового обеспечения</vt:lpstr>
      <vt:lpstr>Совершенствование учебно-научной структуры МИЭМ. Ресурсное обеспечение</vt:lpstr>
      <vt:lpstr>Факультет информационных технологий  и вычислительной техники</vt:lpstr>
      <vt:lpstr>Факультет прикладной математики и кибернетики</vt:lpstr>
      <vt:lpstr>Факультет электроники и телекоммуникаций</vt:lpstr>
      <vt:lpstr>Базовые кафедры</vt:lpstr>
      <vt:lpstr>Слайд 36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boblinet</dc:creator>
  <cp:lastModifiedBy>User</cp:lastModifiedBy>
  <cp:revision>146</cp:revision>
  <cp:lastPrinted>2013-01-14T13:27:02Z</cp:lastPrinted>
  <dcterms:created xsi:type="dcterms:W3CDTF">2013-01-09T13:05:26Z</dcterms:created>
  <dcterms:modified xsi:type="dcterms:W3CDTF">2013-08-28T06:35:07Z</dcterms:modified>
</cp:coreProperties>
</file>