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1"/>
  </p:notesMasterIdLst>
  <p:sldIdLst>
    <p:sldId id="256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67" r:id="rId11"/>
    <p:sldId id="368" r:id="rId12"/>
    <p:sldId id="339" r:id="rId13"/>
    <p:sldId id="363" r:id="rId14"/>
    <p:sldId id="343" r:id="rId15"/>
    <p:sldId id="346" r:id="rId16"/>
    <p:sldId id="347" r:id="rId17"/>
    <p:sldId id="348" r:id="rId18"/>
    <p:sldId id="364" r:id="rId19"/>
    <p:sldId id="349" r:id="rId20"/>
    <p:sldId id="350" r:id="rId21"/>
    <p:sldId id="365" r:id="rId22"/>
    <p:sldId id="366" r:id="rId23"/>
    <p:sldId id="369" r:id="rId24"/>
    <p:sldId id="381" r:id="rId25"/>
    <p:sldId id="383" r:id="rId26"/>
    <p:sldId id="385" r:id="rId27"/>
    <p:sldId id="386" r:id="rId28"/>
    <p:sldId id="384" r:id="rId29"/>
    <p:sldId id="362" r:id="rId3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инецкий Борис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97EBC"/>
    <a:srgbClr val="F5791F"/>
    <a:srgbClr val="6F28FC"/>
    <a:srgbClr val="854AFC"/>
    <a:srgbClr val="FF6A05"/>
    <a:srgbClr val="FF7619"/>
    <a:srgbClr val="003A06"/>
    <a:srgbClr val="001402"/>
  </p:clrMru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93" d="100"/>
          <a:sy n="93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85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4F6E29A-6F6E-4894-B7F9-6B1173F8C281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AA86866-95BB-47E3-A2E1-8B219B5C8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20F4C523-94AE-4BFD-BEFD-8A876522C7F2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22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0822CF89-C07F-413E-B308-304BE6821C70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22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64DBCC71-02D1-4CEC-8D66-5C619C8A36ED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23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48EB6628-6377-4929-B37B-640B3EC4FAFD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23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A95B6047-218A-4173-A144-6009F2D69767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24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3651F71A-B8AE-416C-B5C9-B226320A2629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24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E52F87EF-3281-4B6B-950F-D247E96E4A37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25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E883B0AD-5617-47B8-A99A-F78B929A4046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25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5C67597D-0131-4D97-96FB-FA655DE73ADA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26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A633D5B6-CDA9-4C19-8B42-B32368009525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26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hangingPunct="0">
              <a:tabLst>
                <a:tab pos="722313" algn="l"/>
                <a:tab pos="1446213" algn="l"/>
                <a:tab pos="2170113" algn="l"/>
                <a:tab pos="2892425" algn="l"/>
              </a:tabLst>
            </a:pPr>
            <a:fld id="{94D33679-F302-434F-8E5F-AAB2E418D3E4}" type="slidenum">
              <a:rPr lang="ru-RU">
                <a:solidFill>
                  <a:srgbClr val="000000"/>
                </a:solidFill>
                <a:latin typeface="Times New Roman" pitchFamily="18" charset="0"/>
              </a:rPr>
              <a:pPr hangingPunct="0">
                <a:tabLst>
                  <a:tab pos="722313" algn="l"/>
                  <a:tab pos="1446213" algn="l"/>
                  <a:tab pos="2170113" algn="l"/>
                  <a:tab pos="2892425" algn="l"/>
                </a:tabLst>
              </a:pPr>
              <a:t>27</a:t>
            </a:fld>
            <a:endParaRPr lang="ru-RU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столбцам: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2013 году: Москва + филиалы. 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По 2020 году: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показателя № 1 по филиалам план = факт (добавил около 680 и округлил)</a:t>
            </a: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Для других показателей показан план из ТОП5-100, только Москва. Других подтвержденных планов нет.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По показателям: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1. Численность преподавателей и исследователей не включает численность стажеров-исследователей (данные Управления персонала для Бюллетеня абсолютных показателей), </a:t>
            </a:r>
            <a:r>
              <a:rPr lang="ru-RU" altLang="ru-RU" sz="2000" smtClean="0">
                <a:latin typeface="Arial Narrow" pitchFamily="34" charset="0"/>
              </a:rPr>
              <a:t>на конец года, с учетом доли занимаемых ставок</a:t>
            </a: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2. Преподаватели и исследователи, привлеченные на международном рынке: численность иностранных (без учета стажеров-исследователей и ассистентов (8,5), иностранных граждан стран СНГ без ученой степени (9,25)) НПР (82,5) + российские граждане со степенью </a:t>
            </a:r>
            <a:r>
              <a:rPr lang="en-US" sz="2000" smtClean="0">
                <a:latin typeface="Arial Narrow" pitchFamily="34" charset="0"/>
              </a:rPr>
              <a:t>PhD (26,5). </a:t>
            </a:r>
            <a:r>
              <a:rPr lang="ru-RU" sz="2000" smtClean="0">
                <a:latin typeface="Arial Narrow" pitchFamily="34" charset="0"/>
              </a:rPr>
              <a:t>Численность иностранных граждан со степенью </a:t>
            </a:r>
            <a:r>
              <a:rPr lang="en-US" sz="2000" smtClean="0">
                <a:latin typeface="Arial Narrow" pitchFamily="34" charset="0"/>
              </a:rPr>
              <a:t>PhD – 49, </a:t>
            </a:r>
            <a:r>
              <a:rPr lang="ru-RU" sz="2000" smtClean="0">
                <a:latin typeface="Arial Narrow" pitchFamily="34" charset="0"/>
              </a:rPr>
              <a:t>всего НПР со степенью </a:t>
            </a:r>
            <a:r>
              <a:rPr lang="en-US" sz="2000" smtClean="0">
                <a:latin typeface="Arial Narrow" pitchFamily="34" charset="0"/>
              </a:rPr>
              <a:t>PhD – </a:t>
            </a:r>
            <a:r>
              <a:rPr lang="ru-RU" sz="2000" smtClean="0">
                <a:latin typeface="Arial Narrow" pitchFamily="34" charset="0"/>
              </a:rPr>
              <a:t>75,5</a:t>
            </a:r>
            <a:r>
              <a:rPr lang="en-US" sz="2000" smtClean="0">
                <a:latin typeface="Arial Narrow" pitchFamily="34" charset="0"/>
              </a:rPr>
              <a:t>. </a:t>
            </a:r>
            <a:r>
              <a:rPr lang="ru-RU" sz="2000" smtClean="0">
                <a:latin typeface="Arial Narrow" pitchFamily="34" charset="0"/>
              </a:rPr>
              <a:t>НПР - иностранные граждане стран СНГ с ученой степенью доктора или кандидата наук 3,5, НПР – иностранные граждане (за исключением стран СНГ), не имеющие ученой степени – 30. + 13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в филиалах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 Narrow" pitchFamily="34" charset="0"/>
              </a:rPr>
              <a:t>3. Российские преподаватели и исследователи, публикующиеся в рецензируемых международных журналах – оценка по спискам получателей надбавок 3-го уровня (за статью в зарубежном рецензируемом журнале), без учета иностранцев и россиян с </a:t>
            </a:r>
            <a:r>
              <a:rPr lang="en-US" sz="2000" smtClean="0">
                <a:latin typeface="Arial Narrow" pitchFamily="34" charset="0"/>
              </a:rPr>
              <a:t>PhD </a:t>
            </a:r>
            <a:r>
              <a:rPr lang="ru-RU" sz="2000" smtClean="0">
                <a:latin typeface="Arial Narrow" pitchFamily="34" charset="0"/>
              </a:rPr>
              <a:t>27 (получатели 2012-2014 гг.) + 81 (2013-2015 гг.) + филиалы 17 (2013-2015) + 14 (2012-2014)</a:t>
            </a:r>
            <a:endParaRPr lang="en-US" sz="2000" smtClean="0">
              <a:latin typeface="Arial Narrow" pitchFamily="34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Статьи считаются за 3 года, цитирования за 5 лет, комментарии к расчету на предыдущем слайде (соответствуют второму и третьему показателю соответственно)</a:t>
            </a:r>
          </a:p>
          <a:p>
            <a:pPr>
              <a:spcBef>
                <a:spcPct val="0"/>
              </a:spcBef>
            </a:pPr>
            <a:endParaRPr lang="ru-RU" sz="200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ru-RU" sz="2000" smtClean="0">
                <a:latin typeface="Arial" charset="0"/>
              </a:rPr>
              <a:t>4. Остальные показатели подтверждаю, кроме показателя: </a:t>
            </a:r>
            <a:r>
              <a:rPr lang="ru-RU" sz="2000" smtClean="0">
                <a:latin typeface="Arial Narrow" pitchFamily="34" charset="0"/>
              </a:rPr>
              <a:t>Доля исследовательских коллективов, интегрированных в глобальные научные сети, %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9935" tIns="44968" rIns="89935" bIns="44968" anchor="b"/>
          <a:lstStyle/>
          <a:p>
            <a:pPr>
              <a:defRPr/>
            </a:pPr>
            <a:fld id="{F305060E-DE07-4BBC-8523-D74681E1F483}" type="slidenum">
              <a:rPr lang="ru-RU">
                <a:solidFill>
                  <a:srgbClr val="000000"/>
                </a:solidFill>
                <a:latin typeface="+mn-lt" charset="0"/>
              </a:rPr>
              <a:pPr>
                <a:defRPr/>
              </a:pPr>
              <a:t>27</a:t>
            </a:fld>
            <a:endParaRPr lang="ru-RU" dirty="0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E6D2-A974-4A39-B5C2-5425F5792E44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974A-6B73-4A5B-B610-B953605FB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99E5-6E6F-4951-AB82-4C392A54030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F46C0-D987-4AE9-975F-B1FF55D0E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4A45-97B3-4034-903C-1A1FBD78A072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2D325-980B-4646-B0B9-65101F9D4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553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2948-8908-4FB8-8E67-9CD249052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373D-E875-46FD-8D09-67359A109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254" y="1709741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553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254" y="4589466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258B4-CB70-42F7-ADCF-1DDEB758E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7301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2340" y="1825625"/>
            <a:ext cx="387301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66E23-8C82-413F-A8BE-4408E3C3B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117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117" y="1681163"/>
            <a:ext cx="386861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117" y="2505075"/>
            <a:ext cx="386861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66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66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95F29-AB7C-4880-8668-C33CF1157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C0B3-3EFE-4BC8-BBF6-B8DAFEC56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8572E-9BE7-4F79-83E0-29CE5A360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  <a:prstGeom prst="rect">
            <a:avLst/>
          </a:prstGeom>
        </p:spPr>
        <p:txBody>
          <a:bodyPr anchor="b"/>
          <a:lstStyle>
            <a:lvl1pPr>
              <a:defRPr sz="295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667" y="987428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64CA8-8EAF-407E-B6C2-73303BF56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B5372-4298-4805-AC4C-0482FF88836E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58EA3-D110-48B6-AE84-1657B8EB5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  <a:prstGeom prst="rect">
            <a:avLst/>
          </a:prstGeom>
        </p:spPr>
        <p:txBody>
          <a:bodyPr anchor="b"/>
          <a:lstStyle>
            <a:lvl1pPr>
              <a:defRPr sz="295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667" y="987428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435D-DFD9-4FD4-9B61-359AB5A475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EA6FA-14BF-443C-8932-A9B3017ED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4409" y="365125"/>
            <a:ext cx="1970943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7508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7FDB1-27F1-429C-B501-3E2266E5754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20A90-9B49-4BD8-BEC7-EEBED24D0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7B14-7982-4C56-850D-7D74F6740BC1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12F4-FA39-407B-B972-753A0905D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A066A-ADE2-49F3-8514-2E87EA36E42D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C503-D154-42E1-A264-5B8FF7982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CA0A-7AF9-4277-B07B-217FDA89018D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67347-DF58-4326-ABC1-C6A4D0B55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A3C9A-7BC6-4C32-8362-1429CB363577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DDD6A-2064-43FC-99F1-BFA40E5B1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1E96E-D643-4074-AC84-372D9CCC1AC8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C30F-D34F-4F15-BAF0-C2CD6C409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16A05-9871-4022-8816-8EC45486E7EA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CC5D4-11F0-49F1-B069-8E0B28026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08AC7-4C31-4FD0-9800-200179E89419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3C58-EE0E-4101-877B-9EF0BDDAE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1504950" y="188913"/>
            <a:ext cx="6451600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9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2FC602-AAD7-412C-89F6-972BFA653E12}" type="datetime1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ПРОГРАММА РАЗВИТИЯ 2014-2030</a:t>
            </a:r>
            <a:endParaRPr lang="ru-RU" dirty="0"/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0C33BA-61EC-4EE9-8F40-AE3E87265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Прямоугольник 21"/>
          <p:cNvSpPr/>
          <p:nvPr userDrawn="1"/>
        </p:nvSpPr>
        <p:spPr>
          <a:xfrm>
            <a:off x="1258888" y="1123950"/>
            <a:ext cx="77057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НАЦИОНАЛЬНОГО ИССЛЕДОВАТЕЛЬСКОГО УНИВЕРСИТЕТА «ВЫСШАЯ ШКОЛА ЭКОНОМИКИ» 2014 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1033" name="Рисунок 23"/>
          <p:cNvPicPr>
            <a:picLocks noChangeAspect="1"/>
          </p:cNvPicPr>
          <p:nvPr userDrawn="1"/>
        </p:nvPicPr>
        <p:blipFill>
          <a:blip r:embed="rId13"/>
          <a:srcRect r="-629"/>
          <a:stretch>
            <a:fillRect/>
          </a:stretch>
        </p:blipFill>
        <p:spPr bwMode="auto">
          <a:xfrm>
            <a:off x="179388" y="144463"/>
            <a:ext cx="1325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24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5913" indent="-3159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635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100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6375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98650" indent="-2095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3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D02D0DA-0412-4804-ABD3-32DF83B5EB3B}" type="datetime1">
              <a:rPr lang="ru-RU" altLang="ru-RU"/>
              <a:pPr/>
              <a:t>17.09.2014</a:t>
            </a:fld>
            <a:endParaRPr lang="en-US" altLang="ru-RU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ru-RU"/>
              <a:t>ПРОГРАММА РАЗВИТИЯ 2014-2030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2DF8EC6-B52F-4A20-B5BC-0128D722C4F6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40" name="Прямоугольник 39"/>
          <p:cNvSpPr/>
          <p:nvPr userDrawn="1"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НАЦИОНАЛЬНОГО ИССЛЕДОВАТЕЛЬСКОГО УНИВЕРСИТЕТА «ВЫСШАЯ ШКОЛА ЭКОНОМИКИ» 2014 г.</a:t>
            </a:r>
            <a:endParaRPr lang="ru-RU" sz="500" dirty="0">
              <a:solidFill>
                <a:schemeClr val="bg1"/>
              </a:solidFill>
            </a:endParaRPr>
          </a:p>
        </p:txBody>
      </p:sp>
      <p:pic>
        <p:nvPicPr>
          <p:cNvPr id="13320" name="Рисунок 41"/>
          <p:cNvPicPr>
            <a:picLocks noChangeAspect="1"/>
          </p:cNvPicPr>
          <p:nvPr userDrawn="1"/>
        </p:nvPicPr>
        <p:blipFill>
          <a:blip r:embed="rId13"/>
          <a:srcRect r="-629"/>
          <a:stretch>
            <a:fillRect/>
          </a:stretch>
        </p:blipFill>
        <p:spPr bwMode="auto">
          <a:xfrm>
            <a:off x="179388" y="144463"/>
            <a:ext cx="1325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42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27988" y="111125"/>
            <a:ext cx="9207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рямоугольник 43"/>
          <p:cNvSpPr/>
          <p:nvPr userDrawn="1"/>
        </p:nvSpPr>
        <p:spPr>
          <a:xfrm>
            <a:off x="1403350" y="188913"/>
            <a:ext cx="65532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МОСКОВСКИЙ ИНСТИТУТ ЭЛЕКТРОНИКИ И МАТЕМАТИКИ</a:t>
            </a:r>
          </a:p>
          <a:p>
            <a:pPr algn="ctr"/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НАЦИОНАЛЬНОГО ИССЛЕДОВАТЕЛЬСКОГО УНИВЕРСИТЕТА </a:t>
            </a:r>
            <a:b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«ВЫСШАЯ ШКОЛА ЭКОНОМИКИ»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2pPr>
      <a:lvl3pPr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3pPr>
      <a:lvl4pPr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4pPr>
      <a:lvl5pPr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5pPr>
      <a:lvl6pPr marL="4572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6pPr>
      <a:lvl7pPr marL="9144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7pPr>
      <a:lvl8pPr marL="13716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8pPr>
      <a:lvl9pPr marL="1828800" algn="l" defTabSz="842963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 pitchFamily="34" charset="0"/>
        </a:defRPr>
      </a:lvl9pPr>
    </p:titleStyle>
    <p:bodyStyle>
      <a:lvl1pPr marL="209550" indent="-209550" algn="l" defTabSz="842963" rtl="0" fontAlgn="base">
        <a:lnSpc>
          <a:spcPct val="90000"/>
        </a:lnSpc>
        <a:spcBef>
          <a:spcPts val="925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09550" algn="l" defTabSz="842963" rtl="0" fontAlgn="base">
        <a:lnSpc>
          <a:spcPct val="90000"/>
        </a:lnSpc>
        <a:spcBef>
          <a:spcPts val="463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100" indent="-209550" algn="l" defTabSz="842963" rtl="0" fontAlgn="base">
        <a:lnSpc>
          <a:spcPct val="90000"/>
        </a:lnSpc>
        <a:spcBef>
          <a:spcPts val="463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76375" indent="-209550" algn="l" defTabSz="842963" rtl="0" fontAlgn="base">
        <a:lnSpc>
          <a:spcPct val="90000"/>
        </a:lnSpc>
        <a:spcBef>
          <a:spcPts val="4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98650" indent="-209550" algn="l" defTabSz="842963" rtl="0" fontAlgn="base">
        <a:lnSpc>
          <a:spcPct val="90000"/>
        </a:lnSpc>
        <a:spcBef>
          <a:spcPts val="4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538413"/>
            <a:ext cx="9144000" cy="13573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62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 итогах работы МИЭМ НИУ ВШЭ </a:t>
            </a:r>
            <a:r>
              <a:rPr lang="en-US" sz="4062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62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4062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2013/2014 учебном году</a:t>
            </a:r>
          </a:p>
        </p:txBody>
      </p: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4225925"/>
            <a:ext cx="4991100" cy="12636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1662" dirty="0">
                <a:solidFill>
                  <a:schemeClr val="tx2">
                    <a:lumMod val="75000"/>
                  </a:schemeClr>
                </a:solidFill>
              </a:rPr>
              <a:t>Научный руководитель</a:t>
            </a:r>
            <a:r>
              <a:rPr lang="ru-RU" sz="1662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, </a:t>
            </a:r>
            <a:r>
              <a:rPr lang="ru-RU" sz="1662" dirty="0">
                <a:solidFill>
                  <a:schemeClr val="tx2">
                    <a:lumMod val="75000"/>
                  </a:schemeClr>
                </a:solidFill>
              </a:rPr>
              <a:t>директор МИЭМ НИУ ВШЭ</a:t>
            </a:r>
            <a:br>
              <a:rPr lang="ru-RU" sz="1662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62" dirty="0">
                <a:solidFill>
                  <a:schemeClr val="tx2">
                    <a:lumMod val="75000"/>
                  </a:schemeClr>
                </a:solidFill>
              </a:rPr>
              <a:t>доктор технических наук, профессор, академик РАО </a:t>
            </a:r>
          </a:p>
          <a:p>
            <a:pPr algn="l" eaLnBrk="1" hangingPunct="1">
              <a:defRPr/>
            </a:pPr>
            <a:r>
              <a:rPr lang="ru-RU" sz="2215" dirty="0">
                <a:solidFill>
                  <a:schemeClr val="tx2">
                    <a:lumMod val="75000"/>
                  </a:schemeClr>
                </a:solidFill>
              </a:rPr>
              <a:t>Тихонов А.Н.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1123950"/>
            <a:ext cx="8785225" cy="73025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6381750"/>
            <a:ext cx="8785225" cy="71438"/>
          </a:xfrm>
          <a:prstGeom prst="rect">
            <a:avLst/>
          </a:prstGeom>
          <a:solidFill>
            <a:srgbClr val="005AA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sz="500" dirty="0">
                <a:solidFill>
                  <a:schemeClr val="bg1"/>
                </a:solidFill>
              </a:rPr>
              <a:t>МОСКОВСКИЙ ИНСТИТУТ ЭЛЕКТРОНИКИ И МАТЕМАТИКИ НАЦИОНАЛЬНОГО ИССЛЕДОВАТЕЛЬСКОГО УНИВЕРСИТЕТА «ВЫСШАЯ ШКОЛА ЭКОНОМИКИ» 2014 г.</a:t>
            </a:r>
            <a:endParaRPr lang="ru-RU" sz="500" dirty="0">
              <a:solidFill>
                <a:schemeClr val="bg1"/>
              </a:solidFill>
            </a:endParaRPr>
          </a:p>
        </p:txBody>
      </p:sp>
      <p:sp>
        <p:nvSpPr>
          <p:cNvPr id="26629" name="Прямоугольник 13"/>
          <p:cNvSpPr>
            <a:spLocks noChangeArrowheads="1"/>
          </p:cNvSpPr>
          <p:nvPr/>
        </p:nvSpPr>
        <p:spPr bwMode="auto">
          <a:xfrm>
            <a:off x="1403350" y="188913"/>
            <a:ext cx="6553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МОСКОВСКИЙ ИНСТИТУТ ЭЛЕКТРОНИКИ И МАТЕМАТИКИ</a:t>
            </a:r>
          </a:p>
          <a:p>
            <a:pPr algn="ctr"/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НАЦИОНАЛЬНОГО ИССЛЕДОВАТЕЛЬСКОГО УНИВЕРСИТЕТА </a:t>
            </a:r>
            <a:b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«ВЫСШАЯ ШКОЛА ЭКОНОМИКИ»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388" y="1268413"/>
            <a:ext cx="8778875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принимал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участие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организации и проведении Зимней школы НИУ ВШЭ для поступающих в магистратуру по направлению «Инженерно-техническая школа», февраль 2014 г. Подано заявок 82, отобрано 40, участвовало 36 чел.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магистратуру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НИУ ВШЭ поступило 4 чел., из них в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 образовательную программу «Информационные системы и компьютерные сети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»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-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 чел.</a:t>
            </a:r>
          </a:p>
          <a:p>
            <a:pPr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участвовал 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проведении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Олимпиады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для студентов и выпускников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вузов: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всего по направлениям МИЭМ НИУ ВШЭ в 2013 г. зарегистрировано: 91 чел. 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	в том числе из НИУ ВШЭ: 11 чел.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всего по направлениям МИЭМ НИУ ВШЭ в 2014 г. зарегистрировано: 101 чел. 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	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том числе из НИУ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ВШЭ: 28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количество очных участников: 98 чел.</a:t>
            </a:r>
            <a:b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количество стран участников: 9</a:t>
            </a:r>
          </a:p>
          <a:p>
            <a:pPr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Из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числа победителей олимпиады по направлениям подготовки и профилям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магистратуру НИУ ВШЭ поступили 4 чел., из них в магистратуру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– 3 чел.</a:t>
            </a:r>
          </a:p>
        </p:txBody>
      </p:sp>
      <p:sp>
        <p:nvSpPr>
          <p:cNvPr id="35842" name="Прямоугольник 3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Довузовская подготовка. Магистратура</a:t>
            </a:r>
          </a:p>
        </p:txBody>
      </p:sp>
      <p:pic>
        <p:nvPicPr>
          <p:cNvPr id="3584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36838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5488" y="5957888"/>
            <a:ext cx="3603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5738" y="1581150"/>
          <a:ext cx="8772525" cy="4295775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4386949"/>
                <a:gridCol w="2281211"/>
                <a:gridCol w="2105737"/>
              </a:tblGrid>
              <a:tr h="1125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Факультет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Лучшие преподаватели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Номинанты на звание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  <a:tr h="477749"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effectLst/>
                        </a:rPr>
                        <a:t>Общеинститутские кафедры</a:t>
                      </a:r>
                      <a:endParaRPr lang="ru-RU" sz="17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14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>
                          <a:effectLst/>
                        </a:rPr>
                        <a:t>8</a:t>
                      </a:r>
                      <a:endParaRPr lang="ru-RU" sz="17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  <a:tr h="696766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</a:rPr>
                        <a:t>Факультет </a:t>
                      </a:r>
                      <a:r>
                        <a:rPr lang="ru-RU" sz="1700" b="0" dirty="0">
                          <a:effectLst/>
                        </a:rPr>
                        <a:t>Информационных технологий и вычислительной </a:t>
                      </a:r>
                      <a:r>
                        <a:rPr lang="ru-RU" sz="1700" b="0" dirty="0" smtClean="0">
                          <a:effectLst/>
                        </a:rPr>
                        <a:t>техники</a:t>
                      </a:r>
                      <a:r>
                        <a:rPr lang="ru-RU" sz="1700" b="0" dirty="0">
                          <a:effectLst/>
                        </a:rPr>
                        <a:t> 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12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6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  <a:tr h="506437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effectLst/>
                        </a:rPr>
                        <a:t>Факультет </a:t>
                      </a:r>
                      <a:r>
                        <a:rPr lang="ru-RU" sz="1700" b="0" dirty="0">
                          <a:effectLst/>
                        </a:rPr>
                        <a:t>Прикладной математики и </a:t>
                      </a:r>
                      <a:r>
                        <a:rPr lang="ru-RU" sz="1700" b="0" dirty="0" smtClean="0">
                          <a:effectLst/>
                        </a:rPr>
                        <a:t>кибернетики</a:t>
                      </a:r>
                      <a:r>
                        <a:rPr lang="ru-RU" sz="1700" b="0" dirty="0">
                          <a:effectLst/>
                        </a:rPr>
                        <a:t> 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8</a:t>
                      </a:r>
                      <a:endParaRPr lang="ru-RU" sz="1700" b="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-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  <a:tr h="464511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Факультет Электроники и </a:t>
                      </a:r>
                      <a:r>
                        <a:rPr lang="ru-RU" sz="1700" b="0" dirty="0" smtClean="0">
                          <a:effectLst/>
                        </a:rPr>
                        <a:t>телекоммуникаций</a:t>
                      </a:r>
                      <a:r>
                        <a:rPr lang="ru-RU" sz="1700" b="0" dirty="0">
                          <a:effectLst/>
                        </a:rPr>
                        <a:t> 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7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</a:rPr>
                        <a:t>7</a:t>
                      </a:r>
                      <a:endParaRPr lang="ru-RU" sz="17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  <a:tr h="1012874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ВСЕГО по </a:t>
                      </a:r>
                      <a:r>
                        <a:rPr lang="ru-RU" sz="2200" dirty="0" smtClean="0">
                          <a:effectLst/>
                        </a:rPr>
                        <a:t>МИЭМ </a:t>
                      </a:r>
                      <a:r>
                        <a:rPr lang="ru-RU" sz="2200" dirty="0">
                          <a:effectLst/>
                        </a:rPr>
                        <a:t>НИУ ВШЭ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effectLst/>
                        </a:rPr>
                        <a:t>41</a:t>
                      </a:r>
                      <a:r>
                        <a:rPr lang="ru-RU" sz="2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endParaRPr lang="ru-RU" sz="2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21</a:t>
                      </a:r>
                      <a:endParaRPr lang="ru-RU" sz="2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128" marR="27128" marT="0" marB="0" anchor="ctr"/>
                </a:tc>
              </a:tr>
            </a:tbl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6084888" y="5446713"/>
            <a:ext cx="1395412" cy="360362"/>
          </a:xfrm>
          <a:prstGeom prst="wedgeRoundRectCallout">
            <a:avLst>
              <a:gd name="adj1" fmla="val -69296"/>
              <a:gd name="adj2" fmla="val -65032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4406" tIns="42203" rIns="84406" bIns="42203" anchor="ctr"/>
          <a:lstStyle/>
          <a:p>
            <a:pPr algn="ctr">
              <a:defRPr/>
            </a:pPr>
            <a:r>
              <a:rPr lang="ru-RU" b="1" dirty="0"/>
              <a:t>25 в 2013 г.</a:t>
            </a:r>
            <a:endParaRPr lang="ru-RU" b="1" dirty="0"/>
          </a:p>
        </p:txBody>
      </p:sp>
      <p:sp>
        <p:nvSpPr>
          <p:cNvPr id="36896" name="Прямоугольник 6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Итоги конкурса «Лучший преподаватель»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9063" y="1501775"/>
          <a:ext cx="8905875" cy="4319588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2658760"/>
                <a:gridCol w="997034"/>
                <a:gridCol w="1196441"/>
                <a:gridCol w="1013652"/>
                <a:gridCol w="1013652"/>
                <a:gridCol w="1013652"/>
                <a:gridCol w="1013652"/>
              </a:tblGrid>
              <a:tr h="29012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Факультет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Количество </a:t>
                      </a:r>
                      <a:r>
                        <a:rPr lang="ru-RU" sz="1200" b="1" dirty="0">
                          <a:effectLst/>
                        </a:rPr>
                        <a:t>вакансий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ППС  МИЭМ, </a:t>
                      </a:r>
                      <a:r>
                        <a:rPr lang="ru-RU" sz="1200" b="1" dirty="0" smtClean="0">
                          <a:effectLst/>
                        </a:rPr>
                        <a:t>не участвующие </a:t>
                      </a:r>
                      <a:r>
                        <a:rPr lang="ru-RU" sz="1200" b="1" dirty="0">
                          <a:effectLst/>
                        </a:rPr>
                        <a:t>в конкурсе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Результаты избрания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 претендентов ППС  МИЭМ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 внешних претендентов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избраны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отклонены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избраны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отклонены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  <a:tr h="4835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effectLst/>
                        </a:rPr>
                        <a:t>Общеинститутские кафедры</a:t>
                      </a:r>
                      <a:endParaRPr lang="ru-RU" sz="12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22</a:t>
                      </a: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9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8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  <a:tr h="96709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effectLst/>
                        </a:rPr>
                        <a:t>Факультет </a:t>
                      </a:r>
                      <a:r>
                        <a:rPr lang="ru-RU" sz="1200" b="0" kern="1200" dirty="0">
                          <a:effectLst/>
                        </a:rPr>
                        <a:t>Информационных технологий и вычислительной </a:t>
                      </a:r>
                      <a:r>
                        <a:rPr lang="ru-RU" sz="1200" b="0" kern="1200" dirty="0" smtClean="0">
                          <a:effectLst/>
                        </a:rPr>
                        <a:t>техники</a:t>
                      </a:r>
                      <a:endParaRPr lang="ru-RU" sz="12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28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17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  <a:tr h="725318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effectLst/>
                        </a:rPr>
                        <a:t>Факультет </a:t>
                      </a:r>
                      <a:r>
                        <a:rPr lang="ru-RU" sz="1200" b="0" dirty="0">
                          <a:effectLst/>
                        </a:rPr>
                        <a:t>Прикладной математики и </a:t>
                      </a:r>
                      <a:r>
                        <a:rPr lang="ru-RU" sz="1200" b="0" dirty="0" smtClean="0">
                          <a:effectLst/>
                        </a:rPr>
                        <a:t>кибернетики</a:t>
                      </a: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24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18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  <a:tr h="483546"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>
                          <a:effectLst/>
                        </a:rPr>
                        <a:t>Факультет Электроники и </a:t>
                      </a:r>
                      <a:r>
                        <a:rPr lang="ru-RU" sz="1200" b="0" dirty="0" smtClean="0">
                          <a:effectLst/>
                        </a:rPr>
                        <a:t>телекоммуникаций</a:t>
                      </a: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42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</a:rPr>
                        <a:t>5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31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6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-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  <a:tr h="725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ВСЕГО по </a:t>
                      </a:r>
                      <a:r>
                        <a:rPr lang="ru-RU" sz="1300" b="1" dirty="0" smtClean="0">
                          <a:effectLst/>
                        </a:rPr>
                        <a:t>МИЭМ </a:t>
                      </a:r>
                      <a:r>
                        <a:rPr lang="ru-RU" sz="1300" b="1" dirty="0">
                          <a:effectLst/>
                        </a:rPr>
                        <a:t>НИУ ВШЭ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127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88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24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10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 </a:t>
                      </a:r>
                      <a:r>
                        <a:rPr lang="ru-RU" sz="1300" b="1" dirty="0" smtClean="0">
                          <a:effectLst/>
                        </a:rPr>
                        <a:t>11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419" marR="43419" marT="0" marB="0" anchor="ctr"/>
                </a:tc>
              </a:tr>
            </a:tbl>
          </a:graphicData>
        </a:graphic>
      </p:graphicFrame>
      <p:sp>
        <p:nvSpPr>
          <p:cNvPr id="37952" name="Прямоугольник 6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Результаты конкурса ППС июне 2014 г.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063" y="1341438"/>
            <a:ext cx="8905875" cy="728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738"/>
              </a:spcAft>
              <a:defRPr/>
            </a:pPr>
            <a:r>
              <a:rPr lang="ru-RU" sz="1108" dirty="0">
                <a:solidFill>
                  <a:schemeClr val="accent5">
                    <a:lumMod val="50000"/>
                  </a:schemeClr>
                </a:solidFill>
              </a:rPr>
              <a:t>Аспирантская школа по техническим наукам осуществляет подготовку по образовательным программам: «Информатика и вычислительная техника», «Электроника, радиотехника и системы связи» и «Физика и астрономия»</a:t>
            </a:r>
          </a:p>
          <a:p>
            <a:pPr algn="just">
              <a:lnSpc>
                <a:spcPct val="107000"/>
              </a:lnSpc>
              <a:spcAft>
                <a:spcPts val="738"/>
              </a:spcAft>
              <a:defRPr/>
            </a:pPr>
            <a:r>
              <a:rPr lang="ru-RU" sz="1108" dirty="0">
                <a:solidFill>
                  <a:schemeClr val="accent5">
                    <a:lumMod val="50000"/>
                  </a:schemeClr>
                </a:solidFill>
              </a:rPr>
              <a:t>Академический директор, д.т.н., профессор </a:t>
            </a:r>
            <a:r>
              <a:rPr lang="ru-RU" sz="1108" b="1" dirty="0">
                <a:solidFill>
                  <a:schemeClr val="accent5">
                    <a:lumMod val="50000"/>
                  </a:schemeClr>
                </a:solidFill>
              </a:rPr>
              <a:t>Тумковский Сергей Ростиславович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9063" y="2498725"/>
          <a:ext cx="8905875" cy="34559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190508"/>
                <a:gridCol w="1129972"/>
                <a:gridCol w="4586356"/>
              </a:tblGrid>
              <a:tr h="437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КОД, НАИМЕНОВАНИЕ ОБРАЗОВАТЕЛЬНОЙ ПРОГРАММЫ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ШИФР ПРОФИЛЯ ПОДГОТОВКИ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ПРОФИЛЯ ПОДГОТОВКИ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233551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03.06.01 </a:t>
                      </a:r>
                      <a:r>
                        <a:rPr lang="ru-RU" sz="1000" b="0" dirty="0">
                          <a:effectLst/>
                        </a:rPr>
                        <a:t>Физика и астрономия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01.04.07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Физика конденсированного состояния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305692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9.06.01 </a:t>
                      </a:r>
                      <a:r>
                        <a:rPr lang="ru-RU" sz="1000" b="0" dirty="0">
                          <a:effectLst/>
                        </a:rPr>
                        <a:t>Информатика и вычислительная техника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05.13.12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Системы автоматизации проектирования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335448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10.06.01 Информационная безопасность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05.13.19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Методы и системы защиты информации, информационная безопасность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233551">
                <a:tc rowSpan="5"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11.06.01 Электроника, радиотехника и системы связи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05.12.04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Радиотехника, в </a:t>
                      </a:r>
                      <a:r>
                        <a:rPr lang="ru-RU" sz="1000" dirty="0" err="1">
                          <a:effectLst/>
                        </a:rPr>
                        <a:t>т.ч</a:t>
                      </a:r>
                      <a:r>
                        <a:rPr lang="ru-RU" sz="1000" dirty="0">
                          <a:effectLst/>
                        </a:rPr>
                        <a:t>. системы и устройства телевидения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23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05.12.07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Антенны, СВЧ устройства и их технологии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233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05.12.13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Системы, сети и устройства телекоммуникаций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437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05.27.01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Твердотельная электроника, радиоэлектронные компоненты, микро- и нано- электроника, приборы на квантовых эффектах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437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05.27.06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Технология и оборудование для производства полупроводников, материалов и приборов электронной техники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233551">
                <a:tc rowSpan="2"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27.06.01 Управление в технических системах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05.11.15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Метрология и метрологическое обеспечение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  <a:tr h="335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05.13.05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  <a:tc>
                  <a:txBody>
                    <a:bodyPr/>
                    <a:lstStyle/>
                    <a:p>
                      <a:pPr marL="108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Элементы и устройства вычислительной техники и систем управления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83" marR="17983" marT="17983" marB="17983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9063" y="2116138"/>
            <a:ext cx="45847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84406" tIns="70316" rIns="84406" bIns="70316" anchor="ctr">
            <a:spAutoFit/>
          </a:bodyPr>
          <a:lstStyle/>
          <a:p>
            <a:pPr eaLnBrk="0" hangingPunct="0"/>
            <a:r>
              <a:rPr lang="ru-RU" altLang="ru-RU" sz="1400" b="1">
                <a:solidFill>
                  <a:srgbClr val="203864"/>
                </a:solidFill>
                <a:latin typeface="Calibri" pitchFamily="34" charset="0"/>
                <a:cs typeface="Times New Roman" pitchFamily="18" charset="0"/>
              </a:rPr>
              <a:t>Образовательные программы и профили подготовки</a:t>
            </a:r>
          </a:p>
          <a:p>
            <a:pPr eaLnBrk="0" hangingPunct="0"/>
            <a:endParaRPr lang="ru-RU" altLang="ru-RU" sz="1400">
              <a:solidFill>
                <a:srgbClr val="333F50"/>
              </a:solidFill>
              <a:latin typeface="Calibri" pitchFamily="34" charset="0"/>
            </a:endParaRPr>
          </a:p>
        </p:txBody>
      </p:sp>
      <p:sp>
        <p:nvSpPr>
          <p:cNvPr id="38960" name="Прямоугольник 6"/>
          <p:cNvSpPr>
            <a:spLocks noChangeArrowheads="1"/>
          </p:cNvSpPr>
          <p:nvPr/>
        </p:nvSpPr>
        <p:spPr bwMode="auto">
          <a:xfrm>
            <a:off x="1403350" y="26035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Аспирантская школа по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техническим наукам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3663" y="1435100"/>
          <a:ext cx="8931275" cy="43862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63898"/>
                <a:gridCol w="1289960"/>
                <a:gridCol w="5491254"/>
                <a:gridCol w="1687390"/>
              </a:tblGrid>
              <a:tr h="5839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№ </a:t>
                      </a:r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Руководитель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Название темы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Объем </a:t>
                      </a:r>
                      <a:r>
                        <a:rPr lang="ru-RU" sz="1200" dirty="0" smtClean="0"/>
                        <a:t>финансирования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в 2014 </a:t>
                      </a:r>
                      <a:r>
                        <a:rPr lang="ru-RU" sz="1200" dirty="0"/>
                        <a:t>г.</a:t>
                      </a:r>
                    </a:p>
                  </a:txBody>
                  <a:tcPr marL="20358" marR="20358" marT="0" marB="0" anchor="ctr"/>
                </a:tc>
              </a:tr>
              <a:tr h="858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Пожидаев Е.Д.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Разработка теории и методологии определения влияния электрического поля на подвижность носителей заряда в </a:t>
                      </a:r>
                      <a:r>
                        <a:rPr lang="ru-RU" sz="1200" dirty="0" err="1" smtClean="0"/>
                        <a:t>молекулярно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допированных</a:t>
                      </a:r>
                      <a:r>
                        <a:rPr lang="ru-RU" sz="1200" dirty="0" smtClean="0"/>
                        <a:t> полимерах для случая неравновесного транспорта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3 </a:t>
                      </a:r>
                      <a:r>
                        <a:rPr lang="ru-RU" sz="1200" dirty="0"/>
                        <a:t>000 000,00   </a:t>
                      </a:r>
                    </a:p>
                  </a:txBody>
                  <a:tcPr marL="20358" marR="20358" marT="0" marB="0" anchor="ctr"/>
                </a:tc>
              </a:tr>
              <a:tr h="951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/>
                        <a:t>Леохин</a:t>
                      </a:r>
                      <a:r>
                        <a:rPr lang="ru-RU" sz="1200" dirty="0"/>
                        <a:t> Ю.Л.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Исследование архитектур распределенных вычислительных систем с управлением потоком данных для семантического анализа естественного языка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1 000 000,00   </a:t>
                      </a:r>
                    </a:p>
                  </a:txBody>
                  <a:tcPr marL="20358" marR="20358" marT="0" marB="0" anchor="ctr"/>
                </a:tc>
              </a:tr>
              <a:tr h="566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3.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Карасев М.В.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Математическая физика и компьютерные модели в исследовании новых свойств атомарных и молекулярных систем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5 </a:t>
                      </a:r>
                      <a:r>
                        <a:rPr lang="ru-RU" sz="1200" dirty="0"/>
                        <a:t>000 000,00   </a:t>
                      </a:r>
                    </a:p>
                  </a:txBody>
                  <a:tcPr marL="20358" marR="20358" marT="0" marB="0" anchor="ctr"/>
                </a:tc>
              </a:tr>
              <a:tr h="566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4.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Бондаренко Г.Г.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Экспериментальные исследования влияния ионизирующих излучений на структуру и свойства функциональных материалов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2 000 </a:t>
                      </a:r>
                      <a:r>
                        <a:rPr lang="ru-RU" sz="1200" dirty="0"/>
                        <a:t>000,00   </a:t>
                      </a:r>
                    </a:p>
                  </a:txBody>
                  <a:tcPr marL="20358" marR="20358" marT="0" marB="0" anchor="ctr"/>
                </a:tc>
              </a:tr>
              <a:tr h="5668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5.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Чумаченко Е.Н.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effectLst/>
                        </a:rPr>
                        <a:t>Разработка полуаналитических методов математического моделирования  процессов формоизменения материалов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2 500 000,00</a:t>
                      </a:r>
                      <a:endParaRPr lang="ru-RU" sz="1200" dirty="0"/>
                    </a:p>
                  </a:txBody>
                  <a:tcPr marL="20358" marR="20358" marT="0" marB="0" anchor="ctr"/>
                </a:tc>
              </a:tr>
              <a:tr h="29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Итого по </a:t>
                      </a:r>
                      <a:r>
                        <a:rPr lang="ru-RU" sz="1200" dirty="0" err="1"/>
                        <a:t>темплану</a:t>
                      </a:r>
                      <a:endParaRPr lang="ru-RU" sz="1200" b="1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13 500 </a:t>
                      </a:r>
                      <a:r>
                        <a:rPr lang="ru-RU" sz="1200" dirty="0"/>
                        <a:t>000,00   </a:t>
                      </a:r>
                      <a:endParaRPr lang="ru-RU" sz="1200" b="1" dirty="0"/>
                    </a:p>
                  </a:txBody>
                  <a:tcPr marL="20358" marR="20358" marT="0" marB="0" anchor="ctr"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5795963" y="5876925"/>
            <a:ext cx="1330325" cy="266700"/>
          </a:xfrm>
          <a:prstGeom prst="wedgeRoundRectCallout">
            <a:avLst>
              <a:gd name="adj1" fmla="val 93623"/>
              <a:gd name="adj2" fmla="val -120825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4406" tIns="42203" rIns="84406" bIns="42203" anchor="ctr"/>
          <a:lstStyle/>
          <a:p>
            <a:pPr algn="ctr">
              <a:defRPr/>
            </a:pPr>
            <a:r>
              <a:rPr lang="ru-RU" sz="1200" b="1" dirty="0"/>
              <a:t>22 млн. в 2013 г.</a:t>
            </a:r>
          </a:p>
        </p:txBody>
      </p:sp>
      <p:sp>
        <p:nvSpPr>
          <p:cNvPr id="39980" name="Прямоугольник 5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Тематический план 2014 г.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9063" y="1481138"/>
          <a:ext cx="8905875" cy="466883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63898"/>
                <a:gridCol w="1796046"/>
                <a:gridCol w="4972674"/>
                <a:gridCol w="1674217"/>
              </a:tblGrid>
              <a:tr h="856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№ п/п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smtClean="0"/>
                        <a:t>Руководитель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Название темы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Объем финансирования</a:t>
                      </a:r>
                      <a:br>
                        <a:rPr lang="ru-RU" sz="1700" dirty="0" smtClean="0"/>
                      </a:br>
                      <a:r>
                        <a:rPr lang="ru-RU" sz="1700" dirty="0" smtClean="0"/>
                        <a:t>в 2014 г.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439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1.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Увайсов С.И.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Информационно-измерительная система численного моделирования и мониторинга температурных полей электронных средств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500 000,00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606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smtClean="0"/>
                        <a:t>2.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Карпов В.Э.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Модели социального поведения в групповой робототехнике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500 000,00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892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3.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Солнцев В.А.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Исследование свойств и поиск новых методов усиления и генерации электромагнитных волн нерелятивистскими электронными потоками в электродинамических системах миллиметрового и субмиллиметрового диапазонов волн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500 000,00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478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/>
                        <a:t>4.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Тихонов А.Н.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Информационная система диагностического моделирования физических процессов в электронных схемах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950 000,00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478530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/>
                        <a:t>5.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Карасев М.В.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Квантовые состояния и спектр </a:t>
                      </a:r>
                      <a:r>
                        <a:rPr lang="ru-RU" sz="1300" dirty="0" err="1" smtClean="0"/>
                        <a:t>наносистем</a:t>
                      </a:r>
                      <a:r>
                        <a:rPr lang="ru-RU" sz="1300" dirty="0" smtClean="0"/>
                        <a:t> ловушечного типа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/>
                        <a:t>550 000,00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319019">
                <a:tc>
                  <a:txBody>
                    <a:bodyPr/>
                    <a:lstStyle/>
                    <a:p>
                      <a:pPr algn="ctr"/>
                      <a:r>
                        <a:rPr lang="ru-RU" sz="1700" b="0" dirty="0" smtClean="0"/>
                        <a:t>6.</a:t>
                      </a:r>
                      <a:endParaRPr lang="ru-RU" sz="1700" b="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Пожидаев Е.Д.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/>
                        <a:t>Влияние полярности среды на электронный транспорт в полимерах</a:t>
                      </a:r>
                      <a:endParaRPr lang="ru-RU" sz="13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494 000,00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</a:tr>
              <a:tr h="291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/>
                        <a:t> </a:t>
                      </a: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700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/>
                        <a:t>Итого:</a:t>
                      </a:r>
                      <a:endParaRPr lang="ru-RU" sz="1700" b="1" dirty="0"/>
                    </a:p>
                  </a:txBody>
                  <a:tcPr marL="20358" marR="203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/>
                        <a:t> 2 994 400,00</a:t>
                      </a:r>
                      <a:endParaRPr lang="ru-RU" sz="1700" b="1" dirty="0"/>
                    </a:p>
                  </a:txBody>
                  <a:tcPr marL="20358" marR="20358" marT="0" marB="0" anchor="ctr"/>
                </a:tc>
              </a:tr>
            </a:tbl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5219700" y="6021388"/>
            <a:ext cx="1662113" cy="265112"/>
          </a:xfrm>
          <a:prstGeom prst="wedgeRoundRectCallout">
            <a:avLst>
              <a:gd name="adj1" fmla="val 94992"/>
              <a:gd name="adj2" fmla="val -6815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4406" tIns="42203" rIns="84406" bIns="42203" anchor="ctr"/>
          <a:lstStyle/>
          <a:p>
            <a:pPr algn="ctr">
              <a:defRPr/>
            </a:pPr>
            <a:r>
              <a:rPr lang="ru-RU" sz="1292" b="1" dirty="0"/>
              <a:t>1 470 800,00 </a:t>
            </a:r>
            <a:r>
              <a:rPr lang="ru-RU" sz="1200" b="1" dirty="0"/>
              <a:t>в 2013 г.</a:t>
            </a:r>
          </a:p>
        </p:txBody>
      </p:sp>
      <p:sp>
        <p:nvSpPr>
          <p:cNvPr id="41009" name="Прямоугольник 7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Гранты РФФИ 2014 г.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200" y="1455738"/>
          <a:ext cx="8991600" cy="39941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01613"/>
                <a:gridCol w="985544"/>
                <a:gridCol w="3988281"/>
                <a:gridCol w="1538700"/>
                <a:gridCol w="1976396"/>
              </a:tblGrid>
              <a:tr h="5024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Номер гранта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Название проекта 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Руководитель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Место работы, должность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</a:tr>
              <a:tr h="32127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Прикладная математика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6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</a:rPr>
                        <a:t>1.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14-01-0112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Разработка методов оптимального, </a:t>
                      </a:r>
                      <a:r>
                        <a:rPr lang="ru-RU" sz="1300" dirty="0" err="1" smtClean="0">
                          <a:effectLst/>
                        </a:rPr>
                        <a:t>субоптимального</a:t>
                      </a:r>
                      <a:r>
                        <a:rPr lang="ru-RU" sz="1300" dirty="0" smtClean="0">
                          <a:effectLst/>
                        </a:rPr>
                        <a:t> и гарантирующего управления неопределенными нелинейными динамическими детерминированными системами в приложении к решению задач управления объектами различной физической природы</a:t>
                      </a:r>
                      <a:endParaRPr lang="ru-RU" sz="1300" dirty="0">
                        <a:effectLst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Афанасьев В.Н.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Кафедра </a:t>
                      </a:r>
                      <a:r>
                        <a:rPr lang="ru-RU" sz="1300" dirty="0" smtClean="0">
                          <a:effectLst/>
                        </a:rPr>
                        <a:t>кибернетики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</a:tr>
              <a:tr h="279366">
                <a:tc gridSpan="5">
                  <a:txBody>
                    <a:bodyPr/>
                    <a:lstStyle/>
                    <a:p>
                      <a:pPr algn="ctr">
                        <a:spcAft>
                          <a:spcPts val="375"/>
                        </a:spcAft>
                      </a:pPr>
                      <a:r>
                        <a:rPr lang="ru-RU" sz="1300" b="0" dirty="0" smtClean="0">
                          <a:effectLst/>
                        </a:rPr>
                        <a:t>Физика и технические науки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7" marR="38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5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</a:rPr>
                        <a:t>2.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14-01-0072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Анализ военных стандартов и руководящих материалов США в области электромагнитной совместимости и разработка рекомендации по развитию стандартизации в данной области в России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Кечиев Л.Н.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Кафедра радиоэлектроники и </a:t>
                      </a:r>
                      <a:r>
                        <a:rPr lang="ru-RU" sz="1300" dirty="0" smtClean="0">
                          <a:effectLst/>
                        </a:rPr>
                        <a:t>телекоммуникаций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611188" y="4005263"/>
            <a:ext cx="1728787" cy="265112"/>
          </a:xfrm>
          <a:prstGeom prst="wedgeRoundRectCallout">
            <a:avLst>
              <a:gd name="adj1" fmla="val -64172"/>
              <a:gd name="adj2" fmla="val 255987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4406" tIns="42203" rIns="84406" bIns="42203" anchor="ctr"/>
          <a:lstStyle/>
          <a:p>
            <a:pPr algn="ctr">
              <a:defRPr/>
            </a:pPr>
            <a:r>
              <a:rPr lang="ru-RU" sz="1200" b="1" dirty="0"/>
              <a:t>в 2013 г. 8 проектов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8" y="5556250"/>
            <a:ext cx="39227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solidFill>
                  <a:srgbClr val="203864"/>
                </a:solidFill>
                <a:latin typeface="Tahoma" pitchFamily="34" charset="0"/>
                <a:cs typeface="Times New Roman" pitchFamily="18" charset="0"/>
              </a:rPr>
              <a:t>Всего по НИУ ВШЭ –</a:t>
            </a:r>
            <a:r>
              <a:rPr lang="ru-RU" b="1">
                <a:solidFill>
                  <a:srgbClr val="203864"/>
                </a:solidFill>
                <a:latin typeface="Tahoma" pitchFamily="34" charset="0"/>
                <a:cs typeface="Times New Roman" pitchFamily="18" charset="0"/>
              </a:rPr>
              <a:t> 78 проектов</a:t>
            </a:r>
            <a:endParaRPr lang="ru-RU">
              <a:solidFill>
                <a:srgbClr val="203864"/>
              </a:solidFill>
            </a:endParaRPr>
          </a:p>
        </p:txBody>
      </p:sp>
      <p:sp>
        <p:nvSpPr>
          <p:cNvPr id="42025" name="Прямоугольник 6"/>
          <p:cNvSpPr>
            <a:spLocks noChangeArrowheads="1"/>
          </p:cNvSpPr>
          <p:nvPr/>
        </p:nvSpPr>
        <p:spPr bwMode="auto">
          <a:xfrm>
            <a:off x="1403350" y="26035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Индивидуальные исследовательские проекты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200" y="1766888"/>
          <a:ext cx="8991600" cy="305276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01613"/>
                <a:gridCol w="985544"/>
                <a:gridCol w="3988281"/>
                <a:gridCol w="1538700"/>
                <a:gridCol w="1976396"/>
              </a:tblGrid>
              <a:tr h="5773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№ п/п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Номер гранта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Название проекта 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Руководитель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Место работы, должность 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</a:tr>
              <a:tr h="24746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Физика и технические науки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7" marR="3810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73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</a:rPr>
                        <a:t>1.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</a:rPr>
                        <a:t>14-05-0064</a:t>
                      </a: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Теоретические основы </a:t>
                      </a:r>
                      <a:r>
                        <a:rPr lang="ru-RU" sz="1300" kern="1200" dirty="0" err="1" smtClean="0">
                          <a:effectLst/>
                        </a:rPr>
                        <a:t>энерогоэффективных</a:t>
                      </a:r>
                      <a:r>
                        <a:rPr lang="ru-RU" sz="1300" kern="1200" dirty="0" smtClean="0">
                          <a:effectLst/>
                        </a:rPr>
                        <a:t> беспроводных сенсорных сетей</a:t>
                      </a:r>
                      <a:endParaRPr lang="ru-RU" sz="13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Восков Л.С.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</a:rPr>
                        <a:t>Кафедра вычислительных систем и сетей</a:t>
                      </a: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9898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</a:rPr>
                        <a:t>2.</a:t>
                      </a:r>
                      <a:endParaRPr lang="ru-RU" sz="13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7" marR="3810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</a:rPr>
                        <a:t>14-05-0038</a:t>
                      </a: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effectLst/>
                        </a:rPr>
                        <a:t>Разработка методов прогнозирования надежности электронных средств</a:t>
                      </a:r>
                      <a:endParaRPr lang="ru-RU" sz="13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effectLst/>
                        </a:rPr>
                        <a:t>Жаднов</a:t>
                      </a:r>
                      <a:r>
                        <a:rPr lang="ru-RU" sz="1300" kern="1200" dirty="0" smtClean="0">
                          <a:effectLst/>
                        </a:rPr>
                        <a:t> В.В.</a:t>
                      </a: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 smtClean="0">
                          <a:effectLst/>
                        </a:rPr>
                        <a:t>Кафедра радиоэлектроники и телекоммуникаций</a:t>
                      </a:r>
                      <a:endParaRPr lang="ru-RU" sz="13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2388" y="5556250"/>
            <a:ext cx="39227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>
                <a:solidFill>
                  <a:srgbClr val="222A35"/>
                </a:solidFill>
                <a:latin typeface="Tahoma" pitchFamily="34" charset="0"/>
                <a:cs typeface="Times New Roman" pitchFamily="18" charset="0"/>
              </a:rPr>
              <a:t>Всего по НИУ ВШЭ –</a:t>
            </a:r>
            <a:r>
              <a:rPr lang="ru-RU" b="1">
                <a:solidFill>
                  <a:srgbClr val="222A35"/>
                </a:solidFill>
                <a:latin typeface="Tahoma" pitchFamily="34" charset="0"/>
                <a:cs typeface="Times New Roman" pitchFamily="18" charset="0"/>
              </a:rPr>
              <a:t> 19 проектов</a:t>
            </a:r>
            <a:endParaRPr lang="ru-RU">
              <a:solidFill>
                <a:srgbClr val="222A35"/>
              </a:solidFill>
            </a:endParaRPr>
          </a:p>
        </p:txBody>
      </p:sp>
      <p:sp>
        <p:nvSpPr>
          <p:cNvPr id="43042" name="Прямоугольник 6"/>
          <p:cNvSpPr>
            <a:spLocks noChangeArrowheads="1"/>
          </p:cNvSpPr>
          <p:nvPr/>
        </p:nvSpPr>
        <p:spPr bwMode="auto">
          <a:xfrm>
            <a:off x="1403350" y="260350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Научно-учебные группы (НУГ)»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(Учитель-Ученики)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9063" y="1435100"/>
          <a:ext cx="8905875" cy="435292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65282"/>
                <a:gridCol w="1063503"/>
                <a:gridCol w="3855198"/>
                <a:gridCol w="1063816"/>
                <a:gridCol w="1262597"/>
                <a:gridCol w="1196440"/>
              </a:tblGrid>
              <a:tr h="571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Руководитель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Название темы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Вид исследований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Объем финансирования на </a:t>
                      </a:r>
                      <a:r>
                        <a:rPr lang="ru-RU" sz="1100" dirty="0" smtClean="0">
                          <a:effectLst/>
                        </a:rPr>
                        <a:t>2014 </a:t>
                      </a:r>
                      <a:r>
                        <a:rPr lang="ru-RU" sz="1100" dirty="0">
                          <a:effectLst/>
                        </a:rPr>
                        <a:t>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Источник финансирования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</a:tr>
              <a:tr h="43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Гольцман</a:t>
                      </a:r>
                      <a:r>
                        <a:rPr lang="ru-RU" sz="1100" dirty="0" smtClean="0">
                          <a:effectLst/>
                        </a:rPr>
                        <a:t> Г.Н.</a:t>
                      </a: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</a:rPr>
                        <a:t>Расчет </a:t>
                      </a:r>
                      <a:r>
                        <a:rPr lang="ru-RU" sz="900" u="none" strike="noStrike" dirty="0">
                          <a:effectLst/>
                        </a:rPr>
                        <a:t>оптимальных параметров оптических волноводов на диэлектрической </a:t>
                      </a:r>
                      <a:r>
                        <a:rPr lang="ru-RU" sz="900" u="none" strike="noStrike" dirty="0" smtClean="0">
                          <a:effectLst/>
                        </a:rPr>
                        <a:t>подложке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Прикладное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1 000 000.00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ЗАО «</a:t>
                      </a:r>
                      <a:r>
                        <a:rPr lang="ru-RU" sz="1100" kern="1200" dirty="0" err="1">
                          <a:effectLst/>
                        </a:rPr>
                        <a:t>Сконтел</a:t>
                      </a:r>
                      <a:r>
                        <a:rPr lang="ru-RU" sz="1100" kern="1200" dirty="0" smtClean="0">
                          <a:effectLst/>
                        </a:rPr>
                        <a:t>»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767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Леохин Ю.Л.                </a:t>
                      </a: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</a:rPr>
                        <a:t>Разработка </a:t>
                      </a:r>
                      <a:r>
                        <a:rPr lang="ru-RU" sz="900" u="none" strike="noStrike" dirty="0">
                          <a:effectLst/>
                        </a:rPr>
                        <a:t>и организация высокотехнологичного производства  </a:t>
                      </a:r>
                      <a:r>
                        <a:rPr lang="ru-RU" sz="900" u="none" strike="noStrike" dirty="0" err="1">
                          <a:effectLst/>
                        </a:rPr>
                        <a:t>энергоэффективных</a:t>
                      </a:r>
                      <a:r>
                        <a:rPr lang="ru-RU" sz="900" u="none" strike="noStrike" dirty="0">
                          <a:effectLst/>
                        </a:rPr>
                        <a:t> и корпоративных информационных систем и центров обработки </a:t>
                      </a:r>
                      <a:r>
                        <a:rPr lang="ru-RU" sz="900" u="none" strike="noStrike" dirty="0" smtClean="0">
                          <a:effectLst/>
                        </a:rPr>
                        <a:t>данных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НИОКР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30 000 000.00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ООО "Консультационная фирма "М-РЦБ"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Белов А.В.            </a:t>
                      </a: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</a:rPr>
                        <a:t>Разработка </a:t>
                      </a:r>
                      <a:r>
                        <a:rPr lang="ru-RU" sz="900" u="none" strike="noStrike" dirty="0">
                          <a:effectLst/>
                        </a:rPr>
                        <a:t>и изготовление имитатора  изделия 9Б918 и блока МТ-501 для проведения отладки бортового и технологического программного обеспечения, а также проведения метрологической аттестации контрольно-испытательного стенда КИС-20". Шифр ОКР "</a:t>
                      </a:r>
                      <a:r>
                        <a:rPr lang="ru-RU" sz="900" u="none" strike="noStrike" dirty="0" smtClean="0">
                          <a:effectLst/>
                        </a:rPr>
                        <a:t>9Б918-ИМ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ОКР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550 000.00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НИИ "Полюс" им. М.Ф. Стельмаха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54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Кофанов</a:t>
                      </a:r>
                      <a:r>
                        <a:rPr lang="ru-RU" sz="1100" dirty="0" smtClean="0">
                          <a:effectLst/>
                        </a:rPr>
                        <a:t> Ю.Н.   </a:t>
                      </a: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</a:rPr>
                        <a:t>Доработка </a:t>
                      </a:r>
                      <a:r>
                        <a:rPr lang="ru-RU" sz="900" u="none" strike="noStrike" dirty="0">
                          <a:effectLst/>
                        </a:rPr>
                        <a:t>программы и методик тестирования и проведение тестирования программы БПО </a:t>
                      </a:r>
                      <a:r>
                        <a:rPr lang="ru-RU" sz="900" u="none" strike="noStrike" dirty="0" smtClean="0">
                          <a:effectLst/>
                        </a:rPr>
                        <a:t>ИИБ-В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ОКР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250 000.00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НИИ "Полюс" им. М.Ф. Стельмаха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54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Увайсов С.У.</a:t>
                      </a: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</a:rPr>
                        <a:t>Исследование показателей безотказности Преобразователя стыков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Прикладное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1 000 000.00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ООО "НИИССУ"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Чумаченко Е.Н.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 smtClean="0">
                          <a:effectLst/>
                        </a:rPr>
                        <a:t>Создание </a:t>
                      </a:r>
                      <a:r>
                        <a:rPr lang="ru-RU" sz="900" u="none" strike="noStrike" dirty="0">
                          <a:effectLst/>
                        </a:rPr>
                        <a:t>модулей контроля параметров потоков космических излучений на базе </a:t>
                      </a:r>
                      <a:r>
                        <a:rPr lang="ru-RU" sz="900" u="none" strike="noStrike" dirty="0" err="1">
                          <a:effectLst/>
                        </a:rPr>
                        <a:t>широкозонных</a:t>
                      </a:r>
                      <a:r>
                        <a:rPr lang="ru-RU" sz="900" u="none" strike="noStrike" dirty="0">
                          <a:effectLst/>
                        </a:rPr>
                        <a:t> полупроводниковых сенсоров для перспективных транспортных космических систем с длительными сроком </a:t>
                      </a:r>
                      <a:r>
                        <a:rPr lang="ru-RU" sz="900" u="none" strike="noStrike" dirty="0" smtClean="0">
                          <a:effectLst/>
                        </a:rPr>
                        <a:t>функционирования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effectLst/>
                        </a:rPr>
                        <a:t>Прикладное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effectLst/>
                        </a:rPr>
                        <a:t>8 000 000.00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>
                          <a:effectLst/>
                        </a:rPr>
                        <a:t>Федеральный бюджет </a:t>
                      </a:r>
                      <a:r>
                        <a:rPr lang="ru-RU" sz="1100" kern="1200" dirty="0" err="1">
                          <a:effectLst/>
                        </a:rPr>
                        <a:t>Минобрнауки</a:t>
                      </a:r>
                      <a:r>
                        <a:rPr lang="ru-RU" sz="1100" kern="1200" dirty="0">
                          <a:effectLst/>
                        </a:rPr>
                        <a:t> </a:t>
                      </a:r>
                      <a:r>
                        <a:rPr lang="ru-RU" sz="1100" kern="1200" dirty="0" smtClean="0">
                          <a:effectLst/>
                        </a:rPr>
                        <a:t>РФ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  <a:tr h="328962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</a:t>
                      </a:r>
                      <a:r>
                        <a:rPr lang="ru-RU" sz="1100" dirty="0" smtClean="0">
                          <a:effectLst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08" marR="429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kern="1200" dirty="0" smtClean="0">
                          <a:effectLst/>
                        </a:rPr>
                        <a:t>40 800 000.00 </a:t>
                      </a:r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08" marR="42908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92" marR="8792" marT="8792" marB="0" anchor="ctr"/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7923213" y="5876925"/>
            <a:ext cx="1063625" cy="398463"/>
          </a:xfrm>
          <a:prstGeom prst="wedgeRoundRectCallout">
            <a:avLst>
              <a:gd name="adj1" fmla="val -77236"/>
              <a:gd name="adj2" fmla="val -111052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84406" tIns="42203" rIns="84406" bIns="42203" anchor="ctr"/>
          <a:lstStyle/>
          <a:p>
            <a:pPr algn="ctr">
              <a:defRPr/>
            </a:pPr>
            <a:r>
              <a:rPr lang="ru-RU" sz="1108" dirty="0"/>
              <a:t>37 067 000,00 в 2013 г.</a:t>
            </a:r>
          </a:p>
        </p:txBody>
      </p:sp>
      <p:sp>
        <p:nvSpPr>
          <p:cNvPr id="44096" name="Прямоугольник 5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Госконтракты, НИОКР, ОКР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388" y="1300163"/>
            <a:ext cx="9039225" cy="688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292" dirty="0">
                <a:solidFill>
                  <a:schemeClr val="accent5">
                    <a:lumMod val="50000"/>
                  </a:schemeClr>
                </a:solidFill>
              </a:rPr>
              <a:t>На академические надбавки 2014 г. от сотрудников МИЭМ НИУ ВШЭ подана </a:t>
            </a:r>
            <a:r>
              <a:rPr lang="ru-RU" sz="1292" b="1" dirty="0">
                <a:solidFill>
                  <a:schemeClr val="accent5">
                    <a:lumMod val="50000"/>
                  </a:schemeClr>
                </a:solidFill>
              </a:rPr>
              <a:t>91</a:t>
            </a:r>
            <a:r>
              <a:rPr lang="ru-RU" sz="1292" dirty="0">
                <a:solidFill>
                  <a:schemeClr val="accent5">
                    <a:lumMod val="50000"/>
                  </a:schemeClr>
                </a:solidFill>
              </a:rPr>
              <a:t> заявка, из которых победителями (получателями надбавок) стали </a:t>
            </a:r>
            <a:r>
              <a:rPr lang="ru-RU" sz="1292" b="1" dirty="0">
                <a:solidFill>
                  <a:schemeClr val="accent5">
                    <a:lumMod val="50000"/>
                  </a:schemeClr>
                </a:solidFill>
              </a:rPr>
              <a:t>77</a:t>
            </a:r>
            <a:r>
              <a:rPr lang="ru-RU" sz="1292" dirty="0">
                <a:solidFill>
                  <a:schemeClr val="accent5">
                    <a:lumMod val="50000"/>
                  </a:schemeClr>
                </a:solidFill>
              </a:rPr>
              <a:t> наших сотрудников – </a:t>
            </a:r>
            <a:r>
              <a:rPr lang="ru-RU" sz="1292" b="1" dirty="0">
                <a:solidFill>
                  <a:schemeClr val="accent5">
                    <a:lumMod val="50000"/>
                  </a:schemeClr>
                </a:solidFill>
              </a:rPr>
              <a:t>90%</a:t>
            </a:r>
            <a:r>
              <a:rPr lang="ru-RU" sz="1292" dirty="0">
                <a:solidFill>
                  <a:schemeClr val="accent5">
                    <a:lumMod val="50000"/>
                  </a:schemeClr>
                </a:solidFill>
              </a:rPr>
              <a:t> от подавших заявки (+ </a:t>
            </a:r>
            <a:r>
              <a:rPr lang="ru-RU" sz="1292" b="1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ru-RU" sz="1292" dirty="0">
                <a:solidFill>
                  <a:schemeClr val="accent5">
                    <a:lumMod val="50000"/>
                  </a:schemeClr>
                </a:solidFill>
              </a:rPr>
              <a:t> наших сотрудников получили персональные надбавки ректора) по следующим направлениям: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950" y="2165350"/>
          <a:ext cx="8928100" cy="27098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728131"/>
                <a:gridCol w="1512763"/>
                <a:gridCol w="2777909"/>
                <a:gridCol w="1785798"/>
                <a:gridCol w="1124390"/>
              </a:tblGrid>
              <a:tr h="596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Направление</a:t>
                      </a:r>
                      <a:endParaRPr lang="ru-RU" sz="1500" b="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1-й </a:t>
                      </a:r>
                      <a:r>
                        <a:rPr lang="ru-RU" sz="1500" dirty="0" smtClean="0"/>
                        <a:t>уровень</a:t>
                      </a:r>
                      <a:endParaRPr lang="ru-RU" sz="150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2-й </a:t>
                      </a:r>
                      <a:r>
                        <a:rPr lang="ru-RU" sz="1500" dirty="0" smtClean="0"/>
                        <a:t>уровень</a:t>
                      </a:r>
                      <a:endParaRPr lang="ru-RU" sz="150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3-й </a:t>
                      </a:r>
                      <a:r>
                        <a:rPr lang="ru-RU" sz="1500" dirty="0" smtClean="0"/>
                        <a:t>уровень</a:t>
                      </a:r>
                      <a:endParaRPr lang="ru-RU" sz="150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/>
                        <a:t>Всего</a:t>
                      </a:r>
                      <a:endParaRPr lang="ru-RU" sz="1500" b="0" dirty="0"/>
                    </a:p>
                  </a:txBody>
                  <a:tcPr marL="5862" marR="5862" marT="0" marB="0" anchor="ctr"/>
                </a:tc>
              </a:tr>
              <a:tr h="211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Информатика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14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1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0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15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211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Математика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9*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2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4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15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/>
                        <a:t>Прикладная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/>
                        <a:t>математика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8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0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2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10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618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/>
                        <a:t>Физика и технические науки</a:t>
                      </a:r>
                      <a:endParaRPr lang="ru-RU" sz="1400" b="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/>
                        <a:t>21</a:t>
                      </a:r>
                      <a:endParaRPr lang="ru-RU" sz="14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0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16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/>
                        <a:t>37</a:t>
                      </a:r>
                      <a:endParaRPr lang="ru-RU" sz="1400" b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211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Итого 2014 г.</a:t>
                      </a:r>
                      <a:endParaRPr lang="ru-RU" sz="1400" b="1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/>
                        <a:t>52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/>
                        <a:t>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/>
                        <a:t>22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/>
                        <a:t>77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0" marB="0" anchor="ctr"/>
                </a:tc>
              </a:tr>
              <a:tr h="211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Итого 2013 </a:t>
                      </a:r>
                      <a:r>
                        <a:rPr lang="ru-RU" sz="1400" b="0" dirty="0" smtClean="0"/>
                        <a:t>г.</a:t>
                      </a:r>
                      <a:endParaRPr lang="ru-RU" sz="1400" b="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25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3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/>
                        <a:t>7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35</a:t>
                      </a:r>
                    </a:p>
                  </a:txBody>
                  <a:tcPr marL="5862" marR="5862" marT="0" marB="0" anchor="ctr"/>
                </a:tc>
              </a:tr>
              <a:tr h="211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Итого 2012 </a:t>
                      </a:r>
                      <a:r>
                        <a:rPr lang="ru-RU" sz="1400" b="0" dirty="0" smtClean="0"/>
                        <a:t>г.</a:t>
                      </a:r>
                      <a:endParaRPr lang="ru-RU" sz="1400" b="0" dirty="0"/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14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6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5</a:t>
                      </a:r>
                    </a:p>
                  </a:txBody>
                  <a:tcPr marL="5862" marR="58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/>
                        <a:t>25</a:t>
                      </a:r>
                    </a:p>
                  </a:txBody>
                  <a:tcPr marL="5862" marR="5862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2388" y="5300663"/>
            <a:ext cx="9039225" cy="981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Надбавка за академическую работу (1-й уровень) устанавливается на </a:t>
            </a:r>
            <a:r>
              <a:rPr lang="ru-RU" sz="1154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 год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: размер - </a:t>
            </a:r>
            <a:r>
              <a:rPr lang="ru-RU" sz="1154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35 000 рублей в месяц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Надбавка за академические успехи и вклад в репутацию НИУ ВШЭ (2-й уровень) устанавливается на </a:t>
            </a:r>
            <a:r>
              <a:rPr lang="ru-RU" sz="1154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 года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, размер - </a:t>
            </a:r>
            <a:r>
              <a:rPr lang="ru-RU" sz="1154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60 000 рублей в месяц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Надбавка за статью в зарубежном журнале (3-й уровень)  устанавливается на 2 года. Размер надбавки 3 уровня дифференцирован и зависит от квартиля журнала, размера ставки и количества </a:t>
            </a:r>
            <a:r>
              <a:rPr lang="ru-RU" sz="1154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аффилиаций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147638" y="4891088"/>
            <a:ext cx="5318126" cy="269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11021">
              <a:spcAft>
                <a:spcPts val="0"/>
              </a:spcAft>
              <a:defRPr/>
            </a:pP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  <a:sym typeface="Symbol" panose="05050102010706020507" pitchFamily="18" charset="2"/>
              </a:rPr>
              <a:t>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включая </a:t>
            </a:r>
            <a:r>
              <a:rPr lang="ru-RU" sz="1154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Четверикова</a:t>
            </a:r>
            <a:r>
              <a:rPr lang="ru-RU" sz="1154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В.М. (заявка подана по направлению «Экономика»)</a:t>
            </a:r>
          </a:p>
        </p:txBody>
      </p:sp>
      <p:sp>
        <p:nvSpPr>
          <p:cNvPr id="45116" name="Прямоугольник 8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Академические надбавки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388" y="1485900"/>
            <a:ext cx="9039225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План приема в МИЭМ НИУ ВШЭ был установлен: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бакалавриат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- 230 чел.,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специалитет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– 30 чел. и магистратура - 115 чел. По факультетам план приема приведен в таблице: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388" y="2420938"/>
          <a:ext cx="8785225" cy="31686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428283"/>
                <a:gridCol w="1452259"/>
                <a:gridCol w="1452259"/>
                <a:gridCol w="1452259"/>
                <a:gridCol w="999916"/>
              </a:tblGrid>
              <a:tr h="93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Факультет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 приема в </a:t>
                      </a:r>
                      <a:r>
                        <a:rPr lang="ru-RU" sz="1600" dirty="0" err="1">
                          <a:effectLst/>
                        </a:rPr>
                        <a:t>бакалавриат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План приема в </a:t>
                      </a:r>
                      <a:r>
                        <a:rPr lang="ru-RU" sz="1600" dirty="0" err="1" smtClean="0">
                          <a:effectLst/>
                        </a:rPr>
                        <a:t>специалитет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 приема в магистратуру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Итого: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Электроники и телекоммуникаций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95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Прикладной математики и кибернетики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140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5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600" b="0" dirty="0" err="1">
                          <a:effectLst/>
                        </a:rPr>
                        <a:t>выч</a:t>
                      </a:r>
                      <a:r>
                        <a:rPr lang="ru-RU" sz="1600" b="0" dirty="0">
                          <a:effectLst/>
                        </a:rPr>
                        <a:t>. техники</a:t>
                      </a:r>
                      <a:endParaRPr lang="ru-RU" sz="16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140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Итого: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230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30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115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375</a:t>
                      </a:r>
                      <a:endParaRPr lang="ru-RU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7688" name="Прямоугольник 4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О приемной кампании 2014 года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775" y="1412875"/>
            <a:ext cx="8859838" cy="43545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период с 17 по 28 февраля 2014г была проведена </a:t>
            </a: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Ежегодная научно-техническая конференция студентов, аспирантов и молодых специалистов НИУ ВШЭ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 </a:t>
            </a:r>
          </a:p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 конференцию было заявлено 230 работ, приняли участие:</a:t>
            </a:r>
          </a:p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Бакалавров – 77; Магистрантов – 41; Аспирантов – 108; Молодых  специалистов – 17</a:t>
            </a:r>
          </a:p>
          <a:p>
            <a:pPr>
              <a:defRPr/>
            </a:pPr>
            <a:endParaRPr lang="ru-RU" sz="1385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Материалы конференции размещены на ресурсах Научной Электронной библиотеки «eLIBRARY.RU» и включены в Российский индекс научного цитирования (</a:t>
            </a:r>
            <a:r>
              <a:rPr lang="ru-RU" sz="1385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Science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385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Yndex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).</a:t>
            </a:r>
          </a:p>
          <a:p>
            <a:pPr>
              <a:defRPr/>
            </a:pPr>
            <a:endParaRPr lang="ru-RU" sz="1385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период 2013-2014 </a:t>
            </a:r>
            <a:r>
              <a:rPr lang="ru-RU" sz="1385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уч.г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 студенты и магистранты МИЭМ принимали участие в следующих мероприятиях: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sz="1385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Science</a:t>
            </a: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385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Challenge</a:t>
            </a: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1385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Innostar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, октябрь 2013 г. (ООО Парк-Медиа, Департамент науки, промышленной политики и предпринимательства города Москвы);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Конкурс инновационных проектов </a:t>
            </a:r>
            <a:r>
              <a:rPr lang="ru-RU" sz="1385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Innostar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, ноябрь 2013г. (ООО Парк-Медиа, Департамент науки, промышленной политики и предпринимательства города Москвы);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Конкурс молодежных инновационных проектов Программы «Участник молодежного научно-инновационного конкурса» («УМНИК»)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, 2014г. (Организатор – Фонд содействия малым формам развитию предпринимательства в научно-технической сфере).</a:t>
            </a:r>
          </a:p>
          <a:p>
            <a:pPr>
              <a:defRPr/>
            </a:pPr>
            <a:endParaRPr lang="ru-RU" sz="1385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рамках субсидий Департамента образования города Москвы 2013 г. Проведены: 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«Студенческая экологическая программа – ЭКО-2013»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;</a:t>
            </a:r>
          </a:p>
          <a:p>
            <a:pPr marL="263776" indent="-263776">
              <a:buFont typeface="Arial" panose="020B0604020202020204" pitchFamily="34" charset="0"/>
              <a:buChar char="•"/>
              <a:defRPr/>
            </a:pPr>
            <a:r>
              <a:rPr lang="ru-RU" sz="1385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«Кубок вузов города Москвы по парусному спорту «Студенческая парусная неделя»</a:t>
            </a:r>
            <a:r>
              <a:rPr lang="ru-RU" sz="1385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46082" name="Прямоугольник 8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Студенческие активности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0825" y="1568450"/>
            <a:ext cx="8642350" cy="3692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Повышенную государственную академическую стипендию за особые достижения в научно-исследовательской деятельности:  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первом полугодии (осень - зима) получили -15 чел.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Во втором полугодии (зима - весна) получили - 7 чел.</a:t>
            </a:r>
          </a:p>
          <a:p>
            <a:pPr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133 студента получили социальную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стипендию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12 студентов получили стипендию Правительства города Москвы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45 студентов получили повышенную стипендию по ПП №945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26 студентов получили повышенную социальную стипендию по ПП №679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7106" name="Прямоугольник 3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Стипендиальное обеспечение</a:t>
            </a:r>
          </a:p>
        </p:txBody>
      </p:sp>
      <p:pic>
        <p:nvPicPr>
          <p:cNvPr id="4710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3500438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2979738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4021138"/>
            <a:ext cx="360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4543425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276475"/>
            <a:ext cx="3603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5445224"/>
          <a:ext cx="6192688" cy="796902"/>
        </p:xfrm>
        <a:graphic>
          <a:graphicData uri="http://schemas.openxmlformats.org/drawingml/2006/table">
            <a:tbl>
              <a:tblPr bandRow="1">
                <a:effectLst/>
                <a:tableStyleId>{D113A9D2-9D6B-4929-AA2D-F23B5EE8CBE7}</a:tableStyleId>
              </a:tblPr>
              <a:tblGrid>
                <a:gridCol w="4974207"/>
                <a:gridCol w="1218481"/>
              </a:tblGrid>
              <a:tr h="39845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Общая площадь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22000 м</a:t>
                      </a:r>
                      <a:r>
                        <a:rPr lang="ru-RU" sz="1400" b="1" baseline="30000" dirty="0" smtClean="0"/>
                        <a:t>2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</a:tr>
              <a:tr h="39845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Совокупный фонд учебно-лабораторных площадей</a:t>
                      </a:r>
                      <a:endParaRPr lang="ru-RU" sz="1400" b="1" dirty="0"/>
                    </a:p>
                  </a:txBody>
                  <a:tcPr marL="90389" marR="90389" marT="45194" marB="4519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8800 м</a:t>
                      </a:r>
                      <a:r>
                        <a:rPr lang="ru-RU" sz="1400" b="1" baseline="30000" dirty="0" smtClean="0"/>
                        <a:t>2</a:t>
                      </a:r>
                      <a:endParaRPr lang="ru-RU" sz="1400" b="1" baseline="30000" dirty="0"/>
                    </a:p>
                  </a:txBody>
                  <a:tcPr marL="90389" marR="90389" marT="45194" marB="45194"/>
                </a:tc>
              </a:tr>
            </a:tbl>
          </a:graphicData>
        </a:graphic>
      </p:graphicFrame>
      <p:pic>
        <p:nvPicPr>
          <p:cNvPr id="4813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268413"/>
            <a:ext cx="6192837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1271588"/>
            <a:ext cx="2520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852738"/>
            <a:ext cx="25209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Рисунок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4797425"/>
            <a:ext cx="25209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Прямоугольник 11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19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  <p:pic>
        <p:nvPicPr>
          <p:cNvPr id="50178" name="Рисунок 2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Рисунок 2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Прямоугольник 19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  <p:pic>
        <p:nvPicPr>
          <p:cNvPr id="52226" name="Рисунок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3813175"/>
            <a:ext cx="33607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Рисунок 2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5863" y="1243013"/>
            <a:ext cx="3360737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Рисунок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95813" y="1243013"/>
            <a:ext cx="3360737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Рисунок 8"/>
          <p:cNvPicPr>
            <a:picLocks noChangeAspect="1"/>
          </p:cNvPicPr>
          <p:nvPr/>
        </p:nvPicPr>
        <p:blipFill>
          <a:blip r:embed="rId6"/>
          <a:srcRect l="-75"/>
          <a:stretch>
            <a:fillRect/>
          </a:stretch>
        </p:blipFill>
        <p:spPr bwMode="auto">
          <a:xfrm>
            <a:off x="4595813" y="3813175"/>
            <a:ext cx="33607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Прямоугольник 19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  <p:pic>
        <p:nvPicPr>
          <p:cNvPr id="54274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Прямоугольник 19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  <p:pic>
        <p:nvPicPr>
          <p:cNvPr id="56322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2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Рисунок 1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260475"/>
            <a:ext cx="3781425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Прямоугольник 19"/>
          <p:cNvSpPr>
            <a:spLocks noChangeArrowheads="1"/>
          </p:cNvSpPr>
          <p:nvPr/>
        </p:nvSpPr>
        <p:spPr bwMode="auto">
          <a:xfrm>
            <a:off x="1403350" y="282575"/>
            <a:ext cx="6553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МИЭМ Строгино</a:t>
            </a:r>
            <a:b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Текущее состояние</a:t>
            </a:r>
          </a:p>
        </p:txBody>
      </p:sp>
      <p:pic>
        <p:nvPicPr>
          <p:cNvPr id="58370" name="Рисунок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813175"/>
            <a:ext cx="336073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7400" y="1241425"/>
            <a:ext cx="33591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Рисунок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1241425"/>
            <a:ext cx="33607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Рисунок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97400" y="3813175"/>
            <a:ext cx="33591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538413"/>
            <a:ext cx="9144000" cy="13573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62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внимание!!!</a:t>
            </a:r>
          </a:p>
        </p:txBody>
      </p:sp>
      <p:sp>
        <p:nvSpPr>
          <p:cNvPr id="60418" name="Прямоугольник 5"/>
          <p:cNvSpPr>
            <a:spLocks noChangeArrowheads="1"/>
          </p:cNvSpPr>
          <p:nvPr/>
        </p:nvSpPr>
        <p:spPr bwMode="auto">
          <a:xfrm>
            <a:off x="1403350" y="188913"/>
            <a:ext cx="6553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МОСКОВСКИЙ ИНСТИТУТ ЭЛЕКТРОНИКИ И МАТЕМАТИКИ</a:t>
            </a:r>
          </a:p>
          <a:p>
            <a:pPr algn="ctr"/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НАЦИОНАЛЬНОГО ИССЛЕДОВАТЕЛЬСКОГО УНИВЕРСИТЕТА </a:t>
            </a:r>
            <a:b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</a:br>
            <a:r>
              <a:rPr lang="ru-RU" sz="1400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«ВЫСШАЯ ШКОЛА ЭКОНОМИКИ»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388" y="1268413"/>
          <a:ext cx="8785225" cy="32321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399595"/>
                <a:gridCol w="2461793"/>
                <a:gridCol w="2461793"/>
                <a:gridCol w="2461793"/>
              </a:tblGrid>
              <a:tr h="1387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Минимальный балл по 100-балльной шкале, подтверждающий успешное прохождение вступительных испытаний в МИЭМ НИУ ВШЭ в 2013 г.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Минимальный балл по 100-балльной шкале, подтверждающий успешное прохождение вступительных испытаний в МИЭМ НИУ ВШЭ в </a:t>
                      </a:r>
                      <a:r>
                        <a:rPr lang="ru-RU" sz="1400" dirty="0" smtClean="0">
                          <a:effectLst/>
                        </a:rPr>
                        <a:t>201</a:t>
                      </a:r>
                      <a:r>
                        <a:rPr lang="en-US" sz="1400" dirty="0" smtClean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г.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Минимальный балл по 100-балльной шкале, подтверждающий успешное прохождение вступительных испытаний </a:t>
                      </a:r>
                      <a:r>
                        <a:rPr lang="ru-RU" sz="1400" dirty="0" err="1">
                          <a:effectLst/>
                        </a:rPr>
                        <a:t>Рособрнадзора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2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2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Математика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29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  <a:tr h="516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 и ИКТ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3340" marR="53340" marT="53340" marB="53340"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7325" y="4530725"/>
            <a:ext cx="87852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результате на конкурсный отбор в МИЭМ НИУ ВШЭ было подано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3188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заявления, а средний конкурс в МИЭМ НИУ ВШЭ оказался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12,5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чел. (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15.6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2013 г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.) на место.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5229225"/>
          <a:ext cx="8785225" cy="10556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136170"/>
                <a:gridCol w="3648807"/>
              </a:tblGrid>
              <a:tr h="26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Факультет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Проходной </a:t>
                      </a:r>
                      <a:r>
                        <a:rPr lang="ru-RU" sz="1400" kern="1200" dirty="0" smtClean="0">
                          <a:effectLst/>
                        </a:rPr>
                        <a:t>балл ЕГЭ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Электроники и телекоммуникаций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effectLst/>
                        </a:rPr>
                        <a:t>215/</a:t>
                      </a:r>
                      <a:r>
                        <a:rPr lang="ru-RU" sz="1400" b="1" kern="1200" dirty="0" smtClean="0">
                          <a:effectLst/>
                        </a:rPr>
                        <a:t>214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Прикладной математики и кибернетики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235</a:t>
                      </a:r>
                      <a:r>
                        <a:rPr lang="en-US" sz="1400" b="1" kern="1200" dirty="0" smtClean="0">
                          <a:effectLst/>
                        </a:rPr>
                        <a:t>/</a:t>
                      </a:r>
                      <a:r>
                        <a:rPr lang="ru-RU" sz="1400" b="1" kern="1200" dirty="0" smtClean="0">
                          <a:effectLst/>
                        </a:rPr>
                        <a:t>215</a:t>
                      </a:r>
                      <a:r>
                        <a:rPr lang="en-US" sz="1400" b="1" kern="1200" dirty="0" smtClean="0">
                          <a:effectLst/>
                        </a:rPr>
                        <a:t>,</a:t>
                      </a:r>
                      <a:r>
                        <a:rPr lang="en-US" sz="1400" b="1" kern="1200" baseline="0" dirty="0" smtClean="0">
                          <a:effectLst/>
                        </a:rPr>
                        <a:t> </a:t>
                      </a:r>
                      <a:r>
                        <a:rPr lang="ru-RU" sz="1400" b="1" kern="1200" dirty="0" smtClean="0">
                          <a:effectLst/>
                        </a:rPr>
                        <a:t>260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3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kern="1200" dirty="0" smtClean="0">
                          <a:effectLst/>
                        </a:rPr>
                        <a:t>вычислительной</a:t>
                      </a:r>
                      <a:r>
                        <a:rPr lang="ru-RU" sz="1400" kern="1200" baseline="0" dirty="0" smtClean="0">
                          <a:effectLst/>
                        </a:rPr>
                        <a:t> т</a:t>
                      </a:r>
                      <a:r>
                        <a:rPr lang="ru-RU" sz="1400" kern="1200" dirty="0" smtClean="0">
                          <a:effectLst/>
                        </a:rPr>
                        <a:t>ехники</a:t>
                      </a:r>
                      <a:endParaRPr lang="ru-RU" sz="140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effectLst/>
                        </a:rPr>
                        <a:t>225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8723" name="Прямоугольник 5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О приемной кампании 2014 года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Результаты зачисления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412875"/>
          <a:ext cx="8785225" cy="446246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99147"/>
                <a:gridCol w="3841915"/>
                <a:gridCol w="1673444"/>
                <a:gridCol w="1415991"/>
                <a:gridCol w="1254478"/>
              </a:tblGrid>
              <a:tr h="782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Факультет/отделение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бюджетных мест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</a:t>
                      </a:r>
                      <a:r>
                        <a:rPr lang="ru-RU" sz="1400" dirty="0" smtClean="0">
                          <a:effectLst/>
                        </a:rPr>
                        <a:t>оригиналов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(1-я волна)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Количество оригиналов (2-я волна)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1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Направление подготовки «Инфокоммуникационные технологии и системы связи» факультета электроники и телекоммуникаций МИЭМ НИУ ВШЭ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Специальность «Компьютерная безопасность» факультета прикладной математики и кибернетики МИЭМ НИУ ВШЭ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5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подготовки «Информатика и вычислительная техника» факультета информационных технологий и вычислительной техники </a:t>
                      </a:r>
                      <a:r>
                        <a:rPr lang="ru-RU" sz="1400" dirty="0" smtClean="0">
                          <a:effectLst/>
                        </a:rPr>
                        <a:t>МИЭМ НИУ ВШЭ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89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58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6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подготовки «Прикладная математика» факультета прикладной математики и кибернетики МИЭМ НИУ ВШЭ 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52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83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  <a:tr h="23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Calibri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260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268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254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494" marR="61494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5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Результаты зачисления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388" y="1293813"/>
          <a:ext cx="8785225" cy="2438400"/>
        </p:xfrm>
        <a:graphic>
          <a:graphicData uri="http://schemas.openxmlformats.org/drawingml/2006/table">
            <a:tbl>
              <a:tblPr firstCol="1" bandRow="1">
                <a:tableStyleId>{69CF1AB2-1976-4502-BF36-3FF5EA218861}</a:tableStyleId>
              </a:tblPr>
              <a:tblGrid>
                <a:gridCol w="2726373"/>
                <a:gridCol w="2019535"/>
                <a:gridCol w="2019535"/>
                <a:gridCol w="2019535"/>
              </a:tblGrid>
              <a:tr h="4752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Средние баллы по ЕГЭ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Факультет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Средний балл на предмет </a:t>
                      </a:r>
                      <a:r>
                        <a:rPr lang="ru-RU" sz="1400" b="1" dirty="0" smtClean="0">
                          <a:effectLst/>
                        </a:rPr>
                        <a:t>2012 г</a:t>
                      </a:r>
                      <a:r>
                        <a:rPr lang="ru-RU" sz="1400" b="1" dirty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Средний балл на предмет </a:t>
                      </a:r>
                      <a:r>
                        <a:rPr lang="ru-RU" sz="1400" b="1" dirty="0" smtClean="0">
                          <a:effectLst/>
                        </a:rPr>
                        <a:t>2013 г</a:t>
                      </a:r>
                      <a:r>
                        <a:rPr lang="ru-RU" sz="1400" b="1" dirty="0">
                          <a:effectLst/>
                        </a:rPr>
                        <a:t>.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Средний балл на предмет 2014 г.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Электроники и телекоммуникаций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67.4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71,3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Прикладной математики и кибернетики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77.25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87.6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71,6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b="0" dirty="0" smtClean="0">
                          <a:effectLst/>
                        </a:rPr>
                        <a:t>вычислительной </a:t>
                      </a:r>
                      <a:r>
                        <a:rPr lang="ru-RU" sz="1400" b="0" dirty="0">
                          <a:effectLst/>
                        </a:rPr>
                        <a:t>техники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75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388" y="3814763"/>
          <a:ext cx="8785225" cy="2422525"/>
        </p:xfrm>
        <a:graphic>
          <a:graphicData uri="http://schemas.openxmlformats.org/drawingml/2006/table">
            <a:tbl>
              <a:tblPr firstCol="1" bandRow="1">
                <a:tableStyleId>{69CF1AB2-1976-4502-BF36-3FF5EA218861}</a:tableStyleId>
              </a:tblPr>
              <a:tblGrid>
                <a:gridCol w="2726373"/>
                <a:gridCol w="2019535"/>
                <a:gridCol w="2019535"/>
                <a:gridCol w="2019535"/>
              </a:tblGrid>
              <a:tr h="47525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Процент иногородних студентов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Факультет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2012г.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2013г.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2014 г.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Электроники и телекоммуникаций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53%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45%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Прикладной математики и кибернетики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53%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5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Информационных технологий и </a:t>
                      </a:r>
                      <a:r>
                        <a:rPr lang="ru-RU" sz="1400" b="0" dirty="0" smtClean="0">
                          <a:effectLst/>
                        </a:rPr>
                        <a:t>вычислительной </a:t>
                      </a:r>
                      <a:r>
                        <a:rPr lang="ru-RU" sz="1400" b="0" dirty="0">
                          <a:effectLst/>
                        </a:rPr>
                        <a:t>техники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35%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47%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55%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4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Магистратура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196975"/>
            <a:ext cx="878522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Для обеспечения набора в магистратуру МИЭМ НИУ ВШЭ были разработаны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7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магистерских программ по пяти направлениям обучения: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388" y="1844675"/>
          <a:ext cx="8785225" cy="4321175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206054"/>
                <a:gridCol w="4210770"/>
                <a:gridCol w="1368152"/>
              </a:tblGrid>
              <a:tr h="342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 приема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09.04.01 </a:t>
                      </a: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u="none" strike="noStrike" dirty="0">
                          <a:effectLst/>
                        </a:rPr>
                        <a:t>Информатика и вычислительная техника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Компьютерное моделирование в космической технике и технологиях, рук. зав. каф. Пожидаев Е.Д.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Информационные системы и компьютерные сети</a:t>
                      </a:r>
                      <a:r>
                        <a:rPr lang="ru-RU" sz="1400" dirty="0">
                          <a:effectLst/>
                        </a:rPr>
                        <a:t>, рук. зав. каф. Азаров В.Н., </a:t>
                      </a:r>
                      <a:r>
                        <a:rPr lang="ru-RU" sz="1400" dirty="0" err="1">
                          <a:effectLst/>
                        </a:rPr>
                        <a:t>Вишнеков</a:t>
                      </a:r>
                      <a:r>
                        <a:rPr lang="ru-RU" sz="1400" dirty="0">
                          <a:effectLst/>
                        </a:rPr>
                        <a:t> А.В.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01.04.04 - </a:t>
                      </a:r>
                      <a:r>
                        <a:rPr lang="ru-RU" sz="1400" dirty="0">
                          <a:effectLst/>
                        </a:rPr>
                        <a:t>Прикладная математика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Системы управления и обработки информации в инженерии</a:t>
                      </a:r>
                      <a:r>
                        <a:rPr lang="ru-RU" sz="1400" dirty="0">
                          <a:effectLst/>
                        </a:rPr>
                        <a:t>, рук. зав. каф. Афанасьев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01.04.02  </a:t>
                      </a:r>
                      <a:r>
                        <a:rPr lang="ru-RU" sz="1400" dirty="0">
                          <a:effectLst/>
                        </a:rPr>
                        <a:t>- Прикладная математика и информатика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Математические методы естествознания и компьютерные технологии</a:t>
                      </a:r>
                      <a:r>
                        <a:rPr lang="ru-RU" sz="1400" dirty="0">
                          <a:effectLst/>
                        </a:rPr>
                        <a:t>, рук. проф. Карасев М.В.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</a:t>
                      </a: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dirty="0" smtClean="0">
                          <a:effectLst/>
                        </a:rPr>
                        <a:t>Инжиниринг в электронике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Инжиниринг в электронике, руководитель проф. Львов Б.Г.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11.04.04 - Прикладная физика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Прикладная физика, рук. зав. каф. Пожидаев Е.Д.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568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11.04.04 - Измерительные технологии </a:t>
                      </a:r>
                      <a:r>
                        <a:rPr lang="ru-RU" sz="1400" dirty="0" err="1" smtClean="0">
                          <a:effectLst/>
                        </a:rPr>
                        <a:t>наноиндустрии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Измерительные технологии </a:t>
                      </a:r>
                      <a:r>
                        <a:rPr lang="ru-RU" sz="1400" u="none" strike="noStrike" dirty="0" err="1">
                          <a:effectLst/>
                        </a:rPr>
                        <a:t>наноиндустрии</a:t>
                      </a:r>
                      <a:r>
                        <a:rPr lang="ru-RU" sz="1400" dirty="0">
                          <a:effectLst/>
                        </a:rPr>
                        <a:t>, рук. проф. Крутиков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4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Магистратура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8" y="1196975"/>
            <a:ext cx="8836025" cy="16462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Приемная кампания по набору в магистратуру включала в себя следующие мероприятия:</a:t>
            </a:r>
          </a:p>
          <a:p>
            <a:pPr marL="996950" indent="-285750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Создание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сайтов по каждой магистерской программе.</a:t>
            </a:r>
          </a:p>
          <a:p>
            <a:pPr marL="996950" indent="-285750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Регистрация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поступающих на сайтах магистерских программ.</a:t>
            </a:r>
          </a:p>
          <a:p>
            <a:pPr marL="996950" indent="-285750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Участие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выездной зимней школе.</a:t>
            </a:r>
          </a:p>
          <a:p>
            <a:pPr marL="996950" indent="-285750"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Публикация 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интервью с руководителями магистерских программ на портале НИУ ВШЭ</a:t>
            </a:r>
            <a:r>
              <a:rPr lang="ru-RU" sz="15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endParaRPr lang="ru-RU" sz="1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Результаты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приема в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магистратуру (проходной балл – 40)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388" y="2843213"/>
          <a:ext cx="8785225" cy="346551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024336"/>
                <a:gridCol w="4752528"/>
                <a:gridCol w="1008112"/>
              </a:tblGrid>
              <a:tr h="226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Программа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Зачислено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09.04.01 - </a:t>
                      </a:r>
                      <a:r>
                        <a:rPr lang="ru-RU" sz="1400" u="none" strike="noStrike" dirty="0">
                          <a:effectLst/>
                        </a:rPr>
                        <a:t>Информатика и вычислительная техника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Компьютерное моделирование в космической технике и технологиях, рук. зав. каф. Пожидаев Е.Д.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1</a:t>
                      </a:r>
                      <a:r>
                        <a:rPr lang="en-US" sz="1400" b="0" dirty="0" smtClean="0">
                          <a:effectLst/>
                        </a:rPr>
                        <a:t>6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Информационные системы и компьютерные сети</a:t>
                      </a:r>
                      <a:r>
                        <a:rPr lang="ru-RU" sz="1400" dirty="0">
                          <a:effectLst/>
                        </a:rPr>
                        <a:t>, рук. зав. каф. Азаров В.Н., </a:t>
                      </a:r>
                      <a:r>
                        <a:rPr lang="ru-RU" sz="1400" dirty="0" err="1">
                          <a:effectLst/>
                        </a:rPr>
                        <a:t>Вишнеков</a:t>
                      </a:r>
                      <a:r>
                        <a:rPr lang="ru-RU" sz="1400" dirty="0">
                          <a:effectLst/>
                        </a:rPr>
                        <a:t> А.В.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2</a:t>
                      </a:r>
                      <a:r>
                        <a:rPr lang="en-US" sz="1400" b="0" dirty="0" smtClean="0">
                          <a:effectLst/>
                        </a:rPr>
                        <a:t>7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01.04.04 - </a:t>
                      </a:r>
                      <a:r>
                        <a:rPr lang="ru-RU" sz="1400" dirty="0">
                          <a:effectLst/>
                        </a:rPr>
                        <a:t>Прикладная математика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Системы управления и обработки информации в инженерии</a:t>
                      </a:r>
                      <a:r>
                        <a:rPr lang="ru-RU" sz="1400" dirty="0">
                          <a:effectLst/>
                        </a:rPr>
                        <a:t>, рук. зав. каф. Афанасьев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16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01.04.02 - </a:t>
                      </a:r>
                      <a:r>
                        <a:rPr lang="ru-RU" sz="1400" dirty="0">
                          <a:effectLst/>
                        </a:rPr>
                        <a:t>Прикладная математика и информатика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Математические методы естествознания и компьютерные технологии</a:t>
                      </a:r>
                      <a:r>
                        <a:rPr lang="ru-RU" sz="1400" dirty="0">
                          <a:effectLst/>
                        </a:rPr>
                        <a:t>, рук. проф. Карасев М.В.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16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</a:t>
                      </a:r>
                      <a:r>
                        <a:rPr lang="ru-RU" sz="1400" dirty="0">
                          <a:effectLst/>
                        </a:rPr>
                        <a:t>- </a:t>
                      </a:r>
                      <a:r>
                        <a:rPr lang="ru-RU" sz="1400" dirty="0" smtClean="0">
                          <a:effectLst/>
                        </a:rPr>
                        <a:t>Инжиниринг в электронике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Инжиниринг в электронике, руководитель проф. Львов Б.Г.</a:t>
                      </a:r>
                      <a:endParaRPr lang="ru-RU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21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259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11.04.04 - Прикладная физика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Прикладная физика, рук. зав. каф. Пожидаев Е.Д.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15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453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11.04.04 - Измерительные технологии </a:t>
                      </a:r>
                      <a:r>
                        <a:rPr lang="ru-RU" sz="1400" dirty="0" err="1" smtClean="0">
                          <a:effectLst/>
                        </a:rPr>
                        <a:t>наноиндустрии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effectLst/>
                        </a:rPr>
                        <a:t>Измерительные технологии </a:t>
                      </a:r>
                      <a:r>
                        <a:rPr lang="ru-RU" sz="1400" u="none" strike="noStrike" dirty="0" err="1">
                          <a:effectLst/>
                        </a:rPr>
                        <a:t>наноиндустрии</a:t>
                      </a:r>
                      <a:r>
                        <a:rPr lang="ru-RU" sz="1400" dirty="0">
                          <a:effectLst/>
                        </a:rPr>
                        <a:t>, рук. проф. Крутиков В.Н.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1</a:t>
                      </a:r>
                      <a:r>
                        <a:rPr lang="en-US" sz="1400" b="0" dirty="0" smtClean="0">
                          <a:effectLst/>
                        </a:rPr>
                        <a:t>6</a:t>
                      </a:r>
                      <a:endParaRPr lang="ru-RU" sz="1400" b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  <a:tr h="259853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</a:rPr>
                        <a:t>Итого:</a:t>
                      </a:r>
                      <a:endParaRPr lang="ru-RU" sz="1400" b="1" i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i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</a:rPr>
                        <a:t>127</a:t>
                      </a:r>
                      <a:endParaRPr lang="ru-RU" sz="1400" b="1" i="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084" marR="67084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3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Итоги выпуска 2014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0025" y="1341438"/>
            <a:ext cx="8693150" cy="325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Выпуск бакалавров, специалистов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2014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году составил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338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чел. в том числе по факультетам:</a:t>
            </a:r>
          </a:p>
          <a:p>
            <a:pPr marL="11684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ФИТиВТ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160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11684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ФПМиК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73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чел.</a:t>
            </a:r>
          </a:p>
          <a:p>
            <a:pPr marL="11684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ФЭТ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105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0825" y="1501775"/>
            <a:ext cx="8707438" cy="4538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 25 по 30 марта 2014г., во время весенних каникул, была проведена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Весенняя техническая школа «Опережая время»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для школьников 9, 10 и 11 классов.</a:t>
            </a: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Из участников школы абитуриентами (студентами) НИУ ВШЭ в 2014 г. стали -  11 человек.</a:t>
            </a:r>
          </a:p>
          <a:p>
            <a:pPr>
              <a:defRPr/>
            </a:pP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проведена большая работа с Дирекцией по профессиональной ориентации и работе с одаренными учащимися НИУ ВШЭ по организации и проведению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Межрегиональной олимпиады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школьников "Высшая проба" 2013-2014 уч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 г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МИЭМ поступило 20 </a:t>
            </a:r>
            <a:r>
              <a:rPr lang="ru-RU" sz="1700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олимпиадников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, из них 15 без вступительных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экзаменов.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МИЭМ НИУ ВШЭ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 Дирекцией  по профессиональной ориентации и работе с одаренными учащимися НИУ ВШЭ впервые начал участвовать в проведении открытого творческого конкурса школьников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Конкурс Юных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по двум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направлениям: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«Юный </a:t>
            </a:r>
            <a:r>
              <a:rPr lang="ru-RU" sz="17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АйТишник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» и «Юный инженер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»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>
              <a:defRPr/>
            </a:pP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 рамках всероссийского форума научной молодежи Шаг в будущее, МИЭМ участвовал в организации и проведении </a:t>
            </a:r>
            <a:r>
              <a:rPr lang="ru-RU" sz="17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Симпозиума «Наука, техника, искусство: взгляд в будущее»</a:t>
            </a:r>
          </a:p>
          <a:p>
            <a:pPr>
              <a:defRPr/>
            </a:pP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Число участников форума -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44 </a:t>
            </a:r>
            <a:r>
              <a:rPr lang="ru-RU" sz="17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человека.</a:t>
            </a:r>
            <a:endParaRPr lang="ru-RU" sz="17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818" name="Прямоугольник 3"/>
          <p:cNvSpPr>
            <a:spLocks noChangeArrowheads="1"/>
          </p:cNvSpPr>
          <p:nvPr/>
        </p:nvSpPr>
        <p:spPr bwMode="auto">
          <a:xfrm>
            <a:off x="1403350" y="404813"/>
            <a:ext cx="65532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005AAB"/>
                </a:solidFill>
                <a:latin typeface="Myriad Pro semibold"/>
                <a:ea typeface="MS PGothic" pitchFamily="34" charset="-128"/>
              </a:rPr>
              <a:t>Довузовская подготовка. Бакалавриат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14757</TotalTime>
  <Words>3526</Words>
  <Application>Microsoft Office PowerPoint</Application>
  <PresentationFormat>Экран (4:3)</PresentationFormat>
  <Paragraphs>651</Paragraphs>
  <Slides>28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24</vt:i4>
      </vt:variant>
      <vt:variant>
        <vt:lpstr>Заголовки слайдов</vt:lpstr>
      </vt:variant>
      <vt:variant>
        <vt:i4>28</vt:i4>
      </vt:variant>
    </vt:vector>
  </HeadingPairs>
  <TitlesOfParts>
    <vt:vector size="61" baseType="lpstr">
      <vt:lpstr>Arial</vt:lpstr>
      <vt:lpstr>Calibri</vt:lpstr>
      <vt:lpstr>Calibri Light</vt:lpstr>
      <vt:lpstr>Myriad Pro semibold</vt:lpstr>
      <vt:lpstr>MS PGothic</vt:lpstr>
      <vt:lpstr>Times New Roman</vt:lpstr>
      <vt:lpstr>Tahoma</vt:lpstr>
      <vt:lpstr>Symbol</vt:lpstr>
      <vt:lpstr>Arial Narrow</vt:lpstr>
      <vt:lpstr>Тема Office</vt:lpstr>
      <vt:lpstr>Специальное оформление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boblinet</dc:creator>
  <cp:lastModifiedBy>admin</cp:lastModifiedBy>
  <cp:revision>199</cp:revision>
  <cp:lastPrinted>2013-01-14T13:27:02Z</cp:lastPrinted>
  <dcterms:created xsi:type="dcterms:W3CDTF">2013-01-09T13:05:26Z</dcterms:created>
  <dcterms:modified xsi:type="dcterms:W3CDTF">2014-09-17T09:54:24Z</dcterms:modified>
</cp:coreProperties>
</file>