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85" r:id="rId5"/>
    <p:sldId id="284" r:id="rId6"/>
    <p:sldId id="282" r:id="rId7"/>
    <p:sldId id="283" r:id="rId8"/>
    <p:sldId id="287" r:id="rId9"/>
    <p:sldId id="286" r:id="rId10"/>
    <p:sldId id="288" r:id="rId11"/>
    <p:sldId id="280" r:id="rId12"/>
  </p:sldIdLst>
  <p:sldSz cx="9906000" cy="6858000" type="A4"/>
  <p:notesSz cx="9947275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A06"/>
    <a:srgbClr val="001402"/>
    <a:srgbClr val="FF6A05"/>
    <a:srgbClr val="FF7619"/>
    <a:srgbClr val="FF7415"/>
    <a:srgbClr val="FF6D09"/>
    <a:srgbClr val="FF6600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2" autoAdjust="0"/>
    <p:restoredTop sz="94660"/>
  </p:normalViewPr>
  <p:slideViewPr>
    <p:cSldViewPr>
      <p:cViewPr varScale="1">
        <p:scale>
          <a:sx n="91" d="100"/>
          <a:sy n="91" d="100"/>
        </p:scale>
        <p:origin x="-1134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89B9E6-AC36-48BD-9EFB-A767797EC78C}" type="doc">
      <dgm:prSet loTypeId="urn:microsoft.com/office/officeart/2005/8/layout/rings+Icon" loCatId="officeonline" qsTypeId="urn:microsoft.com/office/officeart/2005/8/quickstyle/simple1#1" qsCatId="simple" csTypeId="urn:microsoft.com/office/officeart/2005/8/colors/colorful1" csCatId="colorful" phldr="1"/>
      <dgm:spPr/>
    </dgm:pt>
    <dgm:pt modelId="{F71F4B3B-2FE4-45B5-B28A-98B9AF06EEEF}">
      <dgm:prSet phldrT="[Текст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ru-RU" dirty="0" smtClean="0"/>
            <a:t>ФЭТ </a:t>
          </a:r>
          <a:endParaRPr lang="ru-RU" dirty="0"/>
        </a:p>
      </dgm:t>
    </dgm:pt>
    <dgm:pt modelId="{427793E3-D2AF-48DE-8DA4-B6875059F63C}" type="parTrans" cxnId="{DD51A2C9-DBE5-43AD-83E5-3AE4D7C29A89}">
      <dgm:prSet/>
      <dgm:spPr/>
      <dgm:t>
        <a:bodyPr/>
        <a:lstStyle/>
        <a:p>
          <a:endParaRPr lang="ru-RU"/>
        </a:p>
      </dgm:t>
    </dgm:pt>
    <dgm:pt modelId="{F334A247-68FD-4671-887E-311DB9DFDC77}" type="sibTrans" cxnId="{DD51A2C9-DBE5-43AD-83E5-3AE4D7C29A89}">
      <dgm:prSet/>
      <dgm:spPr/>
      <dgm:t>
        <a:bodyPr/>
        <a:lstStyle/>
        <a:p>
          <a:endParaRPr lang="ru-RU"/>
        </a:p>
      </dgm:t>
    </dgm:pt>
    <dgm:pt modelId="{595486ED-5C99-444A-971D-59AADAF281F8}">
      <dgm:prSet phldrT="[Текст]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ru-RU" dirty="0" err="1" smtClean="0"/>
            <a:t>ФПМиК</a:t>
          </a:r>
          <a:endParaRPr lang="ru-RU" dirty="0"/>
        </a:p>
      </dgm:t>
    </dgm:pt>
    <dgm:pt modelId="{E1859C12-20D0-413D-99F6-A7BD1556B849}" type="parTrans" cxnId="{61CC6A97-52B0-4A11-A52D-052DC884D53D}">
      <dgm:prSet/>
      <dgm:spPr/>
      <dgm:t>
        <a:bodyPr/>
        <a:lstStyle/>
        <a:p>
          <a:endParaRPr lang="ru-RU"/>
        </a:p>
      </dgm:t>
    </dgm:pt>
    <dgm:pt modelId="{1A4043CA-2BCC-4F6B-B6C9-F9BF6FD369B0}" type="sibTrans" cxnId="{61CC6A97-52B0-4A11-A52D-052DC884D53D}">
      <dgm:prSet/>
      <dgm:spPr/>
      <dgm:t>
        <a:bodyPr/>
        <a:lstStyle/>
        <a:p>
          <a:endParaRPr lang="ru-RU"/>
        </a:p>
      </dgm:t>
    </dgm:pt>
    <dgm:pt modelId="{383D2842-62C4-4AC0-BEA5-2FD1D3F9DA95}">
      <dgm:prSet phldrT="[Текст]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ru-RU" dirty="0" err="1" smtClean="0"/>
            <a:t>ФИТиВТ</a:t>
          </a:r>
          <a:endParaRPr lang="ru-RU" dirty="0"/>
        </a:p>
      </dgm:t>
    </dgm:pt>
    <dgm:pt modelId="{EB5B29B1-6E24-4B55-BED4-0F6A25BAAE14}" type="parTrans" cxnId="{64105A27-6E7D-431E-832E-01BBD712379A}">
      <dgm:prSet/>
      <dgm:spPr/>
      <dgm:t>
        <a:bodyPr/>
        <a:lstStyle/>
        <a:p>
          <a:endParaRPr lang="ru-RU"/>
        </a:p>
      </dgm:t>
    </dgm:pt>
    <dgm:pt modelId="{D1F6F688-1768-4E83-B760-6AEB2E376B34}" type="sibTrans" cxnId="{64105A27-6E7D-431E-832E-01BBD712379A}">
      <dgm:prSet/>
      <dgm:spPr/>
      <dgm:t>
        <a:bodyPr/>
        <a:lstStyle/>
        <a:p>
          <a:endParaRPr lang="ru-RU"/>
        </a:p>
      </dgm:t>
    </dgm:pt>
    <dgm:pt modelId="{F5921320-EDE4-4390-8F91-82C1D3F2B371}" type="pres">
      <dgm:prSet presAssocID="{EA89B9E6-AC36-48BD-9EFB-A767797EC78C}" presName="Name0" presStyleCnt="0">
        <dgm:presLayoutVars>
          <dgm:chMax val="7"/>
          <dgm:dir/>
          <dgm:resizeHandles val="exact"/>
        </dgm:presLayoutVars>
      </dgm:prSet>
      <dgm:spPr/>
    </dgm:pt>
    <dgm:pt modelId="{2641603F-D633-48A8-ADF0-791B31761952}" type="pres">
      <dgm:prSet presAssocID="{EA89B9E6-AC36-48BD-9EFB-A767797EC78C}" presName="ellipse1" presStyleLbl="vennNode1" presStyleIdx="0" presStyleCnt="3" custLinFactNeighborX="-21171" custLinFactNeighborY="37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3DAEFA-22A8-4EBA-8201-8518FC88B475}" type="pres">
      <dgm:prSet presAssocID="{EA89B9E6-AC36-48BD-9EFB-A767797EC78C}" presName="ellipse2" presStyleLbl="vennNode1" presStyleIdx="1" presStyleCnt="3" custLinFactNeighborX="31310" custLinFactNeighborY="-44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DE787E-1167-4B17-A9E5-A258D14B6C18}" type="pres">
      <dgm:prSet presAssocID="{EA89B9E6-AC36-48BD-9EFB-A767797EC78C}" presName="ellipse3" presStyleLbl="vennNode1" presStyleIdx="2" presStyleCnt="3" custLinFactNeighborX="-43956" custLinFactNeighborY="37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51A2C9-DBE5-43AD-83E5-3AE4D7C29A89}" srcId="{EA89B9E6-AC36-48BD-9EFB-A767797EC78C}" destId="{F71F4B3B-2FE4-45B5-B28A-98B9AF06EEEF}" srcOrd="0" destOrd="0" parTransId="{427793E3-D2AF-48DE-8DA4-B6875059F63C}" sibTransId="{F334A247-68FD-4671-887E-311DB9DFDC77}"/>
    <dgm:cxn modelId="{61CC6A97-52B0-4A11-A52D-052DC884D53D}" srcId="{EA89B9E6-AC36-48BD-9EFB-A767797EC78C}" destId="{595486ED-5C99-444A-971D-59AADAF281F8}" srcOrd="1" destOrd="0" parTransId="{E1859C12-20D0-413D-99F6-A7BD1556B849}" sibTransId="{1A4043CA-2BCC-4F6B-B6C9-F9BF6FD369B0}"/>
    <dgm:cxn modelId="{64105A27-6E7D-431E-832E-01BBD712379A}" srcId="{EA89B9E6-AC36-48BD-9EFB-A767797EC78C}" destId="{383D2842-62C4-4AC0-BEA5-2FD1D3F9DA95}" srcOrd="2" destOrd="0" parTransId="{EB5B29B1-6E24-4B55-BED4-0F6A25BAAE14}" sibTransId="{D1F6F688-1768-4E83-B760-6AEB2E376B34}"/>
    <dgm:cxn modelId="{90FF7011-516C-4080-93E0-856F1AF44C96}" type="presOf" srcId="{383D2842-62C4-4AC0-BEA5-2FD1D3F9DA95}" destId="{91DE787E-1167-4B17-A9E5-A258D14B6C18}" srcOrd="0" destOrd="0" presId="urn:microsoft.com/office/officeart/2005/8/layout/rings+Icon"/>
    <dgm:cxn modelId="{EE975583-6CFC-4F56-B7A9-DB0989D1B6B7}" type="presOf" srcId="{F71F4B3B-2FE4-45B5-B28A-98B9AF06EEEF}" destId="{2641603F-D633-48A8-ADF0-791B31761952}" srcOrd="0" destOrd="0" presId="urn:microsoft.com/office/officeart/2005/8/layout/rings+Icon"/>
    <dgm:cxn modelId="{56F8F5AB-58EC-4662-B5F6-C46E2A82ABF7}" type="presOf" srcId="{EA89B9E6-AC36-48BD-9EFB-A767797EC78C}" destId="{F5921320-EDE4-4390-8F91-82C1D3F2B371}" srcOrd="0" destOrd="0" presId="urn:microsoft.com/office/officeart/2005/8/layout/rings+Icon"/>
    <dgm:cxn modelId="{33AD4120-BC54-4534-965E-03CBDB4BABB3}" type="presOf" srcId="{595486ED-5C99-444A-971D-59AADAF281F8}" destId="{EC3DAEFA-22A8-4EBA-8201-8518FC88B475}" srcOrd="0" destOrd="0" presId="urn:microsoft.com/office/officeart/2005/8/layout/rings+Icon"/>
    <dgm:cxn modelId="{851573F0-60E8-4022-84D5-C5AF380E66EE}" type="presParOf" srcId="{F5921320-EDE4-4390-8F91-82C1D3F2B371}" destId="{2641603F-D633-48A8-ADF0-791B31761952}" srcOrd="0" destOrd="0" presId="urn:microsoft.com/office/officeart/2005/8/layout/rings+Icon"/>
    <dgm:cxn modelId="{7AD09088-56D4-4315-9F44-406409D33121}" type="presParOf" srcId="{F5921320-EDE4-4390-8F91-82C1D3F2B371}" destId="{EC3DAEFA-22A8-4EBA-8201-8518FC88B475}" srcOrd="1" destOrd="0" presId="urn:microsoft.com/office/officeart/2005/8/layout/rings+Icon"/>
    <dgm:cxn modelId="{081EAC55-8BEB-43BC-BE05-51D14E07745A}" type="presParOf" srcId="{F5921320-EDE4-4390-8F91-82C1D3F2B371}" destId="{91DE787E-1167-4B17-A9E5-A258D14B6C18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Связанные кольца"/>
  <dgm:desc val="Служит для отображения перекрывающихся или взаимосвязанных идей и понятий. В круге помещается семь строк текста уровня 1. Остальной текст не отображается, но его можно использовать, если выбрать другой макет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038" y="0"/>
            <a:ext cx="431165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1967F49-2DD4-4990-9B54-2168CE84B97F}" type="datetimeFigureOut">
              <a:rPr lang="ru-RU"/>
              <a:pPr>
                <a:defRPr/>
              </a:pPr>
              <a:t>10.06.2013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5100"/>
            <a:ext cx="4310063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038" y="6515100"/>
            <a:ext cx="431165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EBD414F-7C23-4BC2-BB9A-4A2F22465D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1C239-2B9C-4FA4-9F35-70CA79790B5A}" type="datetimeFigureOut">
              <a:rPr lang="ru-RU"/>
              <a:pPr>
                <a:defRPr/>
              </a:pPr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52B92-3F7F-43F5-A178-2798710C3B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55EC0-79BC-4CD9-BB01-55B3B21A8B45}" type="datetimeFigureOut">
              <a:rPr lang="ru-RU"/>
              <a:pPr>
                <a:defRPr/>
              </a:pPr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481FA-1CC5-4DDD-A473-C1597F79C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55B22-DDF0-4086-A0A9-3FBD82E30F05}" type="datetimeFigureOut">
              <a:rPr lang="ru-RU"/>
              <a:pPr>
                <a:defRPr/>
              </a:pPr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B3D61-B053-4A4D-A513-3544A34BB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hse_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237288"/>
            <a:ext cx="4333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8" descr="hse_miem_log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203950" y="6281738"/>
            <a:ext cx="35083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470AF-3A35-469C-9A29-45CC4F743701}" type="datetimeFigureOut">
              <a:rPr lang="ru-RU"/>
              <a:pPr>
                <a:defRPr/>
              </a:pPr>
              <a:t>10.06.2013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A3532-7008-4324-BD01-93CC0A78C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F5B14-BB19-4465-A78A-26B7526F9834}" type="datetimeFigureOut">
              <a:rPr lang="ru-RU"/>
              <a:pPr>
                <a:defRPr/>
              </a:pPr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101E3-6CE6-4BE7-8B28-03DDC1C5D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3BBD2-1B63-4703-8D63-E6588A385FF5}" type="datetimeFigureOut">
              <a:rPr lang="ru-RU"/>
              <a:pPr>
                <a:defRPr/>
              </a:pPr>
              <a:t>10.06.2013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FC1D-DC72-446E-9340-65209B15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2A44A-34A2-40B2-8C24-9F8F807497C1}" type="datetimeFigureOut">
              <a:rPr lang="ru-RU"/>
              <a:pPr>
                <a:defRPr/>
              </a:pPr>
              <a:t>10.06.2013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CA840-5EAA-4756-A8A1-DF973C5ED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ADBBF-71CB-4935-A307-C279C6D9A78F}" type="datetimeFigureOut">
              <a:rPr lang="ru-RU"/>
              <a:pPr>
                <a:defRPr/>
              </a:pPr>
              <a:t>10.06.2013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FD08A-BB00-4151-B95C-511D13F1D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F059E-F494-4901-B588-602174D6D7C6}" type="datetimeFigureOut">
              <a:rPr lang="ru-RU"/>
              <a:pPr>
                <a:defRPr/>
              </a:pPr>
              <a:t>10.06.2013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5A648-7AF9-4462-9A7A-EA111210B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0E25F-4915-4333-A11F-DB2D5AB62842}" type="datetimeFigureOut">
              <a:rPr lang="ru-RU"/>
              <a:pPr>
                <a:defRPr/>
              </a:pPr>
              <a:t>10.06.2013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5C75B-790E-4CBA-99AE-6A14B93777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19D1C-33E7-4529-A756-48C07FB2B720}" type="datetimeFigureOut">
              <a:rPr lang="ru-RU"/>
              <a:pPr>
                <a:defRPr/>
              </a:pPr>
              <a:t>10.06.2013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72175-3A37-4C89-B97C-8C9F8F21FD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79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FA38AC-2B91-4B4F-AD25-4E8D2AED4A93}" type="datetimeFigureOut">
              <a:rPr lang="ru-RU"/>
              <a:pPr>
                <a:defRPr/>
              </a:pPr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EAD923-F927-4E32-9C3D-E9941575F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2463800"/>
            <a:ext cx="9906000" cy="14700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Инновационная структура</a:t>
            </a:r>
            <a:br>
              <a:rPr lang="ru-RU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МИЭМ </a:t>
            </a:r>
            <a:r>
              <a:rPr lang="ru-RU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НИУ ВШЭ </a:t>
            </a:r>
          </a:p>
        </p:txBody>
      </p:sp>
      <p:pic>
        <p:nvPicPr>
          <p:cNvPr id="14338" name="Рисунок 8" descr="hse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15900"/>
            <a:ext cx="4333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9" descr="hse_miem_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6788" y="260350"/>
            <a:ext cx="35083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675" y="4292600"/>
            <a:ext cx="4916488" cy="1368425"/>
          </a:xfrm>
        </p:spPr>
        <p:txBody>
          <a:bodyPr/>
          <a:lstStyle/>
          <a:p>
            <a:pPr algn="l" eaLnBrk="1" hangingPunct="1"/>
            <a:r>
              <a:rPr lang="ru-RU" sz="1800" smtClean="0">
                <a:solidFill>
                  <a:schemeClr val="bg1"/>
                </a:solidFill>
              </a:rPr>
              <a:t>Научный руководитель</a:t>
            </a:r>
            <a:r>
              <a:rPr lang="ru-RU" sz="1800" smtClean="0">
                <a:solidFill>
                  <a:schemeClr val="bg1"/>
                </a:solidFill>
                <a:latin typeface="Arial" charset="0"/>
              </a:rPr>
              <a:t>, </a:t>
            </a:r>
            <a:br>
              <a:rPr lang="ru-RU" sz="1800" smtClean="0">
                <a:solidFill>
                  <a:schemeClr val="bg1"/>
                </a:solidFill>
                <a:latin typeface="Arial" charset="0"/>
              </a:rPr>
            </a:br>
            <a:r>
              <a:rPr lang="ru-RU" sz="1800" smtClean="0">
                <a:solidFill>
                  <a:schemeClr val="bg1"/>
                </a:solidFill>
              </a:rPr>
              <a:t>директор МИЭМ НИУ ВШЭ —</a:t>
            </a:r>
            <a:br>
              <a:rPr lang="ru-RU" sz="1800" smtClean="0">
                <a:solidFill>
                  <a:schemeClr val="bg1"/>
                </a:solidFill>
              </a:rPr>
            </a:br>
            <a:r>
              <a:rPr lang="ru-RU" sz="1800" smtClean="0">
                <a:solidFill>
                  <a:schemeClr val="bg1"/>
                </a:solidFill>
              </a:rPr>
              <a:t>доктор технических наук, </a:t>
            </a:r>
            <a:br>
              <a:rPr lang="ru-RU" sz="1800" smtClean="0">
                <a:solidFill>
                  <a:schemeClr val="bg1"/>
                </a:solidFill>
              </a:rPr>
            </a:br>
            <a:r>
              <a:rPr lang="ru-RU" sz="1800" smtClean="0">
                <a:solidFill>
                  <a:schemeClr val="bg1"/>
                </a:solidFill>
              </a:rPr>
              <a:t>профессор, академик РАО </a:t>
            </a:r>
          </a:p>
          <a:p>
            <a:pPr algn="l" eaLnBrk="1" hangingPunct="1"/>
            <a:r>
              <a:rPr lang="ru-RU" sz="1800" smtClean="0">
                <a:solidFill>
                  <a:schemeClr val="bg1"/>
                </a:solidFill>
              </a:rPr>
              <a:t>Тихонов А.Н.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Виртуальная образовательная среда</a:t>
            </a:r>
          </a:p>
        </p:txBody>
      </p:sp>
      <p:pic>
        <p:nvPicPr>
          <p:cNvPr id="2457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8" y="1447800"/>
            <a:ext cx="9683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2463800"/>
            <a:ext cx="9906000" cy="14700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Спасибо за внимание!!!</a:t>
            </a:r>
          </a:p>
        </p:txBody>
      </p:sp>
      <p:pic>
        <p:nvPicPr>
          <p:cNvPr id="25602" name="Рисунок 8" descr="hse_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15900"/>
            <a:ext cx="4333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Рисунок 9" descr="hse_miem_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6788" y="260350"/>
            <a:ext cx="35083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Структура МИЭМ НИУ ВШЭ</a:t>
            </a:r>
            <a:endParaRPr lang="ru-RU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2073" name="Object 25"/>
          <p:cNvGraphicFramePr>
            <a:graphicFrameLocks noChangeAspect="1"/>
          </p:cNvGraphicFramePr>
          <p:nvPr/>
        </p:nvGraphicFramePr>
        <p:xfrm>
          <a:off x="508000" y="1557338"/>
          <a:ext cx="8942388" cy="4356100"/>
        </p:xfrm>
        <a:graphic>
          <a:graphicData uri="http://schemas.openxmlformats.org/presentationml/2006/ole">
            <p:oleObj spid="_x0000_s2073" name="Visio" r:id="rId3" imgW="6418924" imgH="3388746" progId="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651125" y="3068638"/>
            <a:ext cx="139700" cy="73025"/>
          </a:xfrm>
          <a:prstGeom prst="rect">
            <a:avLst/>
          </a:prstGeom>
          <a:solidFill>
            <a:srgbClr val="FF761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Факультеты и кафедры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838" y="1403350"/>
            <a:ext cx="928370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Факультет 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информационных технологий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/>
            </a:r>
            <a:br>
              <a:rPr lang="en-US" sz="36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и 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вычислительной техники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Факультет 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прикладной математики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/>
            </a:r>
            <a:br>
              <a:rPr lang="en-US" sz="36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</a:b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и 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кибернетики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Факультет 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электроники и телекоммуникаций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Отделение 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дизайна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Межфакультетские 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кафедры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Направления развития МИЭМ</a:t>
            </a:r>
          </a:p>
        </p:txBody>
      </p:sp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5925" y="1412875"/>
            <a:ext cx="9180513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Направления подготовки в текущей структуре МИЭМ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-231576" y="1196752"/>
          <a:ext cx="957706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65213" y="1651000"/>
            <a:ext cx="3565525" cy="352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</a:rPr>
              <a:t>22 -Автоматика </a:t>
            </a:r>
            <a:r>
              <a:rPr lang="ru-RU" sz="2000" b="1" dirty="0">
                <a:solidFill>
                  <a:schemeClr val="bg1"/>
                </a:solidFill>
              </a:rPr>
              <a:t>и управление</a:t>
            </a:r>
          </a:p>
        </p:txBody>
      </p:sp>
      <p:cxnSp>
        <p:nvCxnSpPr>
          <p:cNvPr id="11" name="Прямая соединительная линия 10"/>
          <p:cNvCxnSpPr>
            <a:endCxn id="9" idx="2"/>
          </p:cNvCxnSpPr>
          <p:nvPr/>
        </p:nvCxnSpPr>
        <p:spPr>
          <a:xfrm flipH="1" flipV="1">
            <a:off x="2847975" y="2003425"/>
            <a:ext cx="736600" cy="14970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800475" y="5548313"/>
            <a:ext cx="5310188" cy="354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</a:rPr>
              <a:t>23 - Информатика </a:t>
            </a:r>
            <a:r>
              <a:rPr lang="ru-RU" sz="2000" b="1" dirty="0">
                <a:solidFill>
                  <a:schemeClr val="bg1"/>
                </a:solidFill>
              </a:rPr>
              <a:t>и вычислительная </a:t>
            </a:r>
            <a:r>
              <a:rPr lang="ru-RU" sz="2000" b="1" dirty="0">
                <a:solidFill>
                  <a:schemeClr val="bg1"/>
                </a:solidFill>
              </a:rPr>
              <a:t>техника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5313363" y="4078288"/>
            <a:ext cx="1312862" cy="14986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Направления подготовки в обновленной структуре МИЭМ</a:t>
            </a:r>
          </a:p>
        </p:txBody>
      </p:sp>
      <p:sp>
        <p:nvSpPr>
          <p:cNvPr id="11" name="Цилиндр 10"/>
          <p:cNvSpPr/>
          <p:nvPr/>
        </p:nvSpPr>
        <p:spPr>
          <a:xfrm>
            <a:off x="272480" y="3429000"/>
            <a:ext cx="9289032" cy="2475432"/>
          </a:xfrm>
          <a:prstGeom prst="can">
            <a:avLst>
              <a:gd name="adj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1" anchor="ctr">
            <a:prstTxWarp prst="textArchDown">
              <a:avLst/>
            </a:prstTxWarp>
          </a:bodyPr>
          <a:lstStyle/>
          <a:p>
            <a:pPr algn="ctr">
              <a:defRPr/>
            </a:pPr>
            <a:r>
              <a:rPr lang="ru-RU" sz="3200" dirty="0"/>
              <a:t>Базовый естественно-научный блок дисциплин</a:t>
            </a:r>
            <a:endParaRPr lang="ru-RU" sz="3200" dirty="0"/>
          </a:p>
        </p:txBody>
      </p:sp>
      <p:sp>
        <p:nvSpPr>
          <p:cNvPr id="12" name="Блок-схема: магнитный диск 11"/>
          <p:cNvSpPr/>
          <p:nvPr/>
        </p:nvSpPr>
        <p:spPr>
          <a:xfrm>
            <a:off x="776536" y="2505814"/>
            <a:ext cx="2736304" cy="1787282"/>
          </a:xfrm>
          <a:prstGeom prst="flowChartMagneticDisk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CanDown">
              <a:avLst>
                <a:gd name="adj" fmla="val 33333"/>
              </a:avLst>
            </a:prstTxWarp>
          </a:bodyPr>
          <a:lstStyle/>
          <a:p>
            <a:pPr algn="ctr">
              <a:defRPr/>
            </a:pPr>
            <a:r>
              <a:rPr lang="ru-RU" sz="2400" b="1" dirty="0">
                <a:cs typeface="Times New Roman" pitchFamily="18" charset="0"/>
              </a:rPr>
              <a:t>Инженерия</a:t>
            </a:r>
            <a:endParaRPr lang="ru-RU" sz="2400" dirty="0">
              <a:cs typeface="Times New Roman" pitchFamily="18" charset="0"/>
            </a:endParaRPr>
          </a:p>
        </p:txBody>
      </p:sp>
      <p:sp>
        <p:nvSpPr>
          <p:cNvPr id="13" name="Блок-схема: магнитный диск 12"/>
          <p:cNvSpPr/>
          <p:nvPr/>
        </p:nvSpPr>
        <p:spPr>
          <a:xfrm>
            <a:off x="3512840" y="2217781"/>
            <a:ext cx="2736304" cy="1859289"/>
          </a:xfrm>
          <a:prstGeom prst="flowChartMagneticDisk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b" anchorCtr="1">
            <a:prstTxWarp prst="textCanDown">
              <a:avLst>
                <a:gd name="adj" fmla="val 33333"/>
              </a:avLst>
            </a:prstTxWarp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400" b="1" dirty="0"/>
              <a:t>Прикладная</a:t>
            </a:r>
          </a:p>
          <a:p>
            <a:pPr algn="ctr" defTabSz="4000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400" b="1" dirty="0"/>
              <a:t> математика</a:t>
            </a:r>
          </a:p>
        </p:txBody>
      </p:sp>
      <p:sp>
        <p:nvSpPr>
          <p:cNvPr id="14" name="Блок-схема: магнитный диск 13"/>
          <p:cNvSpPr/>
          <p:nvPr/>
        </p:nvSpPr>
        <p:spPr>
          <a:xfrm>
            <a:off x="6249144" y="2505813"/>
            <a:ext cx="3024336" cy="1787282"/>
          </a:xfrm>
          <a:prstGeom prst="flowChartMagneticDisk">
            <a:avLst/>
          </a:prstGeom>
          <a:solidFill>
            <a:srgbClr val="00B050"/>
          </a:solidFill>
          <a:ln>
            <a:solidFill>
              <a:srgbClr val="003A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CanDown">
              <a:avLst>
                <a:gd name="adj" fmla="val 33333"/>
              </a:avLst>
            </a:prstTxWarp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400" b="1" dirty="0"/>
              <a:t>Информационные</a:t>
            </a:r>
          </a:p>
          <a:p>
            <a:pPr algn="ctr" defTabSz="4000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400" b="1" dirty="0"/>
              <a:t>технологии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Образование</a:t>
            </a:r>
          </a:p>
        </p:txBody>
      </p:sp>
      <p:pic>
        <p:nvPicPr>
          <p:cNvPr id="2150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713" y="2347913"/>
            <a:ext cx="9629775" cy="245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Научно-исследовательская деятельность</a:t>
            </a:r>
          </a:p>
        </p:txBody>
      </p:sp>
      <p:pic>
        <p:nvPicPr>
          <p:cNvPr id="2253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8" y="1268413"/>
            <a:ext cx="9688512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906000" cy="8651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bg1"/>
                </a:solidFill>
              </a:rPr>
              <a:t>Партнеры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4489" y="1268760"/>
            <a:ext cx="9289032" cy="4832092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Ракетно-космическая корпорация «Энергия»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ГКНПЦ им. М.В. Хруничева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Компания АЙТЕКО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КБ ХИММАШ им. А.М. Исаева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НПО им. С.А. Лавочкина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ОАО Концерн «Вега»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МКБ «Компас»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ФГУП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МНИРТИ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НИИЯФ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РНЦ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«Курчатовский институт»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ФГУП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НИИ «Полюс»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ИКИ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Motorola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AMD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Xilinx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Tektronix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Mentor Graphics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Synopsys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7013</TotalTime>
  <Words>79</Words>
  <Application>Microsoft Office PowerPoint</Application>
  <PresentationFormat>Лист A4 (210x297 мм)</PresentationFormat>
  <Paragraphs>20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Тема Office</vt:lpstr>
      <vt:lpstr>Тема Office</vt:lpstr>
      <vt:lpstr>Visio</vt:lpstr>
      <vt:lpstr>Слайд 1</vt:lpstr>
      <vt:lpstr>Структура МИЭМ НИУ ВШЭ</vt:lpstr>
      <vt:lpstr>Факультеты и кафедры</vt:lpstr>
      <vt:lpstr>Направления развития МИЭМ</vt:lpstr>
      <vt:lpstr>Направления подготовки в текущей структуре МИЭМ</vt:lpstr>
      <vt:lpstr>Направления подготовки в обновленной структуре МИЭМ</vt:lpstr>
      <vt:lpstr>Образование</vt:lpstr>
      <vt:lpstr>Научно-исследовательская деятельность</vt:lpstr>
      <vt:lpstr>Партнеры</vt:lpstr>
      <vt:lpstr>Виртуальная образовательная среда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boblinet</dc:creator>
  <cp:lastModifiedBy>admin</cp:lastModifiedBy>
  <cp:revision>112</cp:revision>
  <cp:lastPrinted>2013-04-08T09:06:23Z</cp:lastPrinted>
  <dcterms:created xsi:type="dcterms:W3CDTF">2013-01-09T13:05:26Z</dcterms:created>
  <dcterms:modified xsi:type="dcterms:W3CDTF">2013-06-10T08:24:31Z</dcterms:modified>
</cp:coreProperties>
</file>