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5" r:id="rId3"/>
    <p:sldId id="348" r:id="rId4"/>
    <p:sldId id="350" r:id="rId5"/>
    <p:sldId id="349" r:id="rId6"/>
    <p:sldId id="344" r:id="rId7"/>
    <p:sldId id="345" r:id="rId8"/>
    <p:sldId id="346" r:id="rId9"/>
    <p:sldId id="347" r:id="rId10"/>
    <p:sldId id="351" r:id="rId11"/>
    <p:sldId id="353" r:id="rId12"/>
    <p:sldId id="352" r:id="rId13"/>
    <p:sldId id="354" r:id="rId14"/>
    <p:sldId id="355" r:id="rId15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A05"/>
    <a:srgbClr val="FF7619"/>
    <a:srgbClr val="003A06"/>
    <a:srgbClr val="001402"/>
    <a:srgbClr val="FF7415"/>
    <a:srgbClr val="FF6D09"/>
    <a:srgbClr val="FF6600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2" autoAdjust="0"/>
    <p:restoredTop sz="94660"/>
  </p:normalViewPr>
  <p:slideViewPr>
    <p:cSldViewPr>
      <p:cViewPr varScale="1">
        <p:scale>
          <a:sx n="93" d="100"/>
          <a:sy n="93" d="100"/>
        </p:scale>
        <p:origin x="-106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448408855084087E-2"/>
          <c:y val="3.2507910066568939E-2"/>
          <c:w val="0.94078968839418908"/>
          <c:h val="0.89281070485843361"/>
        </c:manualLayout>
      </c:layout>
      <c:bar3D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Лист1!$E$2:$E$6</c:f>
              <c:strCache>
                <c:ptCount val="5"/>
                <c:pt idx="0">
                  <c:v>БК </c:v>
                </c:pt>
                <c:pt idx="1">
                  <c:v>Департамент ИТ</c:v>
                </c:pt>
                <c:pt idx="2">
                  <c:v>Департамент ПМ</c:v>
                </c:pt>
                <c:pt idx="3">
                  <c:v>Департамент ЭИ</c:v>
                </c:pt>
                <c:pt idx="4">
                  <c:v>СКБ МИЭМ НИУ ВШЭ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17</c:v>
                </c:pt>
                <c:pt idx="4">
                  <c:v>1</c:v>
                </c:pt>
              </c:numCache>
            </c:numRef>
          </c:val>
        </c:ser>
        <c:shape val="box"/>
        <c:axId val="57596544"/>
        <c:axId val="59675008"/>
        <c:axId val="0"/>
      </c:bar3DChart>
      <c:catAx>
        <c:axId val="57596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675008"/>
        <c:crosses val="autoZero"/>
        <c:auto val="1"/>
        <c:lblAlgn val="ctr"/>
        <c:lblOffset val="100"/>
      </c:catAx>
      <c:valAx>
        <c:axId val="596750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9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Лист1!$E$36:$E$38</c:f>
              <c:strCache>
                <c:ptCount val="3"/>
                <c:pt idx="0">
                  <c:v>Международная конференция</c:v>
                </c:pt>
                <c:pt idx="1">
                  <c:v>Российская конференция</c:v>
                </c:pt>
                <c:pt idx="2">
                  <c:v>Семинар</c:v>
                </c:pt>
              </c:strCache>
            </c:strRef>
          </c:cat>
          <c:val>
            <c:numRef>
              <c:f>Лист1!$F$36:$F$38</c:f>
              <c:numCache>
                <c:formatCode>General</c:formatCode>
                <c:ptCount val="3"/>
                <c:pt idx="0">
                  <c:v>11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</c:ser>
        <c:shape val="box"/>
        <c:axId val="59695488"/>
        <c:axId val="59697024"/>
        <c:axId val="0"/>
      </c:bar3DChart>
      <c:catAx>
        <c:axId val="59695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697024"/>
        <c:crosses val="autoZero"/>
        <c:auto val="1"/>
        <c:lblAlgn val="ctr"/>
        <c:lblOffset val="100"/>
      </c:catAx>
      <c:valAx>
        <c:axId val="59697024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69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CF9EA7-C2E0-49E3-90DD-B963C4FB8BAE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59BB8B-257C-4020-957E-D7A2649C0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9A8ACB-EC71-45E3-A56C-81DA94A3BB5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1DA9-1B0F-488D-B2B1-7BC2D49BCD49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1CC9-45EF-40CC-AFE2-0051B8CC3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AA0A-7B25-4671-A590-65F851A9A840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B1D3-ADCF-455B-9847-B368CC7B0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F79E-5894-4AAD-A996-498110705895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72D62-EF4E-43E3-B939-7DDCFA02D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hs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37288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hse_miem_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6281738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B1C0-1A1E-432C-AAC3-168099E5B1C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C16DC-4C87-43D0-AD0F-9E6ADED11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C8D5-022A-4AF7-B7E6-656D03419E31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6367-5738-4AEE-BC56-D46ECC378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5C2F-3F0E-476D-A7FC-9AF4FDEDA5E1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BACB-D435-4E5C-834C-A8667EBC6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75CB-15AB-43C7-ABCF-356EA0E93A2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25EB-05E3-4488-A83D-3D2BA5FB4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9D870-2B85-4491-81D2-74420395E720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A689-DC49-415D-B3D2-9D323AB8B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EA3D-1B55-40F4-AFE2-CB6EEDDCE5E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9913-65A2-45DC-ABCF-45EBD332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3623-E88B-4CDB-8D30-3729875BABCB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CAEEB-A168-4052-B671-E2E96EC2F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E89B-DA70-4AF6-B696-3019F4A879F7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2FE2-9DA7-4653-9E38-052D7D2EE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9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EE5DC-E564-464E-ABC7-1281DDA14822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5D1040-1067-44E0-B4F6-B90F1109D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276475"/>
            <a:ext cx="9906000" cy="2160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 плане-графике проведения научных мероприятий на 2015 г. по реализации первоочередных задач научной и инновационной деятельности МИЭМ НИУ ВШЭ </a:t>
            </a:r>
          </a:p>
        </p:txBody>
      </p:sp>
      <p:pic>
        <p:nvPicPr>
          <p:cNvPr id="14338" name="Рисунок 8" descr="hse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9" descr="hse_miem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59200" y="5876925"/>
            <a:ext cx="2387600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МИЭМ НИУ ВШЭ</a:t>
            </a:r>
          </a:p>
          <a:p>
            <a:pPr algn="ctr">
              <a:defRPr/>
            </a:pPr>
            <a:r>
              <a:rPr lang="ru-RU" dirty="0"/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Типовые задачи при организации научных мероприятий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5925" y="1052513"/>
            <a:ext cx="9145588" cy="4241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Разработка и наполнение сайта (</a:t>
            </a:r>
            <a:r>
              <a:rPr lang="en-US" sz="2800" dirty="0" err="1">
                <a:solidFill>
                  <a:schemeClr val="lt1"/>
                </a:solidFill>
                <a:latin typeface="+mn-lt"/>
                <a:cs typeface="+mn-cs"/>
              </a:rPr>
              <a:t>ru</a:t>
            </a:r>
            <a:r>
              <a:rPr lang="en-US" sz="2800" dirty="0">
                <a:solidFill>
                  <a:schemeClr val="lt1"/>
                </a:solidFill>
                <a:latin typeface="+mn-lt"/>
                <a:cs typeface="+mn-cs"/>
              </a:rPr>
              <a:t>/</a:t>
            </a:r>
            <a:r>
              <a:rPr lang="en-US" sz="2800" dirty="0" err="1">
                <a:solidFill>
                  <a:schemeClr val="lt1"/>
                </a:solidFill>
                <a:latin typeface="+mn-lt"/>
                <a:cs typeface="+mn-cs"/>
              </a:rPr>
              <a:t>en</a:t>
            </a: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);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Подготовка информационных материалов и бланков;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Формирование списка рассылки;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Многократные рассылки приглашений;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Регистрация участников;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Прием материалов (публикаций);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Верстка и издание сборника трудов;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Получение </a:t>
            </a:r>
            <a:r>
              <a:rPr lang="en-US" sz="2800" dirty="0">
                <a:solidFill>
                  <a:schemeClr val="lt1"/>
                </a:solidFill>
                <a:latin typeface="+mn-lt"/>
                <a:cs typeface="+mn-cs"/>
              </a:rPr>
              <a:t>ISSN</a:t>
            </a: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-кода и регистрация в </a:t>
            </a:r>
            <a:r>
              <a:rPr lang="en-US" sz="2800" dirty="0">
                <a:solidFill>
                  <a:schemeClr val="lt1"/>
                </a:solidFill>
                <a:latin typeface="+mn-lt"/>
                <a:cs typeface="+mn-cs"/>
              </a:rPr>
              <a:t>E-library</a:t>
            </a: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;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Проведение мероприятия;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Основные разделы сайта конференции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5925" y="785813"/>
            <a:ext cx="9145588" cy="5164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О конференции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История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Цели и задачи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Мероприятия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Руководство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Организаторы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Участникам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Условия участия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Условия размещения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Оформление материалов</a:t>
            </a:r>
          </a:p>
          <a:p>
            <a:pPr marL="1077913" indent="-45085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Оплата </a:t>
            </a:r>
            <a:r>
              <a:rPr lang="ru-RU" sz="2800" i="1" dirty="0" err="1">
                <a:solidFill>
                  <a:schemeClr val="lt1"/>
                </a:solidFill>
                <a:latin typeface="+mn-lt"/>
                <a:cs typeface="+mn-cs"/>
              </a:rPr>
              <a:t>оргвзноса</a:t>
            </a:r>
            <a:endParaRPr lang="ru-RU" sz="2800" i="1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Основные разделы сайта конференции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5925" y="814388"/>
            <a:ext cx="9145588" cy="4702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Партнерам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Контакты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Фото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Регистрация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Список участников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Перечень докладов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Информационное письмо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Вопросы и ответы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Архив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Новости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Пример сайта конференции ИНФО-2014</a:t>
            </a:r>
          </a:p>
        </p:txBody>
      </p:sp>
      <p:pic>
        <p:nvPicPr>
          <p:cNvPr id="27650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9425" y="908050"/>
            <a:ext cx="640715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5925" y="1052513"/>
            <a:ext cx="9145588" cy="1739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lt1"/>
                </a:solidFill>
                <a:latin typeface="+mn-lt"/>
                <a:cs typeface="+mn-cs"/>
              </a:rPr>
              <a:t>ХОЧЕШЬ ВЗЯТЬ – УМЕЙ ОТДАТЬ!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lt1"/>
                </a:solidFill>
                <a:latin typeface="+mn-lt"/>
                <a:cs typeface="+mn-cs"/>
              </a:rPr>
              <a:t>В ЭТОМ ВЕЛИКАЯ </a:t>
            </a:r>
            <a:r>
              <a:rPr lang="ru-RU" sz="3600" b="1">
                <a:solidFill>
                  <a:schemeClr val="lt1"/>
                </a:solidFill>
                <a:latin typeface="+mn-lt"/>
                <a:cs typeface="+mn-cs"/>
              </a:rPr>
              <a:t>МУДРОСТЬ ЖИЗНИ.</a:t>
            </a:r>
            <a:endParaRPr lang="ru-RU" sz="3600" b="1" dirty="0">
              <a:solidFill>
                <a:schemeClr val="lt1"/>
              </a:solidFill>
              <a:latin typeface="+mn-lt"/>
              <a:cs typeface="+mn-cs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Китайская пословица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84400" y="3500438"/>
            <a:ext cx="5608638" cy="1146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lt1"/>
                </a:solidFill>
                <a:latin typeface="+mn-lt"/>
                <a:cs typeface="+mn-cs"/>
              </a:rPr>
              <a:t>Ни дня без МИЭМ!</a:t>
            </a:r>
          </a:p>
          <a:p>
            <a:pPr algn="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lt1"/>
                </a:solidFill>
                <a:latin typeface="+mn-lt"/>
                <a:cs typeface="+mn-cs"/>
              </a:rPr>
              <a:t>Девиз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Цели мероприятий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050" y="908050"/>
            <a:ext cx="9288463" cy="5264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ru-RU" sz="2400" u="sng" dirty="0">
                <a:solidFill>
                  <a:srgbClr val="002060"/>
                </a:solidFill>
                <a:latin typeface="+mn-lt"/>
                <a:cs typeface="+mn-cs"/>
              </a:rPr>
              <a:t>ОСНОВНАЯ ЦЕЛЬ</a:t>
            </a:r>
            <a:r>
              <a:rPr lang="ru-RU" sz="2400" dirty="0">
                <a:solidFill>
                  <a:schemeClr val="lt1"/>
                </a:solidFill>
                <a:latin typeface="+mn-lt"/>
                <a:cs typeface="+mn-cs"/>
              </a:rPr>
              <a:t> – повышение публикационной активности сотрудников, ППС, аспирантов и студентов МИЭМ НИУ ВШЭ.</a:t>
            </a:r>
          </a:p>
          <a:p>
            <a:pPr indent="355600" algn="just">
              <a:spcAft>
                <a:spcPts val="0"/>
              </a:spcAft>
              <a:defRPr/>
            </a:pPr>
            <a:r>
              <a:rPr lang="ru-RU" sz="2400" dirty="0">
                <a:solidFill>
                  <a:schemeClr val="lt1"/>
                </a:solidFill>
                <a:latin typeface="+mn-lt"/>
                <a:cs typeface="+mn-cs"/>
              </a:rPr>
              <a:t>Цель № 1 – максимальное вовлечение студентов в научную деятельность.</a:t>
            </a:r>
          </a:p>
          <a:p>
            <a:pPr indent="355600" algn="just">
              <a:spcAft>
                <a:spcPts val="0"/>
              </a:spcAft>
              <a:defRPr/>
            </a:pPr>
            <a:r>
              <a:rPr lang="ru-RU" sz="2400" dirty="0">
                <a:solidFill>
                  <a:schemeClr val="lt1"/>
                </a:solidFill>
                <a:latin typeface="+mn-lt"/>
                <a:cs typeface="+mn-cs"/>
              </a:rPr>
              <a:t>Цель № 2 – аудит научного потенциала МИЭМ НИУ ВШЭ и перспектив его (потенциала) развития.</a:t>
            </a:r>
          </a:p>
          <a:p>
            <a:pPr indent="355600" algn="just">
              <a:spcAft>
                <a:spcPts val="0"/>
              </a:spcAft>
              <a:defRPr/>
            </a:pPr>
            <a:r>
              <a:rPr lang="ru-RU" sz="2400" dirty="0">
                <a:solidFill>
                  <a:schemeClr val="lt1"/>
                </a:solidFill>
                <a:latin typeface="+mn-lt"/>
                <a:cs typeface="+mn-cs"/>
              </a:rPr>
              <a:t>Цель № 3 – реанимация, налаживание и укрепление связей с предприятиями реального сектора экономики.</a:t>
            </a:r>
          </a:p>
          <a:p>
            <a:pPr indent="355600" algn="just">
              <a:spcAft>
                <a:spcPts val="0"/>
              </a:spcAft>
              <a:defRPr/>
            </a:pPr>
            <a:r>
              <a:rPr lang="ru-RU" sz="2400" dirty="0">
                <a:solidFill>
                  <a:schemeClr val="lt1"/>
                </a:solidFill>
                <a:latin typeface="+mn-lt"/>
                <a:cs typeface="+mn-cs"/>
              </a:rPr>
              <a:t>Цель № 4 – информирование «внешнего мира» об инженерной составляющей НИУ ВШЭ.</a:t>
            </a:r>
          </a:p>
          <a:p>
            <a:pPr indent="355600" algn="just">
              <a:spcAft>
                <a:spcPts val="0"/>
              </a:spcAft>
              <a:defRPr/>
            </a:pPr>
            <a:r>
              <a:rPr lang="ru-RU" sz="2400" dirty="0">
                <a:solidFill>
                  <a:schemeClr val="lt1"/>
                </a:solidFill>
                <a:latin typeface="+mn-lt"/>
                <a:cs typeface="+mn-cs"/>
              </a:rPr>
              <a:t>Цель № 5 – выявление и максимальное вовлечение отечественных и зарубежных партнеров в научно-исследовательскую деятельность.</a:t>
            </a:r>
          </a:p>
          <a:p>
            <a:pPr indent="355600" algn="just">
              <a:spcAft>
                <a:spcPts val="0"/>
              </a:spcAft>
              <a:defRPr/>
            </a:pPr>
            <a:r>
              <a:rPr lang="ru-RU" sz="2400" dirty="0">
                <a:solidFill>
                  <a:schemeClr val="lt1"/>
                </a:solidFill>
                <a:latin typeface="+mj-lt"/>
              </a:rPr>
              <a:t>Цель № 6 – гуманитарная экспертиза научных исследований.</a:t>
            </a:r>
            <a:endParaRPr lang="ru-RU" sz="2400" dirty="0">
              <a:solidFill>
                <a:schemeClr val="lt1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7207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Распределение научных мероприятий в 2015 г. по структурным подразделениям МИЭМ НИУ ВШЭ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776536" y="1268760"/>
          <a:ext cx="8334376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7207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Распределение научных мероприятий в 2015 г. по статусам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16496" y="1340768"/>
          <a:ext cx="8967789" cy="4691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План-график </a:t>
            </a:r>
            <a:r>
              <a:rPr lang="ru-RU" sz="2800" b="1" dirty="0">
                <a:solidFill>
                  <a:schemeClr val="bg1"/>
                </a:solidFill>
              </a:rPr>
              <a:t>проведения научных мероприятий на 2015 г.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1125538"/>
          <a:ext cx="8915400" cy="4108450"/>
        </p:xfrm>
        <a:graphic>
          <a:graphicData uri="http://schemas.openxmlformats.org/drawingml/2006/table">
            <a:tbl>
              <a:tblPr/>
              <a:tblGrid>
                <a:gridCol w="857250"/>
                <a:gridCol w="3557588"/>
                <a:gridCol w="2132012"/>
                <a:gridCol w="1397000"/>
                <a:gridCol w="9715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Организатор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Январь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Февраль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Ежегодная научно-техническая конференция студентов, аспирантов и молодых специалистов им. Е.В. Арменского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Титкова Н.С.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СКБ МИЭМ НИУ ВШЭ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Солнечная система и проблемы астероидно-кометной опасности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Постоянно-действующий семинар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Кулагин В.П.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сервис менеджмент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Азаров В.Н.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29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Март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Системы анализа, управления и информационные системы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Афанасьев В.Н.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Деп.ПМ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itSMF России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Беспроводные сети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Старых В.А.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Восков Л.С.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Датчики в системах контроля и управления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Каперко А.Ф.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План-график </a:t>
            </a:r>
            <a:r>
              <a:rPr lang="ru-RU" sz="2800" b="1" dirty="0">
                <a:solidFill>
                  <a:schemeClr val="bg1"/>
                </a:solidFill>
              </a:rPr>
              <a:t>проведения научных мероприятий на 2015 г.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8950" y="839788"/>
          <a:ext cx="8915400" cy="5249862"/>
        </p:xfrm>
        <a:graphic>
          <a:graphicData uri="http://schemas.openxmlformats.org/drawingml/2006/table">
            <a:tbl>
              <a:tblPr/>
              <a:tblGrid>
                <a:gridCol w="857250"/>
                <a:gridCol w="3557588"/>
                <a:gridCol w="2132012"/>
                <a:gridCol w="1397000"/>
                <a:gridCol w="9715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Организатор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88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Апрель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National Instruments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научно-техническая конференция «Технологии ЭМС»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Увайсов С.У.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Кечиев Л.Н.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01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Научно-практический семинар «Новые информационные технологии в автоматизированных системах»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Микро- и наноинженерия в электронном машиностроении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Клышинский Э.С.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Ивашов Е. Н.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8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International scientific –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ractical conference «Innovation Information Technologies»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Zyxel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Увайсов С.У.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Вишнеков А.В.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Mentor Graphics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D78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Петросянц К.А.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Актуальные проблемы современной и программной инженерии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Старых В.А.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Новые математические технологии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D78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Карасев М.В.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Деп.ПМ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План-график </a:t>
            </a:r>
            <a:r>
              <a:rPr lang="ru-RU" sz="2800" b="1" dirty="0">
                <a:solidFill>
                  <a:schemeClr val="bg1"/>
                </a:solidFill>
              </a:rPr>
              <a:t>проведения научных мероприятий на 2015 г.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5300" y="1012825"/>
          <a:ext cx="8915400" cy="4622800"/>
        </p:xfrm>
        <a:graphic>
          <a:graphicData uri="http://schemas.openxmlformats.org/drawingml/2006/table">
            <a:tbl>
              <a:tblPr/>
              <a:tblGrid>
                <a:gridCol w="857250"/>
                <a:gridCol w="3557588"/>
                <a:gridCol w="2132012"/>
                <a:gridCol w="1397000"/>
                <a:gridCol w="9715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Организатор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Июнь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5143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Июль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 "Радиационная физика твердого тела"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Бондаренко Г.Г.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Август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8588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Сентябрь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научно-техническая конференция  «Компьютерное моделирование в физике (Computer Simulations in Physics and beyond)»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Белов А.В.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Деп.ПМ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  <a:tr h="561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Методы суперкомпьютерного моделирования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Метрология наноиндустрии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Щур Л.Н.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Смирнов И.С.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Деп.ПМ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Компьютерная криминалистика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Лось А.Б.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Деп.ПМ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План-график </a:t>
            </a:r>
            <a:r>
              <a:rPr lang="ru-RU" sz="2800" b="1" dirty="0">
                <a:solidFill>
                  <a:schemeClr val="bg1"/>
                </a:solidFill>
              </a:rPr>
              <a:t>проведения научных мероприятий на 2015 г.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95300" y="1163638"/>
          <a:ext cx="8915400" cy="3165475"/>
        </p:xfrm>
        <a:graphic>
          <a:graphicData uri="http://schemas.openxmlformats.org/drawingml/2006/table">
            <a:tbl>
              <a:tblPr/>
              <a:tblGrid>
                <a:gridCol w="857250"/>
                <a:gridCol w="3557588"/>
                <a:gridCol w="2132012"/>
                <a:gridCol w="1397000"/>
                <a:gridCol w="9715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Организатор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113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Октябрь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Ежегодная Международная научно-практическая конференция «Инновации на основе информационных и коммуникационных технологий»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Ежегодная Международная научно–техническая конференция  «Инноватика»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Увайсов С.У.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Кофанов Ю.Н.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Физика конденсированного состояния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Бондаренко Г.Г.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2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Всероссийская научная конференция «Проблемы СВЧ электроники»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Вакуумная техника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Солнцев В.А.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Быков Д.В.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5048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План-график </a:t>
            </a:r>
            <a:r>
              <a:rPr lang="ru-RU" sz="2800" b="1" dirty="0">
                <a:solidFill>
                  <a:schemeClr val="bg1"/>
                </a:solidFill>
              </a:rPr>
              <a:t>проведения научных мероприятий на 2015 г.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5300" y="1057275"/>
          <a:ext cx="8915400" cy="4735513"/>
        </p:xfrm>
        <a:graphic>
          <a:graphicData uri="http://schemas.openxmlformats.org/drawingml/2006/table">
            <a:tbl>
              <a:tblPr/>
              <a:tblGrid>
                <a:gridCol w="857250"/>
                <a:gridCol w="3557588"/>
                <a:gridCol w="2132012"/>
                <a:gridCol w="1397000"/>
                <a:gridCol w="9715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Организатор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13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Ноябрь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Современные проблемы применения микроволновых технологий в промышленности, сельском хозяйстве и медицине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Нефедов В.Н.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Keysight technologies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Фракталы и скульптура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E74B5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Международная конференция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Семинар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Увайсов С.У.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Трубочкина Н.К.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Деп.ИТ</a:t>
                      </a: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8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Всероссийская научно-техническая конференция «Актуальные проблемы моделирования приборов и компонентов микро- и наноэлектроники»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Петросянц К.А.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85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Декабрь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Всероссийская научно-техническая конференция «Инерциальные измерительные лазерные системы: техника и технологии»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Соловьева Т.И.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Деп.ПМ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Всероссийская научно-техническая конференция «Техническая диагностика (Радиотехника, электроника, связь)»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Российская конференция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Увайсов С.У.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Деп.ЭИ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149" marR="601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A0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12487</TotalTime>
  <Words>625</Words>
  <Application>Microsoft Office PowerPoint</Application>
  <PresentationFormat>Лист A4 (210x297 мм)</PresentationFormat>
  <Paragraphs>336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Тема Office</vt:lpstr>
      <vt:lpstr>Слайд 1</vt:lpstr>
      <vt:lpstr>Цели мероприятий</vt:lpstr>
      <vt:lpstr>Распределение научных мероприятий в 2015 г. по структурным подразделениям МИЭМ НИУ ВШЭ</vt:lpstr>
      <vt:lpstr>Распределение научных мероприятий в 2015 г. по статусам</vt:lpstr>
      <vt:lpstr>План-график проведения научных мероприятий на 2015 г.</vt:lpstr>
      <vt:lpstr>План-график проведения научных мероприятий на 2015 г.</vt:lpstr>
      <vt:lpstr>План-график проведения научных мероприятий на 2015 г.</vt:lpstr>
      <vt:lpstr>План-график проведения научных мероприятий на 2015 г.</vt:lpstr>
      <vt:lpstr>План-график проведения научных мероприятий на 2015 г.</vt:lpstr>
      <vt:lpstr>Типовые задачи при организации научных мероприятий</vt:lpstr>
      <vt:lpstr>Основные разделы сайта конференции</vt:lpstr>
      <vt:lpstr>Основные разделы сайта конференции</vt:lpstr>
      <vt:lpstr>Пример сайта конференции ИНФО-2014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boblinet</dc:creator>
  <cp:lastModifiedBy>admin</cp:lastModifiedBy>
  <cp:revision>178</cp:revision>
  <cp:lastPrinted>2013-01-14T13:27:02Z</cp:lastPrinted>
  <dcterms:created xsi:type="dcterms:W3CDTF">2013-01-09T13:05:26Z</dcterms:created>
  <dcterms:modified xsi:type="dcterms:W3CDTF">2014-12-12T10:49:51Z</dcterms:modified>
</cp:coreProperties>
</file>