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5" r:id="rId3"/>
    <p:sldId id="342" r:id="rId4"/>
    <p:sldId id="343" r:id="rId5"/>
    <p:sldId id="336" r:id="rId6"/>
    <p:sldId id="337" r:id="rId7"/>
    <p:sldId id="338" r:id="rId8"/>
    <p:sldId id="339" r:id="rId9"/>
    <p:sldId id="340" r:id="rId10"/>
    <p:sldId id="333" r:id="rId11"/>
    <p:sldId id="346" r:id="rId12"/>
    <p:sldId id="344" r:id="rId13"/>
    <p:sldId id="345" r:id="rId14"/>
  </p:sldIdLst>
  <p:sldSz cx="9906000" cy="6858000" type="A4"/>
  <p:notesSz cx="6794500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7619"/>
    <a:srgbClr val="003A06"/>
    <a:srgbClr val="001402"/>
    <a:srgbClr val="FF6A05"/>
    <a:srgbClr val="FF7415"/>
    <a:srgbClr val="FF6D09"/>
    <a:srgbClr val="FF6600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2" autoAdjust="0"/>
    <p:restoredTop sz="94660"/>
  </p:normalViewPr>
  <p:slideViewPr>
    <p:cSldViewPr>
      <p:cViewPr varScale="1">
        <p:scale>
          <a:sx n="93" d="100"/>
          <a:sy n="93" d="100"/>
        </p:scale>
        <p:origin x="-1062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D7D86-1094-4042-9841-955C7B2A078D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3969-C9FC-4A8A-9287-8FD182E00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D847-FBA3-4C64-A37F-496B840FA7FD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CF3F2-1C72-4537-BF34-E297FFF23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42D3-339E-4010-A36A-23A39101F4EE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5C1F7-A5F9-4E6A-B323-63F9D1378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hse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37288"/>
            <a:ext cx="4333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8" descr="hse_miem_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203950" y="6281738"/>
            <a:ext cx="3508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BE75-0E08-49BA-A72D-F56FF5344948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7EE7C-CF72-4B4C-BD7D-19F5D92FB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2EB84-9E47-4DCD-9FEA-CC12E31A97AB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373F2-2453-4A01-9FF5-DA53EC3A0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ACA4D-E7E8-419B-BEC9-293E447FD461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50EE0-8643-407C-B99B-052C2A1DB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AA55B-7245-43FC-93D9-153B13D94981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A395C-282A-4C4E-BB8A-A977375CE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0997-F7F0-4988-94DF-226CCB83CFA0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919C4-6CD3-4A73-9953-BE9102A67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75D62-13A4-46E7-B192-E34AB02DC0BF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C072F-E0B5-4B6E-9CA1-2B26A15FF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AFD78-AB4A-4A9A-B95C-877E815E7278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BB1D-FB58-49D1-B3A3-038BC21D9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8F75F-196C-4870-B9CB-680C8CE8D412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CF3ED-5494-4018-B388-3918F7139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79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169D47-EADA-4B98-BE57-975938865CD4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C434F-4C31-40E4-844D-9E05F8AAE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276475"/>
            <a:ext cx="9906000" cy="2160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75000" lnSpcReduction="20000"/>
          </a:bodyPr>
          <a:lstStyle/>
          <a:p>
            <a:pPr algn="ctr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 первоочередных мерах по развитию фундаментальных и прикладных научных исследований, публикационной активности, НИР студентов и аспирантов</a:t>
            </a:r>
            <a:endParaRPr lang="ru-RU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314" name="Рисунок 8" descr="hse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5900"/>
            <a:ext cx="4333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9" descr="hse_miem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6788" y="260350"/>
            <a:ext cx="3508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759200" y="5876925"/>
            <a:ext cx="2387600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МИЭМ НИУ ВШЭ</a:t>
            </a:r>
          </a:p>
          <a:p>
            <a:pPr algn="ctr">
              <a:defRPr/>
            </a:pPr>
            <a:r>
              <a:rPr lang="ru-RU" dirty="0"/>
              <a:t>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Рекомендуемые окна для проведения научных мероприятий (семинаров, симпозиумов, конференций, конгрессов, форумов)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9363" y="1125538"/>
            <a:ext cx="10160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Д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екабрь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0" y="1125538"/>
            <a:ext cx="8874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Январь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56363" y="1787525"/>
            <a:ext cx="10302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Февраль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6288" y="2928938"/>
            <a:ext cx="7032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Март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713" y="2928938"/>
            <a:ext cx="996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Октябрь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138" y="1787525"/>
            <a:ext cx="9128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Ноябрь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1688" y="4097338"/>
            <a:ext cx="8969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Апрель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39888" y="4097338"/>
            <a:ext cx="11001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Сентябрь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0313" y="5192713"/>
            <a:ext cx="8001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Август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67488" y="5192713"/>
            <a:ext cx="6175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Май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37000" y="5888038"/>
            <a:ext cx="7207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Июль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3350" y="5892800"/>
            <a:ext cx="7318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Июнь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2542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9538" y="1401763"/>
            <a:ext cx="4711700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4088" y="620713"/>
            <a:ext cx="79978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88" y="2133600"/>
            <a:ext cx="3024187" cy="2303463"/>
          </a:xfrm>
          <a:prstGeom prst="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4650" y="1412875"/>
            <a:ext cx="4992688" cy="3744913"/>
          </a:xfrm>
          <a:prstGeom prst="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888" y="620713"/>
            <a:ext cx="6721475" cy="5040312"/>
          </a:xfrm>
          <a:prstGeom prst="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Цель и задачи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5925" y="1484313"/>
            <a:ext cx="9145588" cy="3760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800" u="sng" dirty="0">
                <a:solidFill>
                  <a:srgbClr val="002060"/>
                </a:solidFill>
                <a:latin typeface="+mn-lt"/>
                <a:cs typeface="+mn-cs"/>
              </a:rPr>
              <a:t>ЦЕЛЬ</a:t>
            </a: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 – повышение эффективности (прежде всего экономической) научной и инновационной деятельности сотрудников, ППС, аспирантов и студентов МИЭМ НИУ ВШЭ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800" u="sng" dirty="0">
                <a:solidFill>
                  <a:srgbClr val="002060"/>
                </a:solidFill>
                <a:latin typeface="+mn-lt"/>
                <a:cs typeface="+mn-cs"/>
              </a:rPr>
              <a:t>Задачи: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- Наращивание объема выполняемых НИР и ОКР;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dirty="0">
                <a:solidFill>
                  <a:schemeClr val="lt1"/>
                </a:solidFill>
                <a:latin typeface="+mn-lt"/>
                <a:cs typeface="+mn-cs"/>
              </a:rPr>
              <a:t>- Повышение публикационной активности.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МИЭМ как элемент системы НИУ ВШЭ</a:t>
            </a:r>
          </a:p>
        </p:txBody>
      </p:sp>
      <p:pic>
        <p:nvPicPr>
          <p:cNvPr id="15362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188" y="1841500"/>
            <a:ext cx="8937625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МИЭМ как элемент системы НИУ ВШЭ</a:t>
            </a:r>
          </a:p>
        </p:txBody>
      </p:sp>
      <p:sp>
        <p:nvSpPr>
          <p:cNvPr id="4" name="Овал 3"/>
          <p:cNvSpPr/>
          <p:nvPr/>
        </p:nvSpPr>
        <p:spPr>
          <a:xfrm>
            <a:off x="4088903" y="1988839"/>
            <a:ext cx="1950119" cy="1950119"/>
          </a:xfrm>
          <a:prstGeom prst="ellips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355600" h="952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СДОУ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АСАВ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…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Правовые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системы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84350" y="1916113"/>
            <a:ext cx="6407150" cy="2298700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81113" y="1773238"/>
            <a:ext cx="7381875" cy="2994025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9775" y="1628775"/>
            <a:ext cx="8428038" cy="3690938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8588" y="1520825"/>
            <a:ext cx="9720262" cy="4500563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75706" y="2924944"/>
            <a:ext cx="720080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СП1</a:t>
            </a:r>
            <a:endParaRPr lang="ru-RU" sz="1500" dirty="0"/>
          </a:p>
        </p:txBody>
      </p:sp>
      <p:sp>
        <p:nvSpPr>
          <p:cNvPr id="10" name="Овал 9"/>
          <p:cNvSpPr/>
          <p:nvPr/>
        </p:nvSpPr>
        <p:spPr>
          <a:xfrm>
            <a:off x="6210695" y="4169279"/>
            <a:ext cx="882314" cy="88231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СП2</a:t>
            </a:r>
          </a:p>
        </p:txBody>
      </p:sp>
      <p:sp>
        <p:nvSpPr>
          <p:cNvPr id="11" name="Овал 10"/>
          <p:cNvSpPr/>
          <p:nvPr/>
        </p:nvSpPr>
        <p:spPr>
          <a:xfrm>
            <a:off x="8784483" y="2920835"/>
            <a:ext cx="618849" cy="61884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/>
              <a:t>СП</a:t>
            </a:r>
            <a:r>
              <a:rPr lang="en-US" sz="800" dirty="0"/>
              <a:t>k</a:t>
            </a:r>
            <a:endParaRPr lang="ru-RU" sz="800" dirty="0"/>
          </a:p>
        </p:txBody>
      </p:sp>
      <p:sp>
        <p:nvSpPr>
          <p:cNvPr id="12" name="Овал 11"/>
          <p:cNvSpPr/>
          <p:nvPr/>
        </p:nvSpPr>
        <p:spPr>
          <a:xfrm>
            <a:off x="1575706" y="4955934"/>
            <a:ext cx="1145046" cy="114504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9875" indent="-269875" algn="ctr">
              <a:defRPr/>
            </a:pPr>
            <a:r>
              <a:rPr lang="ru-RU" sz="1700" dirty="0"/>
              <a:t>МИЭМ</a:t>
            </a:r>
            <a:endParaRPr lang="ru-RU" sz="1700" dirty="0"/>
          </a:p>
        </p:txBody>
      </p:sp>
      <p:cxnSp>
        <p:nvCxnSpPr>
          <p:cNvPr id="14" name="Прямая со стрелкой 13"/>
          <p:cNvCxnSpPr>
            <a:stCxn id="9" idx="6"/>
            <a:endCxn id="4" idx="2"/>
          </p:cNvCxnSpPr>
          <p:nvPr/>
        </p:nvCxnSpPr>
        <p:spPr>
          <a:xfrm flipV="1">
            <a:off x="2295525" y="2963863"/>
            <a:ext cx="1793875" cy="3206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2" idx="7"/>
            <a:endCxn id="4" idx="3"/>
          </p:cNvCxnSpPr>
          <p:nvPr/>
        </p:nvCxnSpPr>
        <p:spPr>
          <a:xfrm flipV="1">
            <a:off x="2552700" y="3652838"/>
            <a:ext cx="1822450" cy="14700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0" idx="1"/>
            <a:endCxn id="4" idx="5"/>
          </p:cNvCxnSpPr>
          <p:nvPr/>
        </p:nvCxnSpPr>
        <p:spPr>
          <a:xfrm flipH="1" flipV="1">
            <a:off x="5753100" y="3652838"/>
            <a:ext cx="587375" cy="6461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0" idx="2"/>
          </p:cNvCxnSpPr>
          <p:nvPr/>
        </p:nvCxnSpPr>
        <p:spPr>
          <a:xfrm flipH="1" flipV="1">
            <a:off x="6046788" y="2963863"/>
            <a:ext cx="2738437" cy="2667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Решения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3050" y="1341438"/>
            <a:ext cx="9072563" cy="1014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Создание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системы управления научной и инновационной деятельностью (СУНИД) МИЭМ НИУ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ВШЭ</a:t>
            </a:r>
            <a:endParaRPr lang="ru-RU" sz="2800" dirty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7411" name="Группа 33"/>
          <p:cNvGrpSpPr>
            <a:grpSpLocks/>
          </p:cNvGrpSpPr>
          <p:nvPr/>
        </p:nvGrpSpPr>
        <p:grpSpPr bwMode="auto">
          <a:xfrm>
            <a:off x="173038" y="2570163"/>
            <a:ext cx="4679950" cy="2255837"/>
            <a:chOff x="260251" y="2801765"/>
            <a:chExt cx="5994335" cy="288924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330208" y="3314144"/>
              <a:ext cx="1512817" cy="8641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/>
                <a:t>НИД</a:t>
              </a:r>
              <a:endParaRPr lang="ru-RU" sz="24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330208" y="4826880"/>
              <a:ext cx="1512817" cy="8641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/>
                <a:t>СУ</a:t>
              </a:r>
              <a:endParaRPr lang="ru-RU" sz="2400" dirty="0"/>
            </a:p>
          </p:txBody>
        </p:sp>
        <p:cxnSp>
          <p:nvCxnSpPr>
            <p:cNvPr id="8" name="Прямая со стрелкой 7"/>
            <p:cNvCxnSpPr>
              <a:stCxn id="6" idx="3"/>
            </p:cNvCxnSpPr>
            <p:nvPr/>
          </p:nvCxnSpPr>
          <p:spPr>
            <a:xfrm>
              <a:off x="3843025" y="3747225"/>
              <a:ext cx="100854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>
              <a:stCxn id="11" idx="5"/>
            </p:cNvCxnSpPr>
            <p:nvPr/>
          </p:nvCxnSpPr>
          <p:spPr>
            <a:xfrm>
              <a:off x="1966236" y="3747225"/>
              <a:ext cx="36397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Соединительная линия уступом 9"/>
            <p:cNvCxnSpPr>
              <a:stCxn id="6" idx="3"/>
              <a:endCxn id="7" idx="3"/>
            </p:cNvCxnSpPr>
            <p:nvPr/>
          </p:nvCxnSpPr>
          <p:spPr>
            <a:xfrm>
              <a:off x="3843025" y="3747225"/>
              <a:ext cx="12200" cy="1512737"/>
            </a:xfrm>
            <a:prstGeom prst="bentConnector3">
              <a:avLst>
                <a:gd name="adj1" fmla="val 4133331"/>
              </a:avLst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Блок-схема: ИЛИ 10"/>
            <p:cNvSpPr/>
            <p:nvPr/>
          </p:nvSpPr>
          <p:spPr>
            <a:xfrm rot="18900000">
              <a:off x="1689700" y="3608964"/>
              <a:ext cx="276536" cy="276522"/>
            </a:xfrm>
            <a:prstGeom prst="flowChar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2" name="Соединительная линия уступом 11"/>
            <p:cNvCxnSpPr>
              <a:stCxn id="7" idx="1"/>
              <a:endCxn id="11" idx="3"/>
            </p:cNvCxnSpPr>
            <p:nvPr/>
          </p:nvCxnSpPr>
          <p:spPr>
            <a:xfrm rot="10800000">
              <a:off x="1827968" y="3885486"/>
              <a:ext cx="502240" cy="1374476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323696" y="3751291"/>
              <a:ext cx="36600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Прямоугольник 21"/>
            <p:cNvSpPr/>
            <p:nvPr/>
          </p:nvSpPr>
          <p:spPr>
            <a:xfrm>
              <a:off x="260251" y="2893261"/>
              <a:ext cx="1986589" cy="648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Требуемые показатели</a:t>
              </a: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064660" y="2801765"/>
              <a:ext cx="2189926" cy="6486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Достигнутый уровень по показателям</a:t>
              </a:r>
              <a:endParaRPr lang="ru-RU" dirty="0"/>
            </a:p>
          </p:txBody>
        </p:sp>
      </p:grpSp>
      <p:grpSp>
        <p:nvGrpSpPr>
          <p:cNvPr id="17412" name="Группа 34"/>
          <p:cNvGrpSpPr>
            <a:grpSpLocks/>
          </p:cNvGrpSpPr>
          <p:nvPr/>
        </p:nvGrpSpPr>
        <p:grpSpPr bwMode="auto">
          <a:xfrm>
            <a:off x="5600700" y="2498725"/>
            <a:ext cx="4032250" cy="3092450"/>
            <a:chOff x="5148052" y="2871843"/>
            <a:chExt cx="5164349" cy="395998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939309" y="4355821"/>
              <a:ext cx="1512707" cy="8639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/>
                <a:t>СУНИД</a:t>
              </a:r>
              <a:endParaRPr lang="ru-RU" sz="2400" dirty="0"/>
            </a:p>
          </p:txBody>
        </p:sp>
        <p:cxnSp>
          <p:nvCxnSpPr>
            <p:cNvPr id="15" name="Прямая со стрелкой 14"/>
            <p:cNvCxnSpPr>
              <a:stCxn id="14" idx="3"/>
            </p:cNvCxnSpPr>
            <p:nvPr/>
          </p:nvCxnSpPr>
          <p:spPr>
            <a:xfrm>
              <a:off x="8452016" y="4786784"/>
              <a:ext cx="71975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219553" y="4786784"/>
              <a:ext cx="71975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rot="5400000">
              <a:off x="6868210" y="3987876"/>
              <a:ext cx="71962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rot="5400000">
              <a:off x="7803486" y="3987876"/>
              <a:ext cx="71962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rot="16200000" flipV="1">
              <a:off x="7803486" y="5579595"/>
              <a:ext cx="71962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rot="16200000" flipV="1">
              <a:off x="6868210" y="5579595"/>
              <a:ext cx="71962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рямоугольник 23"/>
            <p:cNvSpPr/>
            <p:nvPr/>
          </p:nvSpPr>
          <p:spPr>
            <a:xfrm>
              <a:off x="5148052" y="4063091"/>
              <a:ext cx="1799390" cy="6484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Текущие показатели</a:t>
              </a: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715656" y="2871843"/>
              <a:ext cx="1953913" cy="6484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Внутренние и внешние регламенты </a:t>
              </a: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347645" y="6183350"/>
              <a:ext cx="2683835" cy="6484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Ресурсы: НС, ППС, аспиранты, студенты</a:t>
              </a: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460149" y="4063091"/>
              <a:ext cx="1852252" cy="6484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Требуемые показатели</a:t>
              </a:r>
              <a:endParaRPr lang="ru-RU" dirty="0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173038" y="4972050"/>
            <a:ext cx="6564312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/>
              <a:t>Показатели:</a:t>
            </a:r>
          </a:p>
          <a:p>
            <a:pPr algn="just">
              <a:defRPr/>
            </a:pPr>
            <a:r>
              <a:rPr lang="ru-RU" dirty="0"/>
              <a:t>- объем выполненных НИР и ОКР;</a:t>
            </a:r>
          </a:p>
          <a:p>
            <a:pPr algn="just">
              <a:defRPr/>
            </a:pPr>
            <a:r>
              <a:rPr lang="ru-RU" dirty="0"/>
              <a:t>- публикационная активность (абсолютная или относительная).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Решения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3050" y="1341438"/>
            <a:ext cx="9072563" cy="4702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Аудит реального научно-технологического задела и потенциала МИЭМ;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Наращивания потенциала за счет использования горизонтальных связей </a:t>
            </a:r>
            <a:r>
              <a:rPr lang="ru-RU" sz="2400" i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(Примечания: в </a:t>
            </a:r>
            <a:r>
              <a:rPr lang="ru-RU" sz="2400" i="1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2400" i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диссоветы</a:t>
            </a:r>
            <a:r>
              <a:rPr lang="ru-RU" sz="2400" i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зарубежные связи, журналы, конференции др.)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Постепенный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переход от принципов «делаем, что хотим», «предлагаем, что можем» к принципу «делаем то, что востребовано»;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800" dirty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800" dirty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Решения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3050" y="1341438"/>
            <a:ext cx="9072563" cy="4221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Выявление действительных потребностей предприятий (прежде всего ОПК и ИТ) в НИР и ОКР </a:t>
            </a:r>
            <a:r>
              <a:rPr lang="ru-RU" sz="2400" i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(Примеч.: 1)вовлечение базовых кафедр, 2)предприятие, как индустриальный партнер)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Создание дивизиона (центра, отдела, управления) </a:t>
            </a:r>
            <a:r>
              <a:rPr lang="ru-RU" sz="2800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форсайт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-исследований и научно-технологического прогнозирования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Архаизация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800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футуризация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деятельности в сфере фундаментальных, поисковых и прикладных НИР;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800" dirty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Решения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3050" y="1341438"/>
            <a:ext cx="9072563" cy="4681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Расширение «Дорожной карты» НИУ ВШЭ для учета потребностей и возможностей МИЭМ;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Создание НИИ в МИЭМ НИУ ВШЭ;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Выявление потенциальных источников финансирования НИР И ОКР (как федеральных, так и региональных);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Формирование группы разработчиков Заявок на гранты;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Работа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со студентами (вовлечение в проектную работу научных школ, определение квот по студентам на сотрудника);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Решения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3050" y="1341438"/>
            <a:ext cx="9072563" cy="4702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Работа с аспирантами (переход на темы предприятий);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Работа с соискателями докторской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степени;</a:t>
            </a:r>
            <a:endParaRPr lang="ru-RU" sz="2800" dirty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i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«упреждающих» значений критериев соответствия сотрудников МИЭМ НИУ ВШЭ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Работа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со школами: олимпиады, семинары, лектории, например, «Раздвигая горизонты науки» или « На острие научных открытий» или др.;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Выдвижение работ на Премии Правительства РФ;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плана научных мероприятий на 2015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Решение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кадрового </a:t>
            </a:r>
            <a:r>
              <a:rPr lang="ru-RU" sz="2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вопроса.</a:t>
            </a:r>
            <a:endParaRPr lang="ru-RU" sz="2800" dirty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12410</TotalTime>
  <Words>328</Words>
  <Application>Microsoft Office PowerPoint</Application>
  <PresentationFormat>Лист A4 (210x297 мм)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Тема Office</vt:lpstr>
      <vt:lpstr>Слайд 1</vt:lpstr>
      <vt:lpstr>Цель и задачи</vt:lpstr>
      <vt:lpstr>МИЭМ как элемент системы НИУ ВШЭ</vt:lpstr>
      <vt:lpstr>МИЭМ как элемент системы НИУ ВШЭ</vt:lpstr>
      <vt:lpstr>Решения</vt:lpstr>
      <vt:lpstr>Решения</vt:lpstr>
      <vt:lpstr>Решения</vt:lpstr>
      <vt:lpstr>Решения</vt:lpstr>
      <vt:lpstr>Решения</vt:lpstr>
      <vt:lpstr>Рекомендуемые окна для проведения научных мероприятий (семинаров, симпозиумов, конференций, конгрессов, форумов)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boblinet</dc:creator>
  <cp:lastModifiedBy>admin</cp:lastModifiedBy>
  <cp:revision>165</cp:revision>
  <cp:lastPrinted>2014-11-11T09:21:21Z</cp:lastPrinted>
  <dcterms:created xsi:type="dcterms:W3CDTF">2013-01-09T13:05:26Z</dcterms:created>
  <dcterms:modified xsi:type="dcterms:W3CDTF">2014-11-11T10:49:59Z</dcterms:modified>
</cp:coreProperties>
</file>