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" r:id="rId2"/>
    <p:sldId id="324" r:id="rId3"/>
    <p:sldId id="344" r:id="rId4"/>
    <p:sldId id="325" r:id="rId5"/>
    <p:sldId id="327" r:id="rId6"/>
    <p:sldId id="298" r:id="rId7"/>
    <p:sldId id="297" r:id="rId8"/>
    <p:sldId id="301" r:id="rId9"/>
    <p:sldId id="286" r:id="rId10"/>
    <p:sldId id="266" r:id="rId11"/>
    <p:sldId id="326" r:id="rId12"/>
    <p:sldId id="345" r:id="rId13"/>
    <p:sldId id="283" r:id="rId14"/>
    <p:sldId id="346" r:id="rId15"/>
    <p:sldId id="347" r:id="rId16"/>
    <p:sldId id="348" r:id="rId17"/>
    <p:sldId id="349" r:id="rId18"/>
    <p:sldId id="350" r:id="rId19"/>
    <p:sldId id="351" r:id="rId20"/>
    <p:sldId id="288" r:id="rId21"/>
    <p:sldId id="33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9" autoAdjust="0"/>
    <p:restoredTop sz="94671" autoAdjust="0"/>
  </p:normalViewPr>
  <p:slideViewPr>
    <p:cSldViewPr>
      <p:cViewPr>
        <p:scale>
          <a:sx n="55" d="100"/>
          <a:sy n="55" d="100"/>
        </p:scale>
        <p:origin x="-226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037EC6EE-6328-495A-BF29-934FE60CF9DB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75E3CA4-C07B-426F-8762-DA3CA509C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388B-05BD-4F3D-AA6A-F252BE43F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395F0-7506-4A30-8EE6-E95FC90CE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516CF-DAC6-4185-89EA-D2F4F9B5A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3432B-BE4A-44BA-91A6-672607DAB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87FE-2358-49F3-A08E-ECD997BB5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6241-B57E-4311-B8A1-5011B93E2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326BF-46BE-405A-93AF-83A4B3040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2D9B-49AD-4A3C-A998-BBD770730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19D3-52C2-4F4E-A22D-489298DC9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6909-D591-4704-BE5E-F6BD3AEA2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80F56-068C-421C-B8B4-E4D551BA8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58BEC83-6610-4529-90CE-0602F01E5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r>
              <a:rPr lang="ru-RU" dirty="0" smtClean="0"/>
              <a:t>О международной профессионально-общественной аккредитации  образовательных программ подготовки магистров</a:t>
            </a:r>
            <a:endParaRPr lang="ru-RU" sz="2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ru-RU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ru-RU" dirty="0"/>
          </a:p>
        </p:txBody>
      </p:sp>
      <p:pic>
        <p:nvPicPr>
          <p:cNvPr id="14339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endParaRPr lang="ru-RU" b="1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569325" cy="4535487"/>
          </a:xfrm>
        </p:spPr>
        <p:txBody>
          <a:bodyPr/>
          <a:lstStyle/>
          <a:p>
            <a:endParaRPr lang="ru-RU" sz="2000" smtClean="0"/>
          </a:p>
          <a:p>
            <a:r>
              <a:rPr lang="ru-RU" sz="2000" smtClean="0"/>
              <a:t>2.1. Содержание образовательной программы должно соответствовать не менее 120 кредитам ECTS.</a:t>
            </a:r>
          </a:p>
          <a:p>
            <a:r>
              <a:rPr lang="ru-RU" sz="2000" smtClean="0"/>
              <a:t>2.2. Рекомендуемый объем углубленных естественно-научных и математических дисциплин –12–15 кредитов ECTS.</a:t>
            </a:r>
          </a:p>
          <a:p>
            <a:r>
              <a:rPr lang="ru-RU" sz="2000" smtClean="0"/>
              <a:t>2.3. Учебный план должен содержать углубленные дисциплины и междисциплинарные модули, обеспечивающие интеграцию приобретения выпускниками профессиональных и универсальных, в том числе личностных и межличностных компетенций, а также опыта создания новых технических объектов, процессов и систем.</a:t>
            </a:r>
          </a:p>
        </p:txBody>
      </p:sp>
      <p:pic>
        <p:nvPicPr>
          <p:cNvPr id="23555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611188" y="1628775"/>
            <a:ext cx="82089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КРИТЕРИЙ 2. СОДЕРЖАНИЕ ПРОГРАММЫ</a:t>
            </a:r>
          </a:p>
          <a:p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95288" y="1601788"/>
            <a:ext cx="8229600" cy="49958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/>
              <a:t>2.3.1. Рекомендуемый объем углубленных профессиональных дисциплин и междисциплинарных модулей – не менее 30 кредитов ECTS.</a:t>
            </a:r>
            <a:r>
              <a:rPr lang="ru-RU" sz="2000" smtClean="0">
                <a:solidFill>
                  <a:schemeClr val="tx2"/>
                </a:solidFill>
              </a:rPr>
              <a:t>  </a:t>
            </a:r>
            <a:endParaRPr lang="ru-RU" sz="2400" smtClean="0"/>
          </a:p>
          <a:p>
            <a:pPr>
              <a:buFontTx/>
              <a:buNone/>
            </a:pPr>
            <a:r>
              <a:rPr lang="ru-RU" sz="2000" smtClean="0"/>
              <a:t>2.4. Обязательным компонентом программы является практика и выполнение научно-исследовательской и (или) проектно-конструкторской работы в общем объеме не менее 50 кредитов ECTS.</a:t>
            </a:r>
          </a:p>
          <a:p>
            <a:pPr>
              <a:buFontTx/>
              <a:buNone/>
            </a:pPr>
            <a:r>
              <a:rPr lang="ru-RU" sz="2000" smtClean="0"/>
              <a:t>2.5. Гуманитарные и социально-экономические дисциплины должны способствовать формированию развитых компетенций в области коммуникации, лидерства, проектного и финансового менеджмента</a:t>
            </a:r>
          </a:p>
          <a:p>
            <a:pPr>
              <a:buFontTx/>
              <a:buNone/>
            </a:pPr>
            <a:r>
              <a:rPr lang="ru-RU" sz="2000" smtClean="0"/>
              <a:t>2.6. Образовательная программа должна завершаться выполнением выпускной квалификационной работы (магистерской диссертации).</a:t>
            </a:r>
          </a:p>
        </p:txBody>
      </p:sp>
      <p:pic>
        <p:nvPicPr>
          <p:cNvPr id="24579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000" b="1" smtClean="0"/>
              <a:t>КРИТЕРИЙ 3. ОРГАНИЗАЦИЯ УЧЕБНОГО ПРОЦЕССА</a:t>
            </a:r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ru-RU" sz="2000" smtClean="0"/>
              <a:t>3.1. Учебный процесс должен обеспечивать достижение результатов обучения всеми студентами. Образовательная программа должна иметь механизм непрерывного контроля выполнения учебного плана и достижения студентами запланированных результатов обучения, а также эффективную обратную связь для совершенствования содержания и технологий учебного процесса.</a:t>
            </a:r>
          </a:p>
          <a:p>
            <a:pPr>
              <a:buFontTx/>
              <a:buNone/>
            </a:pPr>
            <a:r>
              <a:rPr lang="ru-RU" sz="2000" smtClean="0"/>
              <a:t>3.2. Важным фактором является применение активных технологий обучения и организация самостоятельной работы студентов с использованием открытых образовательных ресурсов, в том числе размещенных на интернет-сайте организации. </a:t>
            </a:r>
          </a:p>
        </p:txBody>
      </p:sp>
      <p:pic>
        <p:nvPicPr>
          <p:cNvPr id="25603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	</a:t>
            </a:r>
            <a:endParaRPr lang="ru-RU" smtClean="0"/>
          </a:p>
        </p:txBody>
      </p:sp>
      <p:pic>
        <p:nvPicPr>
          <p:cNvPr id="26627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297113"/>
            <a:ext cx="9144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cs typeface="Times New Roman" pitchFamily="18" charset="0"/>
              </a:rPr>
              <a:t>3.3. Важным фактором является наличие в образовательной организации личностно-ориентированной образовательной среды и участие студентов в формировании индивидуальных учебных планов. </a:t>
            </a:r>
          </a:p>
          <a:p>
            <a:pPr eaLnBrk="0" hangingPunct="0"/>
            <a:r>
              <a:rPr lang="ru-RU" sz="2400">
                <a:cs typeface="Times New Roman" pitchFamily="18" charset="0"/>
              </a:rPr>
              <a:t>3.4. Важным фактором является академическая мобильность, предусматривающая изучение студентами ряда дисциплин (модулей) учебного плана, выполнение научных исследований, прохождение практик и стажировок в других образовательных и научных организациях, а также на предприятиях страны и (или) за рубежом.</a:t>
            </a: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smtClean="0"/>
              <a:t>КРИТЕРИЙ 4. ПРОФЕССОРСКО-ПРЕПОДАВАТЕЛЬСКИЙ СОСТАВ</a:t>
            </a:r>
          </a:p>
          <a:p>
            <a:pPr>
              <a:buFontTx/>
              <a:buNone/>
            </a:pPr>
            <a:r>
              <a:rPr lang="ru-RU" sz="2000" smtClean="0"/>
              <a:t>4.1. Важным фактором является наличие у преподавателей опыта работы в соответствующей отрасли промышленности, выполнения инновационных инженерных и исследовательских проектов.</a:t>
            </a:r>
          </a:p>
          <a:p>
            <a:pPr>
              <a:buFontTx/>
              <a:buNone/>
            </a:pPr>
            <a:r>
              <a:rPr lang="ru-RU" sz="2000" smtClean="0"/>
              <a:t>4.2. Важным фактором является участие преподавателей в профессиональных обществах, получение ими наград, стипендий и грантов.</a:t>
            </a:r>
          </a:p>
          <a:p>
            <a:pPr>
              <a:buFontTx/>
              <a:buNone/>
            </a:pPr>
            <a:r>
              <a:rPr lang="ru-RU" sz="2000" smtClean="0"/>
              <a:t>4.3. Важным фактором является наличие среди преподавателей членов академий и лауреатов различных премий.</a:t>
            </a:r>
          </a:p>
          <a:p>
            <a:pPr>
              <a:buFontTx/>
              <a:buNone/>
            </a:pPr>
            <a:r>
              <a:rPr lang="ru-RU" sz="2000" smtClean="0"/>
              <a:t>4.4. Важным фактором является привлечение к учебному процессу представителей промышленности, сотрудников научных и проектных организаций</a:t>
            </a:r>
            <a:r>
              <a:rPr lang="ru-RU" smtClean="0"/>
              <a:t>.</a:t>
            </a:r>
          </a:p>
        </p:txBody>
      </p:sp>
      <p:pic>
        <p:nvPicPr>
          <p:cNvPr id="27651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smtClean="0"/>
              <a:t>4.5. Количество преподавателей, имеющих ученую степень кандидата или доктора наук, должно составлять не менее 80 % от общего количества ППС, участвующего в реализации образовательной программы.</a:t>
            </a:r>
          </a:p>
          <a:p>
            <a:pPr>
              <a:buFontTx/>
              <a:buNone/>
            </a:pPr>
            <a:r>
              <a:rPr lang="ru-RU" sz="2000" smtClean="0"/>
              <a:t>4.6. Преподаватели должны активно заниматься научно-исследовательской, проектно-конструкторской и научно-методической работой, что подтверждается соответствующими отчетами, докладами на научных и методических конференциях, публикацией не менее двух научных и (или) методических работ за год в ведущих высокоцитируемых изданиях.</a:t>
            </a:r>
          </a:p>
          <a:p>
            <a:pPr>
              <a:buFontTx/>
              <a:buNone/>
            </a:pPr>
            <a:r>
              <a:rPr lang="ru-RU" sz="2000" smtClean="0"/>
              <a:t>4.7. Текучесть преподавателей, участвующих в реализации образовательной программы, не должна превышать 40% за аккредитационный период.</a:t>
            </a:r>
          </a:p>
        </p:txBody>
      </p:sp>
      <p:pic>
        <p:nvPicPr>
          <p:cNvPr id="28675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smtClean="0"/>
              <a:t>КРИТЕРИЙ 5. ПОДГОТОВКА К ПРОФЕССИОНАЛЬНОЙ ДЕЯТЕЛЬНОСТИ</a:t>
            </a:r>
          </a:p>
          <a:p>
            <a:pPr>
              <a:buFontTx/>
              <a:buNone/>
            </a:pPr>
            <a:r>
              <a:rPr lang="ru-RU" sz="2400" smtClean="0"/>
              <a:t>	Выпускники должны демонстрировать следующие результаты обучения</a:t>
            </a:r>
          </a:p>
          <a:p>
            <a:pPr algn="ctr">
              <a:buFontTx/>
              <a:buNone/>
            </a:pPr>
            <a:r>
              <a:rPr lang="ru-RU" sz="2400" b="1" smtClean="0"/>
              <a:t>5.1. Профессиональные компетенции:</a:t>
            </a:r>
          </a:p>
          <a:p>
            <a:pPr>
              <a:buFontTx/>
              <a:buNone/>
            </a:pPr>
            <a:r>
              <a:rPr lang="ru-RU" sz="2400" smtClean="0"/>
              <a:t>5.1.1. Применение фундаментальных знаний.</a:t>
            </a:r>
          </a:p>
          <a:p>
            <a:pPr>
              <a:buFontTx/>
              <a:buNone/>
            </a:pPr>
            <a:r>
              <a:rPr lang="ru-RU" sz="2400" smtClean="0"/>
              <a:t>5.1.2. Инженерный анализ. </a:t>
            </a:r>
          </a:p>
          <a:p>
            <a:pPr>
              <a:buFontTx/>
              <a:buNone/>
            </a:pPr>
            <a:r>
              <a:rPr lang="ru-RU" sz="2400" smtClean="0"/>
              <a:t>5.1.3. Инженерное проектирование. </a:t>
            </a:r>
          </a:p>
          <a:p>
            <a:pPr>
              <a:buFontTx/>
              <a:buNone/>
            </a:pPr>
            <a:r>
              <a:rPr lang="ru-RU" sz="2400" smtClean="0"/>
              <a:t>5.1.4. Исследования.</a:t>
            </a:r>
          </a:p>
          <a:p>
            <a:pPr>
              <a:buFontTx/>
              <a:buNone/>
            </a:pPr>
            <a:r>
              <a:rPr lang="ru-RU" sz="2400" smtClean="0"/>
              <a:t>5.1.5. Инженерная практика.</a:t>
            </a:r>
          </a:p>
          <a:p>
            <a:pPr>
              <a:buFontTx/>
              <a:buNone/>
            </a:pPr>
            <a:r>
              <a:rPr lang="ru-RU" sz="2400" smtClean="0"/>
              <a:t>5.1.6. Специализация и ориентация на рынок труда. </a:t>
            </a:r>
          </a:p>
          <a:p>
            <a:pPr>
              <a:buFontTx/>
              <a:buNone/>
            </a:pPr>
            <a:endParaRPr lang="ru-RU" sz="2400" smtClean="0"/>
          </a:p>
          <a:p>
            <a:endParaRPr lang="ru-RU" sz="2400" smtClean="0"/>
          </a:p>
        </p:txBody>
      </p:sp>
      <p:pic>
        <p:nvPicPr>
          <p:cNvPr id="29699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smtClean="0"/>
          </a:p>
          <a:p>
            <a:pPr algn="ctr">
              <a:buFontTx/>
              <a:buNone/>
            </a:pPr>
            <a:r>
              <a:rPr lang="ru-RU" sz="2800" b="1" smtClean="0"/>
              <a:t>5.2. Универсальные компетенции:</a:t>
            </a:r>
          </a:p>
          <a:p>
            <a:pPr>
              <a:buFontTx/>
              <a:buNone/>
            </a:pPr>
            <a:r>
              <a:rPr lang="ru-RU" sz="2800" smtClean="0"/>
              <a:t>5.2.1. Менеджмент. </a:t>
            </a:r>
          </a:p>
          <a:p>
            <a:pPr>
              <a:buFontTx/>
              <a:buNone/>
            </a:pPr>
            <a:r>
              <a:rPr lang="ru-RU" sz="2800" smtClean="0"/>
              <a:t>5.2.2. Коммуникация. </a:t>
            </a:r>
          </a:p>
          <a:p>
            <a:pPr>
              <a:buFontTx/>
              <a:buNone/>
            </a:pPr>
            <a:r>
              <a:rPr lang="ru-RU" sz="2800" smtClean="0"/>
              <a:t>5.2.3. Индивидуальная и командная работа. </a:t>
            </a:r>
          </a:p>
          <a:p>
            <a:pPr>
              <a:buFontTx/>
              <a:buNone/>
            </a:pPr>
            <a:r>
              <a:rPr lang="ru-RU" sz="2800" smtClean="0"/>
              <a:t>5.2.4. Профессиональная этика.</a:t>
            </a:r>
          </a:p>
          <a:p>
            <a:pPr>
              <a:buFontTx/>
              <a:buNone/>
            </a:pPr>
            <a:r>
              <a:rPr lang="ru-RU" sz="2800" smtClean="0"/>
              <a:t>5.2.5. Социальная ответственность. </a:t>
            </a:r>
          </a:p>
          <a:p>
            <a:pPr>
              <a:buFontTx/>
              <a:buNone/>
            </a:pPr>
            <a:r>
              <a:rPr lang="ru-RU" sz="2800" smtClean="0"/>
              <a:t>5.2.6.Образование в течение всей жизни. </a:t>
            </a:r>
          </a:p>
        </p:txBody>
      </p:sp>
      <p:pic>
        <p:nvPicPr>
          <p:cNvPr id="30723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3276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smtClean="0"/>
              <a:t>КРИТЕРИЙ 6. РЕСУРСЫ ПРОГРАММЫ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smtClean="0"/>
          </a:p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6.1.Материальное, информационное и финансовое обеспечение образовательной программы должно быть не ниже лицензионных показателей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6.2. Важным фактором является наличие интернет-доступа преподавателей и студентов к мировым информационным ресурсам,  также к отечественным и зарубежным базам данных результатов научных исследований и технологических разработок.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6.3. Студенты должны иметь достаточные возможности для самостоятельной учебной и исследовательской работы, том числе с использованием открытых образовательных ресурсов, размещенных на интернет-сайте организации.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6.4. Важным фактором является наличие в образовательной организации современной системы менеджмента качества.</a:t>
            </a:r>
          </a:p>
        </p:txBody>
      </p:sp>
      <p:pic>
        <p:nvPicPr>
          <p:cNvPr id="31747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smtClean="0"/>
              <a:t>КРИТЕРИЙ 7. ВЫПУСКНИКИ</a:t>
            </a:r>
          </a:p>
          <a:p>
            <a:pPr>
              <a:buFontTx/>
              <a:buNone/>
            </a:pPr>
            <a:r>
              <a:rPr lang="ru-RU" sz="2000" smtClean="0"/>
              <a:t>7.1. В образовательной организации должна существовать система изучения рынка труда, востребованности программ подготовки магистров в области техники и технологий, а также система содействия трудоустройству и сопровождения карьеры выпускников.</a:t>
            </a:r>
          </a:p>
          <a:p>
            <a:pPr>
              <a:buFontTx/>
              <a:buNone/>
            </a:pPr>
            <a:r>
              <a:rPr lang="ru-RU" sz="2000" smtClean="0"/>
              <a:t>7.2 Важным фактором является мониторинг сертификации профессиональных квалификаций выпускников образовательной организации, освоивших аккредитуемую программу. </a:t>
            </a:r>
          </a:p>
          <a:p>
            <a:pPr>
              <a:buFontTx/>
              <a:buNone/>
            </a:pPr>
            <a:r>
              <a:rPr lang="ru-RU" sz="2000" smtClean="0"/>
              <a:t>7.3. Данные, полученные при помощи этой системы, должны использоваться образовательной организацией для корректировки целей и планируемых результатов обучения, дальнейшего совершенствования образовательной программы.</a:t>
            </a:r>
          </a:p>
        </p:txBody>
      </p:sp>
      <p:pic>
        <p:nvPicPr>
          <p:cNvPr id="32771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2562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	</a:t>
            </a:r>
            <a:endParaRPr lang="ru-RU" smtClean="0"/>
          </a:p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sz="2400" smtClean="0"/>
              <a:t>	</a:t>
            </a:r>
          </a:p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sz="2400" smtClean="0"/>
              <a:t>	Под общественной аккредитацией понимается признание уровня деятельности организации, осуществляющей образовательную деятельность, соответствующим критериям и требованиям российских, иностранных и международных организаций, включённых в национальные, международные реестры аккредитующих организаций</a:t>
            </a:r>
          </a:p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sz="2400" smtClean="0"/>
              <a:t>				Закон РФ «Об образовании» ст. 33.2 	</a:t>
            </a:r>
          </a:p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sz="2400" smtClean="0"/>
              <a:t>				</a:t>
            </a:r>
          </a:p>
        </p:txBody>
      </p:sp>
      <p:pic>
        <p:nvPicPr>
          <p:cNvPr id="15363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 smtClean="0"/>
              <a:t>		</a:t>
            </a:r>
            <a:r>
              <a:rPr lang="ru-RU" sz="2800" b="1" smtClean="0"/>
              <a:t>Процедура аккредитации в АИОР</a:t>
            </a:r>
          </a:p>
          <a:p>
            <a:pPr>
              <a:buFontTx/>
              <a:buNone/>
            </a:pPr>
            <a:r>
              <a:rPr lang="ru-RU" sz="2800" smtClean="0"/>
              <a:t>1. Заявка. </a:t>
            </a:r>
          </a:p>
          <a:p>
            <a:pPr>
              <a:buFontTx/>
              <a:buNone/>
            </a:pPr>
            <a:r>
              <a:rPr lang="ru-RU" sz="2800" smtClean="0"/>
              <a:t>2. Заключение договора. </a:t>
            </a:r>
          </a:p>
          <a:p>
            <a:pPr>
              <a:buFontTx/>
              <a:buNone/>
            </a:pPr>
            <a:r>
              <a:rPr lang="ru-RU" sz="2800" smtClean="0"/>
              <a:t>3. Самообследование образовательной программы. </a:t>
            </a:r>
          </a:p>
          <a:p>
            <a:pPr>
              <a:buFontTx/>
              <a:buNone/>
            </a:pPr>
            <a:r>
              <a:rPr lang="ru-RU" sz="2800" smtClean="0"/>
              <a:t>4. Визит экспертной группы. </a:t>
            </a:r>
          </a:p>
          <a:p>
            <a:pPr>
              <a:buFontTx/>
              <a:buNone/>
            </a:pPr>
            <a:r>
              <a:rPr lang="ru-RU" sz="2800" smtClean="0"/>
              <a:t>5. Подготовка итогового отчета комиссии. </a:t>
            </a:r>
          </a:p>
          <a:p>
            <a:pPr>
              <a:buFontTx/>
              <a:buNone/>
            </a:pPr>
            <a:r>
              <a:rPr lang="ru-RU" sz="2800" smtClean="0"/>
              <a:t>6. Решение Аккредитационного Совета. </a:t>
            </a:r>
          </a:p>
          <a:p>
            <a:pPr>
              <a:buFontTx/>
              <a:buNone/>
            </a:pPr>
            <a:r>
              <a:rPr lang="ru-RU" sz="2800" smtClean="0"/>
              <a:t>7. Решение Правления АИОР.</a:t>
            </a:r>
          </a:p>
          <a:p>
            <a:pPr>
              <a:buFontTx/>
              <a:buNone/>
            </a:pPr>
            <a:r>
              <a:rPr lang="ru-RU" sz="2400" smtClean="0"/>
              <a:t> </a:t>
            </a:r>
          </a:p>
        </p:txBody>
      </p:sp>
      <p:pic>
        <p:nvPicPr>
          <p:cNvPr id="33795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ПЛАН</a:t>
            </a:r>
          </a:p>
          <a:p>
            <a:pPr>
              <a:buFontTx/>
              <a:buNone/>
              <a:defRPr/>
            </a:pPr>
            <a:r>
              <a:rPr lang="ru-RU" sz="2000" dirty="0" smtClean="0"/>
              <a:t>	</a:t>
            </a:r>
            <a:r>
              <a:rPr lang="ru-RU" sz="2400" dirty="0" smtClean="0"/>
              <a:t>На 2014/2015 годы запланирована  международная профессионально-общественная аккредитация 2-х магистерских программ «Инжиниринг в электронике»  и «Измерительные технологии в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» по направлению 11.04.04 «Электроника и </a:t>
            </a:r>
            <a:r>
              <a:rPr lang="ru-RU" sz="2400" dirty="0" err="1" smtClean="0"/>
              <a:t>наноэлектроника</a:t>
            </a:r>
            <a:r>
              <a:rPr lang="ru-RU" sz="2400" dirty="0" smtClean="0"/>
              <a:t>». 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	Проект осуществляется Фондом инновационных и образовательных программ РОСНАНО и Ассоциацией инженерного образования России (АИОР). </a:t>
            </a:r>
            <a:endParaRPr lang="ru-RU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buFontTx/>
              <a:buNone/>
              <a:defRPr/>
            </a:pP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34819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43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Общественно-профессиональная аккредитация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Государственная аккредитации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выявление лучших практик, значительных достижений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 деятельности мин. требованиям ФГОС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Добровольность участия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добровольное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обязательное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Направленность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аккредитация ОП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аккредитация вуза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Технология оценки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качественные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жесткие количественные критерии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Влияние результатов аккредитации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репутации ОП и вуза в целом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возможность выдачи документов государственного образца.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6416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7" name="Прямоугольник 5"/>
          <p:cNvSpPr>
            <a:spLocks noChangeArrowheads="1"/>
          </p:cNvSpPr>
          <p:nvPr/>
        </p:nvSpPr>
        <p:spPr bwMode="auto">
          <a:xfrm>
            <a:off x="3419475" y="1268413"/>
            <a:ext cx="1684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ОТЛИЧИЕ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23850" y="1600200"/>
            <a:ext cx="8640763" cy="4997450"/>
          </a:xfrm>
        </p:spPr>
        <p:txBody>
          <a:bodyPr/>
          <a:lstStyle/>
          <a:p>
            <a:r>
              <a:rPr lang="ru-RU" sz="2400" smtClean="0"/>
              <a:t>профессионально-общественная аккредитация не ставит под сомнение результаты государственной аккредитации</a:t>
            </a:r>
          </a:p>
          <a:p>
            <a:r>
              <a:rPr lang="ru-RU" sz="2400" smtClean="0"/>
              <a:t>по итогам профессионально-общественной аккредитации принимается не только решение о выдаче соответствующего сертификата, но и присуждается совокупный балл, который является критерием при определении рейтинга той или иной образовательной программы</a:t>
            </a:r>
          </a:p>
          <a:p>
            <a:r>
              <a:rPr lang="ru-RU" sz="2400" smtClean="0"/>
              <a:t>экспертами в разрабатываемой системе являются представители не столько образовательного сообщества, как представители работодателей и профессиональных сообществ</a:t>
            </a:r>
          </a:p>
        </p:txBody>
      </p:sp>
      <p:pic>
        <p:nvPicPr>
          <p:cNvPr id="17411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23850" y="1600200"/>
            <a:ext cx="8640763" cy="48529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smtClean="0"/>
              <a:t>Международные критерии качества инженерных программ определяют:</a:t>
            </a:r>
          </a:p>
          <a:p>
            <a:r>
              <a:rPr lang="ru-RU" sz="2400" smtClean="0"/>
              <a:t>Вашингтонское соглашение </a:t>
            </a:r>
            <a:r>
              <a:rPr lang="en-US" sz="2400" i="1" smtClean="0"/>
              <a:t>(Washington Accord)</a:t>
            </a:r>
            <a:r>
              <a:rPr lang="ru-RU" sz="2400" i="1" smtClean="0"/>
              <a:t>;</a:t>
            </a:r>
            <a:endParaRPr lang="ru-RU" sz="2400" smtClean="0"/>
          </a:p>
          <a:p>
            <a:r>
              <a:rPr lang="ru-RU" sz="2400" smtClean="0"/>
              <a:t>Европейская сеть по аккредитации инженерного образования </a:t>
            </a:r>
            <a:r>
              <a:rPr lang="ru-RU" sz="2400" i="1" smtClean="0"/>
              <a:t>(</a:t>
            </a:r>
            <a:r>
              <a:rPr lang="en-US" sz="2400" i="1" smtClean="0"/>
              <a:t>ENAEE</a:t>
            </a:r>
            <a:r>
              <a:rPr lang="ru-RU" sz="2400" i="1" smtClean="0"/>
              <a:t>).</a:t>
            </a:r>
          </a:p>
          <a:p>
            <a:pPr>
              <a:buFontTx/>
              <a:buNone/>
            </a:pPr>
            <a:r>
              <a:rPr lang="ru-RU" sz="2400" smtClean="0"/>
              <a:t>Ассоциация инженерного образования в России (АИОР)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smtClean="0"/>
              <a:t>действительный член </a:t>
            </a:r>
            <a:r>
              <a:rPr lang="en-US" sz="2400" i="1" smtClean="0"/>
              <a:t>ENAEE</a:t>
            </a:r>
            <a:r>
              <a:rPr lang="ru-RU" sz="2400" smtClean="0"/>
              <a:t> (2006 г.);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smtClean="0"/>
              <a:t>действительный член </a:t>
            </a:r>
            <a:r>
              <a:rPr lang="en-US" sz="2400" i="1" smtClean="0"/>
              <a:t>Washington Accord</a:t>
            </a:r>
            <a:r>
              <a:rPr lang="ru-RU" sz="2400" smtClean="0"/>
              <a:t> (2012 г.).</a:t>
            </a:r>
          </a:p>
          <a:p>
            <a:pPr lvl="1">
              <a:buFontTx/>
              <a:buNone/>
            </a:pPr>
            <a:r>
              <a:rPr lang="ru-RU" sz="2400" smtClean="0"/>
              <a:t>	АИОР авторизована присваивать аккредитованным инженерным программам  Европейский знак качества </a:t>
            </a:r>
            <a:r>
              <a:rPr lang="ru-RU" sz="2400" b="1" smtClean="0"/>
              <a:t>EUR-ACE Label</a:t>
            </a:r>
            <a:endParaRPr lang="ru-RU" sz="2400" smtClean="0"/>
          </a:p>
          <a:p>
            <a:pPr lvl="1">
              <a:buFont typeface="Wingdings" pitchFamily="2" charset="2"/>
              <a:buChar char="Ø"/>
            </a:pPr>
            <a:endParaRPr lang="ru-RU" sz="2400" smtClean="0"/>
          </a:p>
          <a:p>
            <a:pPr algn="ctr">
              <a:buFontTx/>
              <a:buNone/>
            </a:pPr>
            <a:endParaRPr lang="ru-RU" sz="2000" smtClean="0"/>
          </a:p>
        </p:txBody>
      </p:sp>
      <p:pic>
        <p:nvPicPr>
          <p:cNvPr id="18435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i="1" u="sng" smtClean="0"/>
              <a:t/>
            </a:r>
            <a:br>
              <a:rPr lang="en-US" sz="3200" b="1" i="1" u="sng" smtClean="0"/>
            </a:br>
            <a:endParaRPr lang="ru-RU" sz="32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31177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smtClean="0"/>
              <a:t>	</a:t>
            </a:r>
            <a:r>
              <a:rPr lang="ru-RU" sz="2800" b="1" smtClean="0"/>
              <a:t>Цели</a:t>
            </a:r>
          </a:p>
          <a:p>
            <a:r>
              <a:rPr lang="ru-RU" sz="2400" smtClean="0"/>
              <a:t>модернизация инженерных программ на уровне магистратуры на основе требований, совместимых с требованиями Европейских рамочных стандартов качества инженерного образования </a:t>
            </a:r>
            <a:r>
              <a:rPr lang="ru-RU" sz="2400" i="1" smtClean="0"/>
              <a:t>(</a:t>
            </a:r>
            <a:r>
              <a:rPr lang="en-US" sz="2400" i="1" smtClean="0"/>
              <a:t>EUR</a:t>
            </a:r>
            <a:r>
              <a:rPr lang="ru-RU" sz="2400" i="1" smtClean="0"/>
              <a:t>-</a:t>
            </a:r>
            <a:r>
              <a:rPr lang="en-US" sz="2400" i="1" smtClean="0"/>
              <a:t>ACE</a:t>
            </a:r>
            <a:r>
              <a:rPr lang="ru-RU" sz="2400" i="1" smtClean="0"/>
              <a:t>);</a:t>
            </a:r>
            <a:r>
              <a:rPr lang="ru-RU" sz="2400" smtClean="0"/>
              <a:t> </a:t>
            </a:r>
          </a:p>
          <a:p>
            <a:r>
              <a:rPr lang="ru-RU" sz="2400" smtClean="0"/>
              <a:t>публичное признание высокого уровня качества подготовки магистров;</a:t>
            </a:r>
          </a:p>
          <a:p>
            <a:r>
              <a:rPr lang="ru-RU" sz="2400" smtClean="0"/>
              <a:t>повышение конкурентоспособности на российском рынке образовательных услуг; </a:t>
            </a:r>
          </a:p>
          <a:p>
            <a:r>
              <a:rPr lang="ru-RU" sz="2400" smtClean="0"/>
              <a:t>выход на международный рынок образовательных услуг; </a:t>
            </a:r>
          </a:p>
          <a:p>
            <a:r>
              <a:rPr lang="ru-RU" sz="2400" smtClean="0"/>
              <a:t>улучшение трудоустройства выпускников.</a:t>
            </a:r>
          </a:p>
        </p:txBody>
      </p:sp>
      <p:pic>
        <p:nvPicPr>
          <p:cNvPr id="19459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23850" y="1268413"/>
            <a:ext cx="8820150" cy="48577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	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800" b="1" smtClean="0"/>
              <a:t>Результат аккредитации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smtClean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b="1" smtClean="0"/>
              <a:t>	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b="1" smtClean="0"/>
              <a:t>	</a:t>
            </a:r>
            <a:r>
              <a:rPr lang="ru-RU" sz="2400" smtClean="0"/>
              <a:t>Получение европейского признания образовательных программ магистратуры путем присвоения «Европейского знака качества» (EUR-ACE® label) и занесения в реестр аккредитованных программ Европейской сети по аккредитации в области инженерного образования (ENAEE)</a:t>
            </a:r>
          </a:p>
          <a:p>
            <a:pPr>
              <a:spcBef>
                <a:spcPct val="0"/>
              </a:spcBef>
            </a:pPr>
            <a:endParaRPr lang="ru-RU" sz="2400" smtClean="0"/>
          </a:p>
          <a:p>
            <a:endParaRPr lang="ru-RU" sz="2400" i="1" smtClean="0"/>
          </a:p>
          <a:p>
            <a:endParaRPr lang="ru-RU" sz="2000" i="1" smtClean="0"/>
          </a:p>
          <a:p>
            <a:endParaRPr lang="ru-RU" smtClean="0"/>
          </a:p>
        </p:txBody>
      </p:sp>
      <p:pic>
        <p:nvPicPr>
          <p:cNvPr id="20483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800" b="1" smtClean="0">
                <a:cs typeface="Times New Roman" pitchFamily="18" charset="0"/>
              </a:rPr>
              <a:t>КРИТЕРИИ  АИОР</a:t>
            </a:r>
            <a:endParaRPr lang="ru-RU" smtClean="0"/>
          </a:p>
          <a:p>
            <a:pPr marL="0" indent="0">
              <a:lnSpc>
                <a:spcPct val="120000"/>
              </a:lnSpc>
              <a:spcBef>
                <a:spcPct val="0"/>
              </a:spcBef>
            </a:pPr>
            <a:endParaRPr lang="ru-RU" smtClean="0"/>
          </a:p>
        </p:txBody>
      </p:sp>
      <p:pic>
        <p:nvPicPr>
          <p:cNvPr id="21507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39750" y="-531813"/>
            <a:ext cx="8353425" cy="825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endParaRPr lang="ru-RU" sz="2400">
              <a:cs typeface="Times New Roman" pitchFamily="18" charset="0"/>
            </a:endParaRPr>
          </a:p>
          <a:p>
            <a:r>
              <a:rPr lang="ru-RU" sz="2400">
                <a:cs typeface="Times New Roman" pitchFamily="18" charset="0"/>
              </a:rPr>
              <a:t>КРИТЕРИЙ 1. </a:t>
            </a:r>
          </a:p>
          <a:p>
            <a:pPr eaLnBrk="0" hangingPunct="0"/>
            <a:r>
              <a:rPr lang="ru-RU" sz="2400">
                <a:cs typeface="Times New Roman" pitchFamily="18" charset="0"/>
              </a:rPr>
              <a:t>ЦЕЛИ ПРОГРАММЫ И РЕЗУЛЬТАТЫ ОБУЧЕНИЯ</a:t>
            </a:r>
          </a:p>
          <a:p>
            <a:pPr eaLnBrk="0" hangingPunct="0"/>
            <a:r>
              <a:rPr lang="ru-RU" sz="2400"/>
              <a:t>1.1. Документированные цели согласуются с миссией образовательной организации, требованиями ФГОС, запросами работодателей и других заинтересованных сторон.</a:t>
            </a:r>
          </a:p>
          <a:p>
            <a:pPr eaLnBrk="0" hangingPunct="0"/>
            <a:r>
              <a:rPr lang="ru-RU" sz="2400"/>
              <a:t>1.2. Результаты обучения должны быть сформулированы в виде планируемых компетенций выпускников, соответствующих требованиям ФГОС по данному направлению и профилю подготовки, профессиональным стандартам, запросам рынка труда и критерию 5 АИОР.</a:t>
            </a:r>
          </a:p>
          <a:p>
            <a:pPr eaLnBrk="0" hangingPunct="0"/>
            <a:endParaRPr lang="ru-RU" sz="2400"/>
          </a:p>
          <a:p>
            <a:pPr eaLnBrk="0" hangingPunct="0"/>
            <a:endParaRPr lang="ru-RU" sz="2400">
              <a:cs typeface="Times New Roman" pitchFamily="18" charset="0"/>
            </a:endParaRPr>
          </a:p>
          <a:p>
            <a:pPr eaLnBrk="0" hangingPunct="0"/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Направление подготовки бакалавров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Tx/>
              <a:buNone/>
            </a:pPr>
            <a:endParaRPr lang="sr-Cyrl-CS" sz="2400" smtClean="0"/>
          </a:p>
          <a:p>
            <a:pPr>
              <a:buFont typeface="Wingdings" pitchFamily="2" charset="2"/>
              <a:buChar char="§"/>
            </a:pPr>
            <a:endParaRPr lang="ru-RU" sz="2400" smtClean="0"/>
          </a:p>
          <a:p>
            <a:pPr>
              <a:buFont typeface="Wingdings" pitchFamily="2" charset="2"/>
              <a:buChar char="§"/>
            </a:pPr>
            <a:endParaRPr lang="ru-RU" smtClean="0"/>
          </a:p>
        </p:txBody>
      </p:sp>
      <p:pic>
        <p:nvPicPr>
          <p:cNvPr id="22531" name="Picture 4" descr="C:\Users\Ilya\Desktop\ша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68313" y="1311275"/>
            <a:ext cx="84248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Calibri" pitchFamily="34" charset="0"/>
                <a:cs typeface="Times New Roman" pitchFamily="18" charset="0"/>
              </a:rPr>
              <a:t>1.3.Результаты обучения должны соответствовать подготовке магистров к инновационной инженерной деятельности при реализации жизненного цикла инновационных продуктов, процессов и систем:</a:t>
            </a:r>
            <a:endParaRPr lang="ru-RU" sz="3200"/>
          </a:p>
          <a:p>
            <a:pPr eaLnBrk="0" hangingPunct="0">
              <a:buFont typeface="Arial" charset="0"/>
              <a:buChar char="•"/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 планирование</a:t>
            </a:r>
            <a:endParaRPr lang="ru-RU" sz="3200"/>
          </a:p>
          <a:p>
            <a:pPr eaLnBrk="0" hangingPunct="0">
              <a:buFont typeface="Arial" charset="0"/>
              <a:buChar char="•"/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 проектирование</a:t>
            </a:r>
            <a:endParaRPr lang="ru-RU" sz="3200"/>
          </a:p>
          <a:p>
            <a:pPr eaLnBrk="0" hangingPunct="0">
              <a:buFont typeface="Arial" charset="0"/>
              <a:buChar char="•"/>
            </a:pPr>
            <a:r>
              <a:rPr lang="ru-RU" sz="3200">
                <a:latin typeface="Calibri" pitchFamily="34" charset="0"/>
                <a:cs typeface="Times New Roman" pitchFamily="18" charset="0"/>
              </a:rPr>
              <a:t> производство</a:t>
            </a:r>
            <a:endParaRPr lang="ru-RU" sz="3200"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3200">
                <a:cs typeface="Times New Roman" pitchFamily="18" charset="0"/>
              </a:rPr>
              <a:t> применение.</a:t>
            </a:r>
            <a:r>
              <a:rPr lang="ru-RU" sz="3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994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Направление подготовки бакалавров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admin</cp:lastModifiedBy>
  <cp:revision>462</cp:revision>
  <dcterms:created xsi:type="dcterms:W3CDTF">2012-12-13T15:27:13Z</dcterms:created>
  <dcterms:modified xsi:type="dcterms:W3CDTF">2014-11-17T12:56:38Z</dcterms:modified>
</cp:coreProperties>
</file>